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4" r:id="rId2"/>
    <p:sldId id="274" r:id="rId3"/>
    <p:sldId id="276" r:id="rId4"/>
    <p:sldId id="277" r:id="rId5"/>
    <p:sldId id="278" r:id="rId6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DD433F-2AC5-076B-5A91-E595206A2897}" v="6" dt="2025-12-04T09:26:08.551"/>
    <p1510:client id="{1BF534A1-629E-49C2-E9F2-B6BEF236B327}" v="140" dt="2025-12-04T09:32:56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C825A-0B01-413C-A624-B7AACBD70C47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3A544-0B3A-4E94-B9BD-B65B3307AD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1012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6C8166-0732-463F-9FD8-B2DA2C76F8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2896E47-8AEF-4B78-926E-D4BF864BC8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D74E889-D196-4652-91B7-1227010FC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C4A6-AA31-4EB9-A34B-B1BBCEAEE01F}" type="datetime1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B63045-8570-4544-B79C-6D5EDD332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Pitkäkankaan koulu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9F018D-5791-4241-9E13-F1BE5D73E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0A02-9F57-4DAF-A7C3-F804A9748A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580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D8B9F2-4D4A-42E3-8297-A39EFDF58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33820C1-D25C-4FC4-8CEF-1C057A38DF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397F89-1A7A-4670-A155-9B4B95B32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DE3F5-A42C-42C7-9D19-EC923D8329C4}" type="datetime1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77903C6-6B3B-4E45-9DB4-873D7132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Pitkäkankaan koulu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E59AC2-160C-4C72-9FE8-C8C8123A1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0A02-9F57-4DAF-A7C3-F804A9748A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741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59A235F-EE7B-45A2-BDD7-D116E0B77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7A137E-82AA-43CF-8A6E-1AA36A2BD0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FBD627-2104-43EB-976A-FFF2D00C9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B4E3-5705-4C38-B208-39EA124EDCB8}" type="datetime1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EBACBD-50D2-4E43-A65F-C4A43FC5A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Pitkäkankaan koulu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B3CCF55-A440-4B86-964D-B7086208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0A02-9F57-4DAF-A7C3-F804A9748A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521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C3827B-7BA6-472F-B11A-1139E030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9165E0-F821-4E36-A146-F88FF2347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EB8BAF-C172-420A-BE9E-5FEAFCF05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3CD5B-5BF0-42FF-98C3-D10377B5719C}" type="datetime1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239255-919F-4C4A-B446-19A291AE9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Pitkäkankaan koulu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95D906-5345-4535-949B-3D907AAFD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0A02-9F57-4DAF-A7C3-F804A9748A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2834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AE713D-FAE4-43ED-B255-BC9333CED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7EE7046-FB9C-4226-ABC6-1BE66C5DD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A8DBC7-BD38-463E-BB26-E6638B20B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66CCD-DABE-4128-B027-7D63DB572B13}" type="datetime1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AFE145-EEA1-4A51-9D72-D9E78C47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Pitkäkankaan koulu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59902F-7BAE-4AF8-A187-7C5DFD304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0A02-9F57-4DAF-A7C3-F804A9748A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823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E36225-2BD7-4670-BCA9-AFF7850BB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D0DFA0-8DAA-4D57-AC77-A7832C6061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FA9538A-B33D-42FB-A55B-7ACBB5194B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A03188F-46EB-43BC-B447-E3B6B0FB8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1C76-5BFD-440A-B8A1-3C9677F0B393}" type="datetime1">
              <a:rPr lang="fi-FI" smtClean="0"/>
              <a:t>25.3.2026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B9F757D-7334-4326-9E6A-7233E1A7F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Pitkäkankaan koulu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658F9C7-5DA5-42FE-92CE-C434F6A48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0A02-9F57-4DAF-A7C3-F804A9748A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635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5C3EF2-3558-4C1C-8AFF-45130A456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5DBAC5B-C292-487A-A721-9A493EFB4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2964377-ACB0-44F4-9607-DC55FDCD0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101E1A0-E134-47B8-BF56-5ED566E4C4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3640E76-8836-44E3-BAE0-EE43AD5F57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C5B16F2-410F-4B93-A43D-F435F8F5F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0B63-F006-48FE-A8F8-BDE877831C29}" type="datetime1">
              <a:rPr lang="fi-FI" smtClean="0"/>
              <a:t>25.3.2026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0EF7D18-A3FD-45DC-BA2D-A3F1A8AD5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Pitkäkankaan koulu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50A4652-C558-4ECB-9286-C8882AC0E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0A02-9F57-4DAF-A7C3-F804A9748A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5010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C1A794-207B-40BD-8234-BFC194303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D679D47-9668-416E-BE23-2AB07A3C6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2D45-29AB-4A1F-BC20-D9F772CFBE8F}" type="datetime1">
              <a:rPr lang="fi-FI" smtClean="0"/>
              <a:t>25.3.2026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2CAFFF2-6B78-4F08-BD49-1D053D421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Pitkäkankaan koulu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9898EDB-C119-4D4F-A177-454E58224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0A02-9F57-4DAF-A7C3-F804A9748A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1563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C6F5663-C643-4C0F-A83B-EEFE9616E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1B3C-DB2C-4EC5-80D4-E36EB3590331}" type="datetime1">
              <a:rPr lang="fi-FI" smtClean="0"/>
              <a:t>25.3.2026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1F2430B-5534-423B-B868-4645DD4D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Pitkäkankaan koulu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326ED50-332E-431E-9524-817B68A81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0A02-9F57-4DAF-A7C3-F804A9748A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576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C24ECF-D047-471F-8093-5CDF896B9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910CCA-2C22-4A15-8336-07FD7841B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50E9961-3DFE-4AAE-839D-3A88ADE7E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87FA0E0-A13B-49FB-AAB6-5686638DC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9398-4312-4D5F-95D7-37CDD35366E7}" type="datetime1">
              <a:rPr lang="fi-FI" smtClean="0"/>
              <a:t>25.3.2026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CA2AA1D-4AB3-4193-B7BC-D3E943D11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Pitkäkankaan koulu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8C9A9FF-5087-481D-A40E-F3B83E167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0A02-9F57-4DAF-A7C3-F804A9748A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185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C98663-81DE-441F-B949-25F4CD44C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5907B4B-5039-49BA-B304-98E75696DF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906E768-96B7-4964-9DB1-C35B5D5F7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740C8C-1045-468F-9992-7241F797F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E70AA-5992-454B-8EBF-401E891F30FF}" type="datetime1">
              <a:rPr lang="fi-FI" smtClean="0"/>
              <a:t>25.3.2026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FA04618-6EDB-418A-BCF4-4E3C77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Pitkäkankaan koulu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9D9AA8B-4949-453B-AC41-C41B470AD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0A02-9F57-4DAF-A7C3-F804A9748A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227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7D4EB66-692E-4A7F-AFB4-C8FEAC542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3F62076-9282-4ACA-9948-3C7B43080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DBB16F-1EFF-4E1E-A65F-C40654032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E34B8-F2D7-430C-A207-6ADEF9C71801}" type="datetime1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FC68DC-386B-4287-B400-E0A022C84D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Pitkäkankaan koulu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2129C8-1D79-44CA-AAB7-93B57FCDC7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E0A02-9F57-4DAF-A7C3-F804A9748A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286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isällön paikkamerkki 3">
            <a:extLst>
              <a:ext uri="{FF2B5EF4-FFF2-40B4-BE49-F238E27FC236}">
                <a16:creationId xmlns:a16="http://schemas.microsoft.com/office/drawing/2014/main" id="{2FD5DA95-B47D-4CB2-9946-6A85D5695225}"/>
              </a:ext>
            </a:extLst>
          </p:cNvPr>
          <p:cNvSpPr txBox="1">
            <a:spLocks/>
          </p:cNvSpPr>
          <p:nvPr/>
        </p:nvSpPr>
        <p:spPr>
          <a:xfrm>
            <a:off x="825499" y="1030014"/>
            <a:ext cx="10541001" cy="5213131"/>
          </a:xfrm>
          <a:custGeom>
            <a:avLst/>
            <a:gdLst>
              <a:gd name="csX0" fmla="*/ 0 w 10541001"/>
              <a:gd name="csY0" fmla="*/ 0 h 5213131"/>
              <a:gd name="csX1" fmla="*/ 553403 w 10541001"/>
              <a:gd name="csY1" fmla="*/ 0 h 5213131"/>
              <a:gd name="csX2" fmla="*/ 1001395 w 10541001"/>
              <a:gd name="csY2" fmla="*/ 0 h 5213131"/>
              <a:gd name="csX3" fmla="*/ 1660208 w 10541001"/>
              <a:gd name="csY3" fmla="*/ 0 h 5213131"/>
              <a:gd name="csX4" fmla="*/ 2213610 w 10541001"/>
              <a:gd name="csY4" fmla="*/ 0 h 5213131"/>
              <a:gd name="csX5" fmla="*/ 3083243 w 10541001"/>
              <a:gd name="csY5" fmla="*/ 0 h 5213131"/>
              <a:gd name="csX6" fmla="*/ 3742055 w 10541001"/>
              <a:gd name="csY6" fmla="*/ 0 h 5213131"/>
              <a:gd name="csX7" fmla="*/ 4190048 w 10541001"/>
              <a:gd name="csY7" fmla="*/ 0 h 5213131"/>
              <a:gd name="csX8" fmla="*/ 5059680 w 10541001"/>
              <a:gd name="csY8" fmla="*/ 0 h 5213131"/>
              <a:gd name="csX9" fmla="*/ 5402263 w 10541001"/>
              <a:gd name="csY9" fmla="*/ 0 h 5213131"/>
              <a:gd name="csX10" fmla="*/ 5850256 w 10541001"/>
              <a:gd name="csY10" fmla="*/ 0 h 5213131"/>
              <a:gd name="csX11" fmla="*/ 6192838 w 10541001"/>
              <a:gd name="csY11" fmla="*/ 0 h 5213131"/>
              <a:gd name="csX12" fmla="*/ 6957061 w 10541001"/>
              <a:gd name="csY12" fmla="*/ 0 h 5213131"/>
              <a:gd name="csX13" fmla="*/ 7826693 w 10541001"/>
              <a:gd name="csY13" fmla="*/ 0 h 5213131"/>
              <a:gd name="csX14" fmla="*/ 8590916 w 10541001"/>
              <a:gd name="csY14" fmla="*/ 0 h 5213131"/>
              <a:gd name="csX15" fmla="*/ 9144318 w 10541001"/>
              <a:gd name="csY15" fmla="*/ 0 h 5213131"/>
              <a:gd name="csX16" fmla="*/ 9908541 w 10541001"/>
              <a:gd name="csY16" fmla="*/ 0 h 5213131"/>
              <a:gd name="csX17" fmla="*/ 10541001 w 10541001"/>
              <a:gd name="csY17" fmla="*/ 0 h 5213131"/>
              <a:gd name="csX18" fmla="*/ 10541001 w 10541001"/>
              <a:gd name="csY18" fmla="*/ 547379 h 5213131"/>
              <a:gd name="csX19" fmla="*/ 10541001 w 10541001"/>
              <a:gd name="csY19" fmla="*/ 1303283 h 5213131"/>
              <a:gd name="csX20" fmla="*/ 10541001 w 10541001"/>
              <a:gd name="csY20" fmla="*/ 1902793 h 5213131"/>
              <a:gd name="csX21" fmla="*/ 10541001 w 10541001"/>
              <a:gd name="csY21" fmla="*/ 2398040 h 5213131"/>
              <a:gd name="csX22" fmla="*/ 10541001 w 10541001"/>
              <a:gd name="csY22" fmla="*/ 2945419 h 5213131"/>
              <a:gd name="csX23" fmla="*/ 10541001 w 10541001"/>
              <a:gd name="csY23" fmla="*/ 3649192 h 5213131"/>
              <a:gd name="csX24" fmla="*/ 10541001 w 10541001"/>
              <a:gd name="csY24" fmla="*/ 4196570 h 5213131"/>
              <a:gd name="csX25" fmla="*/ 10541001 w 10541001"/>
              <a:gd name="csY25" fmla="*/ 5213131 h 5213131"/>
              <a:gd name="csX26" fmla="*/ 9776778 w 10541001"/>
              <a:gd name="csY26" fmla="*/ 5213131 h 5213131"/>
              <a:gd name="csX27" fmla="*/ 9117966 w 10541001"/>
              <a:gd name="csY27" fmla="*/ 5213131 h 5213131"/>
              <a:gd name="csX28" fmla="*/ 8353743 w 10541001"/>
              <a:gd name="csY28" fmla="*/ 5213131 h 5213131"/>
              <a:gd name="csX29" fmla="*/ 7484111 w 10541001"/>
              <a:gd name="csY29" fmla="*/ 5213131 h 5213131"/>
              <a:gd name="csX30" fmla="*/ 6614478 w 10541001"/>
              <a:gd name="csY30" fmla="*/ 5213131 h 5213131"/>
              <a:gd name="csX31" fmla="*/ 6166486 w 10541001"/>
              <a:gd name="csY31" fmla="*/ 5213131 h 5213131"/>
              <a:gd name="csX32" fmla="*/ 5296853 w 10541001"/>
              <a:gd name="csY32" fmla="*/ 5213131 h 5213131"/>
              <a:gd name="csX33" fmla="*/ 4427220 w 10541001"/>
              <a:gd name="csY33" fmla="*/ 5213131 h 5213131"/>
              <a:gd name="csX34" fmla="*/ 3662998 w 10541001"/>
              <a:gd name="csY34" fmla="*/ 5213131 h 5213131"/>
              <a:gd name="csX35" fmla="*/ 3109595 w 10541001"/>
              <a:gd name="csY35" fmla="*/ 5213131 h 5213131"/>
              <a:gd name="csX36" fmla="*/ 2661603 w 10541001"/>
              <a:gd name="csY36" fmla="*/ 5213131 h 5213131"/>
              <a:gd name="csX37" fmla="*/ 1791970 w 10541001"/>
              <a:gd name="csY37" fmla="*/ 5213131 h 5213131"/>
              <a:gd name="csX38" fmla="*/ 922338 w 10541001"/>
              <a:gd name="csY38" fmla="*/ 5213131 h 5213131"/>
              <a:gd name="csX39" fmla="*/ 0 w 10541001"/>
              <a:gd name="csY39" fmla="*/ 5213131 h 5213131"/>
              <a:gd name="csX40" fmla="*/ 0 w 10541001"/>
              <a:gd name="csY40" fmla="*/ 4457227 h 5213131"/>
              <a:gd name="csX41" fmla="*/ 0 w 10541001"/>
              <a:gd name="csY41" fmla="*/ 3961980 h 5213131"/>
              <a:gd name="csX42" fmla="*/ 0 w 10541001"/>
              <a:gd name="csY42" fmla="*/ 3466732 h 5213131"/>
              <a:gd name="csX43" fmla="*/ 0 w 10541001"/>
              <a:gd name="csY43" fmla="*/ 2815091 h 5213131"/>
              <a:gd name="csX44" fmla="*/ 0 w 10541001"/>
              <a:gd name="csY44" fmla="*/ 2319843 h 5213131"/>
              <a:gd name="csX45" fmla="*/ 0 w 10541001"/>
              <a:gd name="csY45" fmla="*/ 1616071 h 5213131"/>
              <a:gd name="csX46" fmla="*/ 0 w 10541001"/>
              <a:gd name="csY46" fmla="*/ 964429 h 5213131"/>
              <a:gd name="csX47" fmla="*/ 0 w 10541001"/>
              <a:gd name="csY47" fmla="*/ 0 h 521313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</a:cxnLst>
            <a:rect l="l" t="t" r="r" b="b"/>
            <a:pathLst>
              <a:path w="10541001" h="5213131" fill="none" extrusionOk="0">
                <a:moveTo>
                  <a:pt x="0" y="0"/>
                </a:moveTo>
                <a:cubicBezTo>
                  <a:pt x="112823" y="-9418"/>
                  <a:pt x="279429" y="23727"/>
                  <a:pt x="553403" y="0"/>
                </a:cubicBezTo>
                <a:cubicBezTo>
                  <a:pt x="827377" y="-23727"/>
                  <a:pt x="808962" y="-2077"/>
                  <a:pt x="1001395" y="0"/>
                </a:cubicBezTo>
                <a:cubicBezTo>
                  <a:pt x="1193828" y="2077"/>
                  <a:pt x="1508661" y="-7971"/>
                  <a:pt x="1660208" y="0"/>
                </a:cubicBezTo>
                <a:cubicBezTo>
                  <a:pt x="1811755" y="7971"/>
                  <a:pt x="1954397" y="-25487"/>
                  <a:pt x="2213610" y="0"/>
                </a:cubicBezTo>
                <a:cubicBezTo>
                  <a:pt x="2472823" y="25487"/>
                  <a:pt x="2800323" y="-3022"/>
                  <a:pt x="3083243" y="0"/>
                </a:cubicBezTo>
                <a:cubicBezTo>
                  <a:pt x="3366163" y="3022"/>
                  <a:pt x="3527754" y="-7747"/>
                  <a:pt x="3742055" y="0"/>
                </a:cubicBezTo>
                <a:cubicBezTo>
                  <a:pt x="3956356" y="7747"/>
                  <a:pt x="4098773" y="-11206"/>
                  <a:pt x="4190048" y="0"/>
                </a:cubicBezTo>
                <a:cubicBezTo>
                  <a:pt x="4281323" y="11206"/>
                  <a:pt x="4883577" y="9830"/>
                  <a:pt x="5059680" y="0"/>
                </a:cubicBezTo>
                <a:cubicBezTo>
                  <a:pt x="5235783" y="-9830"/>
                  <a:pt x="5244872" y="-14006"/>
                  <a:pt x="5402263" y="0"/>
                </a:cubicBezTo>
                <a:cubicBezTo>
                  <a:pt x="5559654" y="14006"/>
                  <a:pt x="5758494" y="-15911"/>
                  <a:pt x="5850256" y="0"/>
                </a:cubicBezTo>
                <a:cubicBezTo>
                  <a:pt x="5942018" y="15911"/>
                  <a:pt x="6108449" y="-3209"/>
                  <a:pt x="6192838" y="0"/>
                </a:cubicBezTo>
                <a:cubicBezTo>
                  <a:pt x="6277227" y="3209"/>
                  <a:pt x="6647407" y="17404"/>
                  <a:pt x="6957061" y="0"/>
                </a:cubicBezTo>
                <a:cubicBezTo>
                  <a:pt x="7266715" y="-17404"/>
                  <a:pt x="7645707" y="14523"/>
                  <a:pt x="7826693" y="0"/>
                </a:cubicBezTo>
                <a:cubicBezTo>
                  <a:pt x="8007679" y="-14523"/>
                  <a:pt x="8292349" y="34052"/>
                  <a:pt x="8590916" y="0"/>
                </a:cubicBezTo>
                <a:cubicBezTo>
                  <a:pt x="8889483" y="-34052"/>
                  <a:pt x="9014224" y="671"/>
                  <a:pt x="9144318" y="0"/>
                </a:cubicBezTo>
                <a:cubicBezTo>
                  <a:pt x="9274412" y="-671"/>
                  <a:pt x="9606362" y="13898"/>
                  <a:pt x="9908541" y="0"/>
                </a:cubicBezTo>
                <a:cubicBezTo>
                  <a:pt x="10210720" y="-13898"/>
                  <a:pt x="10388679" y="25616"/>
                  <a:pt x="10541001" y="0"/>
                </a:cubicBezTo>
                <a:cubicBezTo>
                  <a:pt x="10522256" y="144423"/>
                  <a:pt x="10547889" y="345109"/>
                  <a:pt x="10541001" y="547379"/>
                </a:cubicBezTo>
                <a:cubicBezTo>
                  <a:pt x="10534113" y="749649"/>
                  <a:pt x="10508267" y="998601"/>
                  <a:pt x="10541001" y="1303283"/>
                </a:cubicBezTo>
                <a:cubicBezTo>
                  <a:pt x="10573735" y="1607965"/>
                  <a:pt x="10563139" y="1770312"/>
                  <a:pt x="10541001" y="1902793"/>
                </a:cubicBezTo>
                <a:cubicBezTo>
                  <a:pt x="10518864" y="2035274"/>
                  <a:pt x="10552274" y="2220285"/>
                  <a:pt x="10541001" y="2398040"/>
                </a:cubicBezTo>
                <a:cubicBezTo>
                  <a:pt x="10529728" y="2575795"/>
                  <a:pt x="10563618" y="2720581"/>
                  <a:pt x="10541001" y="2945419"/>
                </a:cubicBezTo>
                <a:cubicBezTo>
                  <a:pt x="10518384" y="3170257"/>
                  <a:pt x="10542525" y="3305868"/>
                  <a:pt x="10541001" y="3649192"/>
                </a:cubicBezTo>
                <a:cubicBezTo>
                  <a:pt x="10539477" y="3992516"/>
                  <a:pt x="10544361" y="3925387"/>
                  <a:pt x="10541001" y="4196570"/>
                </a:cubicBezTo>
                <a:cubicBezTo>
                  <a:pt x="10537641" y="4467753"/>
                  <a:pt x="10501474" y="4901909"/>
                  <a:pt x="10541001" y="5213131"/>
                </a:cubicBezTo>
                <a:cubicBezTo>
                  <a:pt x="10223445" y="5234903"/>
                  <a:pt x="10155728" y="5237328"/>
                  <a:pt x="9776778" y="5213131"/>
                </a:cubicBezTo>
                <a:cubicBezTo>
                  <a:pt x="9397828" y="5188934"/>
                  <a:pt x="9311769" y="5189414"/>
                  <a:pt x="9117966" y="5213131"/>
                </a:cubicBezTo>
                <a:cubicBezTo>
                  <a:pt x="8924163" y="5236848"/>
                  <a:pt x="8548215" y="5228106"/>
                  <a:pt x="8353743" y="5213131"/>
                </a:cubicBezTo>
                <a:cubicBezTo>
                  <a:pt x="8159271" y="5198156"/>
                  <a:pt x="7899814" y="5243983"/>
                  <a:pt x="7484111" y="5213131"/>
                </a:cubicBezTo>
                <a:cubicBezTo>
                  <a:pt x="7068408" y="5182279"/>
                  <a:pt x="6993108" y="5179135"/>
                  <a:pt x="6614478" y="5213131"/>
                </a:cubicBezTo>
                <a:cubicBezTo>
                  <a:pt x="6235848" y="5247127"/>
                  <a:pt x="6267034" y="5201005"/>
                  <a:pt x="6166486" y="5213131"/>
                </a:cubicBezTo>
                <a:cubicBezTo>
                  <a:pt x="6065938" y="5225257"/>
                  <a:pt x="5610498" y="5227073"/>
                  <a:pt x="5296853" y="5213131"/>
                </a:cubicBezTo>
                <a:cubicBezTo>
                  <a:pt x="4983208" y="5199189"/>
                  <a:pt x="4728542" y="5211285"/>
                  <a:pt x="4427220" y="5213131"/>
                </a:cubicBezTo>
                <a:cubicBezTo>
                  <a:pt x="4125898" y="5214977"/>
                  <a:pt x="3989575" y="5250622"/>
                  <a:pt x="3662998" y="5213131"/>
                </a:cubicBezTo>
                <a:cubicBezTo>
                  <a:pt x="3336421" y="5175640"/>
                  <a:pt x="3276854" y="5217223"/>
                  <a:pt x="3109595" y="5213131"/>
                </a:cubicBezTo>
                <a:cubicBezTo>
                  <a:pt x="2942336" y="5209039"/>
                  <a:pt x="2811013" y="5200992"/>
                  <a:pt x="2661603" y="5213131"/>
                </a:cubicBezTo>
                <a:cubicBezTo>
                  <a:pt x="2512193" y="5225270"/>
                  <a:pt x="2200987" y="5230049"/>
                  <a:pt x="1791970" y="5213131"/>
                </a:cubicBezTo>
                <a:cubicBezTo>
                  <a:pt x="1382953" y="5196213"/>
                  <a:pt x="1141877" y="5170783"/>
                  <a:pt x="922338" y="5213131"/>
                </a:cubicBezTo>
                <a:cubicBezTo>
                  <a:pt x="702799" y="5255479"/>
                  <a:pt x="352882" y="5245860"/>
                  <a:pt x="0" y="5213131"/>
                </a:cubicBezTo>
                <a:cubicBezTo>
                  <a:pt x="33012" y="4910414"/>
                  <a:pt x="-35372" y="4772644"/>
                  <a:pt x="0" y="4457227"/>
                </a:cubicBezTo>
                <a:cubicBezTo>
                  <a:pt x="35372" y="4141810"/>
                  <a:pt x="-21563" y="4173930"/>
                  <a:pt x="0" y="3961980"/>
                </a:cubicBezTo>
                <a:cubicBezTo>
                  <a:pt x="21563" y="3750030"/>
                  <a:pt x="-18794" y="3672252"/>
                  <a:pt x="0" y="3466732"/>
                </a:cubicBezTo>
                <a:cubicBezTo>
                  <a:pt x="18794" y="3261212"/>
                  <a:pt x="-15816" y="3114571"/>
                  <a:pt x="0" y="2815091"/>
                </a:cubicBezTo>
                <a:cubicBezTo>
                  <a:pt x="15816" y="2515611"/>
                  <a:pt x="-21795" y="2436648"/>
                  <a:pt x="0" y="2319843"/>
                </a:cubicBezTo>
                <a:cubicBezTo>
                  <a:pt x="21795" y="2203038"/>
                  <a:pt x="35124" y="1861819"/>
                  <a:pt x="0" y="1616071"/>
                </a:cubicBezTo>
                <a:cubicBezTo>
                  <a:pt x="-35124" y="1370323"/>
                  <a:pt x="-4167" y="1177221"/>
                  <a:pt x="0" y="964429"/>
                </a:cubicBezTo>
                <a:cubicBezTo>
                  <a:pt x="4167" y="751637"/>
                  <a:pt x="-14680" y="481818"/>
                  <a:pt x="0" y="0"/>
                </a:cubicBezTo>
                <a:close/>
              </a:path>
              <a:path w="10541001" h="5213131" stroke="0" extrusionOk="0">
                <a:moveTo>
                  <a:pt x="0" y="0"/>
                </a:moveTo>
                <a:cubicBezTo>
                  <a:pt x="221211" y="27798"/>
                  <a:pt x="395755" y="-18639"/>
                  <a:pt x="764223" y="0"/>
                </a:cubicBezTo>
                <a:cubicBezTo>
                  <a:pt x="1132691" y="18639"/>
                  <a:pt x="1038254" y="-14523"/>
                  <a:pt x="1106805" y="0"/>
                </a:cubicBezTo>
                <a:cubicBezTo>
                  <a:pt x="1175356" y="14523"/>
                  <a:pt x="1318577" y="-11668"/>
                  <a:pt x="1449388" y="0"/>
                </a:cubicBezTo>
                <a:cubicBezTo>
                  <a:pt x="1580199" y="11668"/>
                  <a:pt x="1796855" y="-16981"/>
                  <a:pt x="2108200" y="0"/>
                </a:cubicBezTo>
                <a:cubicBezTo>
                  <a:pt x="2419545" y="16981"/>
                  <a:pt x="2487920" y="7852"/>
                  <a:pt x="2661603" y="0"/>
                </a:cubicBezTo>
                <a:cubicBezTo>
                  <a:pt x="2835286" y="-7852"/>
                  <a:pt x="3290687" y="-18765"/>
                  <a:pt x="3531235" y="0"/>
                </a:cubicBezTo>
                <a:cubicBezTo>
                  <a:pt x="3771783" y="18765"/>
                  <a:pt x="4013320" y="10452"/>
                  <a:pt x="4190048" y="0"/>
                </a:cubicBezTo>
                <a:cubicBezTo>
                  <a:pt x="4366776" y="-10452"/>
                  <a:pt x="4631019" y="16747"/>
                  <a:pt x="4743450" y="0"/>
                </a:cubicBezTo>
                <a:cubicBezTo>
                  <a:pt x="4855881" y="-16747"/>
                  <a:pt x="4974967" y="7257"/>
                  <a:pt x="5191443" y="0"/>
                </a:cubicBezTo>
                <a:cubicBezTo>
                  <a:pt x="5407919" y="-7257"/>
                  <a:pt x="5482580" y="-13417"/>
                  <a:pt x="5639436" y="0"/>
                </a:cubicBezTo>
                <a:cubicBezTo>
                  <a:pt x="5796292" y="13417"/>
                  <a:pt x="6222482" y="15530"/>
                  <a:pt x="6403658" y="0"/>
                </a:cubicBezTo>
                <a:cubicBezTo>
                  <a:pt x="6584834" y="-15530"/>
                  <a:pt x="6721693" y="2840"/>
                  <a:pt x="6851651" y="0"/>
                </a:cubicBezTo>
                <a:cubicBezTo>
                  <a:pt x="6981609" y="-2840"/>
                  <a:pt x="7248704" y="-9104"/>
                  <a:pt x="7405053" y="0"/>
                </a:cubicBezTo>
                <a:cubicBezTo>
                  <a:pt x="7561402" y="9104"/>
                  <a:pt x="7889090" y="-24042"/>
                  <a:pt x="8169276" y="0"/>
                </a:cubicBezTo>
                <a:cubicBezTo>
                  <a:pt x="8449462" y="24042"/>
                  <a:pt x="8601280" y="-22580"/>
                  <a:pt x="8933498" y="0"/>
                </a:cubicBezTo>
                <a:cubicBezTo>
                  <a:pt x="9265716" y="22580"/>
                  <a:pt x="9306065" y="23459"/>
                  <a:pt x="9486901" y="0"/>
                </a:cubicBezTo>
                <a:cubicBezTo>
                  <a:pt x="9667737" y="-23459"/>
                  <a:pt x="9742992" y="-20349"/>
                  <a:pt x="9934893" y="0"/>
                </a:cubicBezTo>
                <a:cubicBezTo>
                  <a:pt x="10126794" y="20349"/>
                  <a:pt x="10417443" y="-28314"/>
                  <a:pt x="10541001" y="0"/>
                </a:cubicBezTo>
                <a:cubicBezTo>
                  <a:pt x="10539170" y="208208"/>
                  <a:pt x="10542448" y="325990"/>
                  <a:pt x="10541001" y="599510"/>
                </a:cubicBezTo>
                <a:cubicBezTo>
                  <a:pt x="10539555" y="873030"/>
                  <a:pt x="10564753" y="1056727"/>
                  <a:pt x="10541001" y="1303283"/>
                </a:cubicBezTo>
                <a:cubicBezTo>
                  <a:pt x="10517249" y="1549839"/>
                  <a:pt x="10539821" y="1728370"/>
                  <a:pt x="10541001" y="1954924"/>
                </a:cubicBezTo>
                <a:cubicBezTo>
                  <a:pt x="10542181" y="2181478"/>
                  <a:pt x="10529960" y="2304633"/>
                  <a:pt x="10541001" y="2606566"/>
                </a:cubicBezTo>
                <a:cubicBezTo>
                  <a:pt x="10552042" y="2908499"/>
                  <a:pt x="10519492" y="3010829"/>
                  <a:pt x="10541001" y="3206076"/>
                </a:cubicBezTo>
                <a:cubicBezTo>
                  <a:pt x="10562511" y="3401323"/>
                  <a:pt x="10527493" y="3511697"/>
                  <a:pt x="10541001" y="3753454"/>
                </a:cubicBezTo>
                <a:cubicBezTo>
                  <a:pt x="10554509" y="3995211"/>
                  <a:pt x="10566681" y="4130845"/>
                  <a:pt x="10541001" y="4405096"/>
                </a:cubicBezTo>
                <a:cubicBezTo>
                  <a:pt x="10515321" y="4679347"/>
                  <a:pt x="10550083" y="4894900"/>
                  <a:pt x="10541001" y="5213131"/>
                </a:cubicBezTo>
                <a:cubicBezTo>
                  <a:pt x="10292480" y="5200181"/>
                  <a:pt x="10156994" y="5187521"/>
                  <a:pt x="9987598" y="5213131"/>
                </a:cubicBezTo>
                <a:cubicBezTo>
                  <a:pt x="9818202" y="5238741"/>
                  <a:pt x="9692263" y="5210668"/>
                  <a:pt x="9539606" y="5213131"/>
                </a:cubicBezTo>
                <a:cubicBezTo>
                  <a:pt x="9386949" y="5215594"/>
                  <a:pt x="9153827" y="5189527"/>
                  <a:pt x="8986203" y="5213131"/>
                </a:cubicBezTo>
                <a:cubicBezTo>
                  <a:pt x="8818579" y="5236735"/>
                  <a:pt x="8811240" y="5208440"/>
                  <a:pt x="8643621" y="5213131"/>
                </a:cubicBezTo>
                <a:cubicBezTo>
                  <a:pt x="8476002" y="5217822"/>
                  <a:pt x="8394578" y="5215212"/>
                  <a:pt x="8301038" y="5213131"/>
                </a:cubicBezTo>
                <a:cubicBezTo>
                  <a:pt x="8207498" y="5211050"/>
                  <a:pt x="7998673" y="5209065"/>
                  <a:pt x="7747636" y="5213131"/>
                </a:cubicBezTo>
                <a:cubicBezTo>
                  <a:pt x="7496599" y="5217197"/>
                  <a:pt x="7404799" y="5213526"/>
                  <a:pt x="7299643" y="5213131"/>
                </a:cubicBezTo>
                <a:cubicBezTo>
                  <a:pt x="7194487" y="5212736"/>
                  <a:pt x="6770172" y="5251328"/>
                  <a:pt x="6430011" y="5213131"/>
                </a:cubicBezTo>
                <a:cubicBezTo>
                  <a:pt x="6089850" y="5174934"/>
                  <a:pt x="5948295" y="5228848"/>
                  <a:pt x="5771198" y="5213131"/>
                </a:cubicBezTo>
                <a:cubicBezTo>
                  <a:pt x="5594101" y="5197414"/>
                  <a:pt x="5342404" y="5246623"/>
                  <a:pt x="5006975" y="5213131"/>
                </a:cubicBezTo>
                <a:cubicBezTo>
                  <a:pt x="4671546" y="5179639"/>
                  <a:pt x="4831966" y="5202828"/>
                  <a:pt x="4664393" y="5213131"/>
                </a:cubicBezTo>
                <a:cubicBezTo>
                  <a:pt x="4496820" y="5223434"/>
                  <a:pt x="4398209" y="5200437"/>
                  <a:pt x="4321810" y="5213131"/>
                </a:cubicBezTo>
                <a:cubicBezTo>
                  <a:pt x="4245411" y="5225825"/>
                  <a:pt x="3749972" y="5220435"/>
                  <a:pt x="3557588" y="5213131"/>
                </a:cubicBezTo>
                <a:cubicBezTo>
                  <a:pt x="3365204" y="5205827"/>
                  <a:pt x="3087526" y="5216567"/>
                  <a:pt x="2898775" y="5213131"/>
                </a:cubicBezTo>
                <a:cubicBezTo>
                  <a:pt x="2710024" y="5209695"/>
                  <a:pt x="2490395" y="5239812"/>
                  <a:pt x="2134553" y="5213131"/>
                </a:cubicBezTo>
                <a:cubicBezTo>
                  <a:pt x="1778711" y="5186450"/>
                  <a:pt x="1956020" y="5201732"/>
                  <a:pt x="1791970" y="5213131"/>
                </a:cubicBezTo>
                <a:cubicBezTo>
                  <a:pt x="1627920" y="5224530"/>
                  <a:pt x="1352658" y="5215137"/>
                  <a:pt x="1238568" y="5213131"/>
                </a:cubicBezTo>
                <a:cubicBezTo>
                  <a:pt x="1124478" y="5211125"/>
                  <a:pt x="996213" y="5226118"/>
                  <a:pt x="895985" y="5213131"/>
                </a:cubicBezTo>
                <a:cubicBezTo>
                  <a:pt x="795757" y="5200144"/>
                  <a:pt x="231493" y="5197047"/>
                  <a:pt x="0" y="5213131"/>
                </a:cubicBezTo>
                <a:cubicBezTo>
                  <a:pt x="-2018" y="4981924"/>
                  <a:pt x="22300" y="4777966"/>
                  <a:pt x="0" y="4457227"/>
                </a:cubicBezTo>
                <a:cubicBezTo>
                  <a:pt x="-22300" y="4136488"/>
                  <a:pt x="-18901" y="3946096"/>
                  <a:pt x="0" y="3701323"/>
                </a:cubicBezTo>
                <a:cubicBezTo>
                  <a:pt x="18901" y="3456550"/>
                  <a:pt x="-5434" y="3300746"/>
                  <a:pt x="0" y="3153944"/>
                </a:cubicBezTo>
                <a:cubicBezTo>
                  <a:pt x="5434" y="3007142"/>
                  <a:pt x="-12610" y="2795229"/>
                  <a:pt x="0" y="2450172"/>
                </a:cubicBezTo>
                <a:cubicBezTo>
                  <a:pt x="12610" y="2105115"/>
                  <a:pt x="-20115" y="2036459"/>
                  <a:pt x="0" y="1694268"/>
                </a:cubicBezTo>
                <a:cubicBezTo>
                  <a:pt x="20115" y="1352077"/>
                  <a:pt x="13948" y="1319844"/>
                  <a:pt x="0" y="990495"/>
                </a:cubicBezTo>
                <a:cubicBezTo>
                  <a:pt x="-13948" y="661146"/>
                  <a:pt x="35470" y="380272"/>
                  <a:pt x="0" y="0"/>
                </a:cubicBezTo>
                <a:close/>
              </a:path>
            </a:pathLst>
          </a:custGeom>
          <a:solidFill>
            <a:srgbClr val="FFEDB9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97927552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i-FI" sz="800" b="1">
              <a:solidFill>
                <a:srgbClr val="262626"/>
              </a:solidFill>
              <a:latin typeface="Segoe Print" panose="02000600000000000000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sz="600" b="1">
              <a:solidFill>
                <a:srgbClr val="262626"/>
              </a:solidFill>
              <a:latin typeface="Segoe Print" panose="02000600000000000000" pitchFamily="2" charset="0"/>
            </a:endParaRPr>
          </a:p>
          <a:p>
            <a:pPr marL="357188" indent="-177800"/>
            <a:r>
              <a:rPr lang="fi-FI" sz="1800" b="1" i="1"/>
              <a:t>Koulun aikuisilla on velvollisuus puuttua oppilaiden ei-toivottuun käyttäytymiseen. </a:t>
            </a:r>
            <a:r>
              <a:rPr lang="fi-FI" sz="1800" i="1"/>
              <a:t>Aikuinen huomauttaa ei-toivotusta käytöksestä ja ohjaa toivottuun käytökseen kouluarjessa monenlaisissa tilanteissa. Ohimenevät, pienemmällä ohjaamisella korjautuvat tilanteet eivät johda aina kasvatuskeskusteluun tai muihin kurinpitotoimiin. </a:t>
            </a:r>
            <a:r>
              <a:rPr lang="fi-FI" sz="1800" b="1" i="1"/>
              <a:t>Koulun aikuinen harkitsee koulun sääntöihin nojaten tilannekohtaisesti, milloin on aihetta kasvatuskeskustelulle tai muulle kurinpitotoimelle.</a:t>
            </a:r>
          </a:p>
          <a:p>
            <a:pPr marL="179388" indent="0">
              <a:buNone/>
            </a:pPr>
            <a:endParaRPr lang="fi-FI" sz="1800" b="1" i="1"/>
          </a:p>
          <a:p>
            <a:pPr marL="357188" indent="-177800"/>
            <a:r>
              <a:rPr lang="fi-FI" sz="1800" b="1" i="1"/>
              <a:t>Ope</a:t>
            </a:r>
            <a:r>
              <a:rPr lang="fi-FI" sz="1800" b="1" i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tuksen järjestäjällä on oikeus käyttää työrauhan turvaamiseksi ja epäasialliseen käyttäytymiseen puuttumiseksi myös kasvatuskeskustelua ja erilaisia kurinpitokeinoja. </a:t>
            </a:r>
            <a:r>
              <a:rPr lang="fi-FI" sz="1800" b="1" i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Kasvatuskeskustelu on ensisijainen tapa puuttua oppilaan epäasialliseen käyttäytymiseen. </a:t>
            </a:r>
            <a:r>
              <a:rPr lang="fi-FI" sz="1800" i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Keskustelun tarkoituksena on yhdessä oppilaan kanssa yksilöidä toimenpiteeseen johtanut teko tai laiminlyönti, kuulla oppilasta, selvittää laajemmin käyttäytymisen syyt ja seuraukset sekä pohtia keinot tilanteen korjaamiseksi. </a:t>
            </a:r>
          </a:p>
          <a:p>
            <a:pPr marL="357188" indent="0">
              <a:buNone/>
            </a:pPr>
            <a:r>
              <a:rPr lang="fi-FI" sz="1800" b="1" i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Menettelyn tavoitteena on löytää myönteisiä keinoja koulussa käyttäytymisen ja oppilaan hyvinvoinnin parantamiseksi. Opetuksen järjestäjä päättää, millaisissa tapauksissa kasvatuskeskustelua käytetään.</a:t>
            </a:r>
          </a:p>
          <a:p>
            <a:pPr marL="357188" indent="0">
              <a:buNone/>
            </a:pPr>
            <a:endParaRPr lang="fi-FI" sz="1400" i="1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357188" indent="0">
              <a:buNone/>
            </a:pPr>
            <a:r>
              <a:rPr lang="fi-FI" sz="1350" i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(</a:t>
            </a:r>
            <a:r>
              <a:rPr lang="fi-FI" sz="1350" i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Perusopetuslaki 35 a § (1267/2013) sekä 36 § (477/2003) ja 36 a § (1267/2013); Perusopetuksen opetussuunnitelman perusteet 2014, 36.)</a:t>
            </a:r>
          </a:p>
          <a:p>
            <a:pPr marL="357188" indent="-177800">
              <a:buNone/>
            </a:pPr>
            <a:endParaRPr lang="fi-FI" sz="1400" i="1"/>
          </a:p>
          <a:p>
            <a:pPr marL="0" indent="0">
              <a:buNone/>
            </a:pPr>
            <a:endParaRPr lang="fi-FI" sz="1800" i="1"/>
          </a:p>
          <a:p>
            <a:endParaRPr lang="fi-FI" sz="1800"/>
          </a:p>
          <a:p>
            <a:endParaRPr lang="fi-FI" sz="1800">
              <a:solidFill>
                <a:srgbClr val="C00000"/>
              </a:solidFill>
            </a:endParaRPr>
          </a:p>
          <a:p>
            <a:endParaRPr lang="fi-FI" sz="1800"/>
          </a:p>
        </p:txBody>
      </p:sp>
      <p:sp>
        <p:nvSpPr>
          <p:cNvPr id="17" name="Tekstin paikkamerkki 2">
            <a:extLst>
              <a:ext uri="{FF2B5EF4-FFF2-40B4-BE49-F238E27FC236}">
                <a16:creationId xmlns:a16="http://schemas.microsoft.com/office/drawing/2014/main" id="{E4D787D0-5B37-4907-B2A2-1F4BCFF2AB4E}"/>
              </a:ext>
            </a:extLst>
          </p:cNvPr>
          <p:cNvSpPr txBox="1">
            <a:spLocks/>
          </p:cNvSpPr>
          <p:nvPr/>
        </p:nvSpPr>
        <p:spPr>
          <a:xfrm>
            <a:off x="704192" y="300563"/>
            <a:ext cx="10983311" cy="6319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>
                <a:latin typeface="Segoe Print" panose="02000600000000000000" pitchFamily="2" charset="0"/>
              </a:rPr>
              <a:t>HYVÄÄN KÄYTÖKSEEN OHJAAMINEN JA KASVATUSKESKUSTELU</a:t>
            </a:r>
          </a:p>
        </p:txBody>
      </p:sp>
    </p:spTree>
    <p:extLst>
      <p:ext uri="{BB962C8B-B14F-4D97-AF65-F5344CB8AC3E}">
        <p14:creationId xmlns:p14="http://schemas.microsoft.com/office/powerpoint/2010/main" val="410936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4F87B48-FA48-4D6C-A956-8C03D17AF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5498" y="1048697"/>
            <a:ext cx="10541001" cy="3176328"/>
          </a:xfrm>
          <a:custGeom>
            <a:avLst/>
            <a:gdLst>
              <a:gd name="connsiteX0" fmla="*/ 0 w 10541001"/>
              <a:gd name="connsiteY0" fmla="*/ 0 h 3176328"/>
              <a:gd name="connsiteX1" fmla="*/ 658813 w 10541001"/>
              <a:gd name="connsiteY1" fmla="*/ 0 h 3176328"/>
              <a:gd name="connsiteX2" fmla="*/ 1317625 w 10541001"/>
              <a:gd name="connsiteY2" fmla="*/ 0 h 3176328"/>
              <a:gd name="connsiteX3" fmla="*/ 1871028 w 10541001"/>
              <a:gd name="connsiteY3" fmla="*/ 0 h 3176328"/>
              <a:gd name="connsiteX4" fmla="*/ 2213610 w 10541001"/>
              <a:gd name="connsiteY4" fmla="*/ 0 h 3176328"/>
              <a:gd name="connsiteX5" fmla="*/ 2767013 w 10541001"/>
              <a:gd name="connsiteY5" fmla="*/ 0 h 3176328"/>
              <a:gd name="connsiteX6" fmla="*/ 3425825 w 10541001"/>
              <a:gd name="connsiteY6" fmla="*/ 0 h 3176328"/>
              <a:gd name="connsiteX7" fmla="*/ 4190048 w 10541001"/>
              <a:gd name="connsiteY7" fmla="*/ 0 h 3176328"/>
              <a:gd name="connsiteX8" fmla="*/ 4532630 w 10541001"/>
              <a:gd name="connsiteY8" fmla="*/ 0 h 3176328"/>
              <a:gd name="connsiteX9" fmla="*/ 4980623 w 10541001"/>
              <a:gd name="connsiteY9" fmla="*/ 0 h 3176328"/>
              <a:gd name="connsiteX10" fmla="*/ 5744846 w 10541001"/>
              <a:gd name="connsiteY10" fmla="*/ 0 h 3176328"/>
              <a:gd name="connsiteX11" fmla="*/ 6614478 w 10541001"/>
              <a:gd name="connsiteY11" fmla="*/ 0 h 3176328"/>
              <a:gd name="connsiteX12" fmla="*/ 6957061 w 10541001"/>
              <a:gd name="connsiteY12" fmla="*/ 0 h 3176328"/>
              <a:gd name="connsiteX13" fmla="*/ 7299643 w 10541001"/>
              <a:gd name="connsiteY13" fmla="*/ 0 h 3176328"/>
              <a:gd name="connsiteX14" fmla="*/ 7853046 w 10541001"/>
              <a:gd name="connsiteY14" fmla="*/ 0 h 3176328"/>
              <a:gd name="connsiteX15" fmla="*/ 8617268 w 10541001"/>
              <a:gd name="connsiteY15" fmla="*/ 0 h 3176328"/>
              <a:gd name="connsiteX16" fmla="*/ 9276081 w 10541001"/>
              <a:gd name="connsiteY16" fmla="*/ 0 h 3176328"/>
              <a:gd name="connsiteX17" fmla="*/ 10541001 w 10541001"/>
              <a:gd name="connsiteY17" fmla="*/ 0 h 3176328"/>
              <a:gd name="connsiteX18" fmla="*/ 10541001 w 10541001"/>
              <a:gd name="connsiteY18" fmla="*/ 571739 h 3176328"/>
              <a:gd name="connsiteX19" fmla="*/ 10541001 w 10541001"/>
              <a:gd name="connsiteY19" fmla="*/ 1111715 h 3176328"/>
              <a:gd name="connsiteX20" fmla="*/ 10541001 w 10541001"/>
              <a:gd name="connsiteY20" fmla="*/ 1715217 h 3176328"/>
              <a:gd name="connsiteX21" fmla="*/ 10541001 w 10541001"/>
              <a:gd name="connsiteY21" fmla="*/ 2255193 h 3176328"/>
              <a:gd name="connsiteX22" fmla="*/ 10541001 w 10541001"/>
              <a:gd name="connsiteY22" fmla="*/ 3176328 h 3176328"/>
              <a:gd name="connsiteX23" fmla="*/ 9882188 w 10541001"/>
              <a:gd name="connsiteY23" fmla="*/ 3176328 h 3176328"/>
              <a:gd name="connsiteX24" fmla="*/ 9012556 w 10541001"/>
              <a:gd name="connsiteY24" fmla="*/ 3176328 h 3176328"/>
              <a:gd name="connsiteX25" fmla="*/ 8142923 w 10541001"/>
              <a:gd name="connsiteY25" fmla="*/ 3176328 h 3176328"/>
              <a:gd name="connsiteX26" fmla="*/ 7484111 w 10541001"/>
              <a:gd name="connsiteY26" fmla="*/ 3176328 h 3176328"/>
              <a:gd name="connsiteX27" fmla="*/ 7036118 w 10541001"/>
              <a:gd name="connsiteY27" fmla="*/ 3176328 h 3176328"/>
              <a:gd name="connsiteX28" fmla="*/ 6588126 w 10541001"/>
              <a:gd name="connsiteY28" fmla="*/ 3176328 h 3176328"/>
              <a:gd name="connsiteX29" fmla="*/ 5929313 w 10541001"/>
              <a:gd name="connsiteY29" fmla="*/ 3176328 h 3176328"/>
              <a:gd name="connsiteX30" fmla="*/ 5059680 w 10541001"/>
              <a:gd name="connsiteY30" fmla="*/ 3176328 h 3176328"/>
              <a:gd name="connsiteX31" fmla="*/ 4400868 w 10541001"/>
              <a:gd name="connsiteY31" fmla="*/ 3176328 h 3176328"/>
              <a:gd name="connsiteX32" fmla="*/ 3742055 w 10541001"/>
              <a:gd name="connsiteY32" fmla="*/ 3176328 h 3176328"/>
              <a:gd name="connsiteX33" fmla="*/ 3188653 w 10541001"/>
              <a:gd name="connsiteY33" fmla="*/ 3176328 h 3176328"/>
              <a:gd name="connsiteX34" fmla="*/ 2846070 w 10541001"/>
              <a:gd name="connsiteY34" fmla="*/ 3176328 h 3176328"/>
              <a:gd name="connsiteX35" fmla="*/ 2398078 w 10541001"/>
              <a:gd name="connsiteY35" fmla="*/ 3176328 h 3176328"/>
              <a:gd name="connsiteX36" fmla="*/ 1950085 w 10541001"/>
              <a:gd name="connsiteY36" fmla="*/ 3176328 h 3176328"/>
              <a:gd name="connsiteX37" fmla="*/ 1502093 w 10541001"/>
              <a:gd name="connsiteY37" fmla="*/ 3176328 h 3176328"/>
              <a:gd name="connsiteX38" fmla="*/ 1159510 w 10541001"/>
              <a:gd name="connsiteY38" fmla="*/ 3176328 h 3176328"/>
              <a:gd name="connsiteX39" fmla="*/ 606108 w 10541001"/>
              <a:gd name="connsiteY39" fmla="*/ 3176328 h 3176328"/>
              <a:gd name="connsiteX40" fmla="*/ 0 w 10541001"/>
              <a:gd name="connsiteY40" fmla="*/ 3176328 h 3176328"/>
              <a:gd name="connsiteX41" fmla="*/ 0 w 10541001"/>
              <a:gd name="connsiteY41" fmla="*/ 2636352 h 3176328"/>
              <a:gd name="connsiteX42" fmla="*/ 0 w 10541001"/>
              <a:gd name="connsiteY42" fmla="*/ 2032850 h 3176328"/>
              <a:gd name="connsiteX43" fmla="*/ 0 w 10541001"/>
              <a:gd name="connsiteY43" fmla="*/ 1492874 h 3176328"/>
              <a:gd name="connsiteX44" fmla="*/ 0 w 10541001"/>
              <a:gd name="connsiteY44" fmla="*/ 889372 h 3176328"/>
              <a:gd name="connsiteX45" fmla="*/ 0 w 10541001"/>
              <a:gd name="connsiteY45" fmla="*/ 0 h 3176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0541001" h="3176328" fill="none" extrusionOk="0">
                <a:moveTo>
                  <a:pt x="0" y="0"/>
                </a:moveTo>
                <a:cubicBezTo>
                  <a:pt x="162857" y="-22453"/>
                  <a:pt x="514470" y="20029"/>
                  <a:pt x="658813" y="0"/>
                </a:cubicBezTo>
                <a:cubicBezTo>
                  <a:pt x="803156" y="-20029"/>
                  <a:pt x="1177654" y="7855"/>
                  <a:pt x="1317625" y="0"/>
                </a:cubicBezTo>
                <a:cubicBezTo>
                  <a:pt x="1457596" y="-7855"/>
                  <a:pt x="1635600" y="8312"/>
                  <a:pt x="1871028" y="0"/>
                </a:cubicBezTo>
                <a:cubicBezTo>
                  <a:pt x="2106456" y="-8312"/>
                  <a:pt x="2057022" y="16477"/>
                  <a:pt x="2213610" y="0"/>
                </a:cubicBezTo>
                <a:cubicBezTo>
                  <a:pt x="2370198" y="-16477"/>
                  <a:pt x="2611003" y="15151"/>
                  <a:pt x="2767013" y="0"/>
                </a:cubicBezTo>
                <a:cubicBezTo>
                  <a:pt x="2923023" y="-15151"/>
                  <a:pt x="3276320" y="-29595"/>
                  <a:pt x="3425825" y="0"/>
                </a:cubicBezTo>
                <a:cubicBezTo>
                  <a:pt x="3575330" y="29595"/>
                  <a:pt x="3991898" y="8814"/>
                  <a:pt x="4190048" y="0"/>
                </a:cubicBezTo>
                <a:cubicBezTo>
                  <a:pt x="4388198" y="-8814"/>
                  <a:pt x="4423618" y="-586"/>
                  <a:pt x="4532630" y="0"/>
                </a:cubicBezTo>
                <a:cubicBezTo>
                  <a:pt x="4641642" y="586"/>
                  <a:pt x="4816024" y="-6877"/>
                  <a:pt x="4980623" y="0"/>
                </a:cubicBezTo>
                <a:cubicBezTo>
                  <a:pt x="5145222" y="6877"/>
                  <a:pt x="5450188" y="-15336"/>
                  <a:pt x="5744846" y="0"/>
                </a:cubicBezTo>
                <a:cubicBezTo>
                  <a:pt x="6039504" y="15336"/>
                  <a:pt x="6371273" y="-16322"/>
                  <a:pt x="6614478" y="0"/>
                </a:cubicBezTo>
                <a:cubicBezTo>
                  <a:pt x="6857683" y="16322"/>
                  <a:pt x="6884218" y="921"/>
                  <a:pt x="6957061" y="0"/>
                </a:cubicBezTo>
                <a:cubicBezTo>
                  <a:pt x="7029904" y="-921"/>
                  <a:pt x="7164032" y="3194"/>
                  <a:pt x="7299643" y="0"/>
                </a:cubicBezTo>
                <a:cubicBezTo>
                  <a:pt x="7435254" y="-3194"/>
                  <a:pt x="7695298" y="-25464"/>
                  <a:pt x="7853046" y="0"/>
                </a:cubicBezTo>
                <a:cubicBezTo>
                  <a:pt x="8010794" y="25464"/>
                  <a:pt x="8384466" y="-12590"/>
                  <a:pt x="8617268" y="0"/>
                </a:cubicBezTo>
                <a:cubicBezTo>
                  <a:pt x="8850070" y="12590"/>
                  <a:pt x="8977971" y="-17993"/>
                  <a:pt x="9276081" y="0"/>
                </a:cubicBezTo>
                <a:cubicBezTo>
                  <a:pt x="9574191" y="17993"/>
                  <a:pt x="10137413" y="34796"/>
                  <a:pt x="10541001" y="0"/>
                </a:cubicBezTo>
                <a:cubicBezTo>
                  <a:pt x="10531418" y="283863"/>
                  <a:pt x="10553846" y="349386"/>
                  <a:pt x="10541001" y="571739"/>
                </a:cubicBezTo>
                <a:cubicBezTo>
                  <a:pt x="10528156" y="794092"/>
                  <a:pt x="10525996" y="988283"/>
                  <a:pt x="10541001" y="1111715"/>
                </a:cubicBezTo>
                <a:cubicBezTo>
                  <a:pt x="10556006" y="1235147"/>
                  <a:pt x="10530305" y="1560515"/>
                  <a:pt x="10541001" y="1715217"/>
                </a:cubicBezTo>
                <a:cubicBezTo>
                  <a:pt x="10551697" y="1869919"/>
                  <a:pt x="10557098" y="2058286"/>
                  <a:pt x="10541001" y="2255193"/>
                </a:cubicBezTo>
                <a:cubicBezTo>
                  <a:pt x="10524904" y="2452100"/>
                  <a:pt x="10546228" y="2813660"/>
                  <a:pt x="10541001" y="3176328"/>
                </a:cubicBezTo>
                <a:cubicBezTo>
                  <a:pt x="10276306" y="3149205"/>
                  <a:pt x="10161829" y="3196187"/>
                  <a:pt x="9882188" y="3176328"/>
                </a:cubicBezTo>
                <a:cubicBezTo>
                  <a:pt x="9602547" y="3156469"/>
                  <a:pt x="9340123" y="3177960"/>
                  <a:pt x="9012556" y="3176328"/>
                </a:cubicBezTo>
                <a:cubicBezTo>
                  <a:pt x="8684989" y="3174696"/>
                  <a:pt x="8506878" y="3198177"/>
                  <a:pt x="8142923" y="3176328"/>
                </a:cubicBezTo>
                <a:cubicBezTo>
                  <a:pt x="7778968" y="3154479"/>
                  <a:pt x="7619280" y="3188138"/>
                  <a:pt x="7484111" y="3176328"/>
                </a:cubicBezTo>
                <a:cubicBezTo>
                  <a:pt x="7348942" y="3164518"/>
                  <a:pt x="7168662" y="3175518"/>
                  <a:pt x="7036118" y="3176328"/>
                </a:cubicBezTo>
                <a:cubicBezTo>
                  <a:pt x="6903574" y="3177138"/>
                  <a:pt x="6754900" y="3167360"/>
                  <a:pt x="6588126" y="3176328"/>
                </a:cubicBezTo>
                <a:cubicBezTo>
                  <a:pt x="6421352" y="3185296"/>
                  <a:pt x="6195494" y="3183599"/>
                  <a:pt x="5929313" y="3176328"/>
                </a:cubicBezTo>
                <a:cubicBezTo>
                  <a:pt x="5663132" y="3169057"/>
                  <a:pt x="5395897" y="3161299"/>
                  <a:pt x="5059680" y="3176328"/>
                </a:cubicBezTo>
                <a:cubicBezTo>
                  <a:pt x="4723463" y="3191357"/>
                  <a:pt x="4647154" y="3184004"/>
                  <a:pt x="4400868" y="3176328"/>
                </a:cubicBezTo>
                <a:cubicBezTo>
                  <a:pt x="4154582" y="3168652"/>
                  <a:pt x="3892157" y="3164970"/>
                  <a:pt x="3742055" y="3176328"/>
                </a:cubicBezTo>
                <a:cubicBezTo>
                  <a:pt x="3591953" y="3187686"/>
                  <a:pt x="3312019" y="3194365"/>
                  <a:pt x="3188653" y="3176328"/>
                </a:cubicBezTo>
                <a:cubicBezTo>
                  <a:pt x="3065287" y="3158291"/>
                  <a:pt x="2977970" y="3190421"/>
                  <a:pt x="2846070" y="3176328"/>
                </a:cubicBezTo>
                <a:cubicBezTo>
                  <a:pt x="2714170" y="3162235"/>
                  <a:pt x="2511637" y="3182814"/>
                  <a:pt x="2398078" y="3176328"/>
                </a:cubicBezTo>
                <a:cubicBezTo>
                  <a:pt x="2284519" y="3169842"/>
                  <a:pt x="2103595" y="3157422"/>
                  <a:pt x="1950085" y="3176328"/>
                </a:cubicBezTo>
                <a:cubicBezTo>
                  <a:pt x="1796575" y="3195234"/>
                  <a:pt x="1634616" y="3172395"/>
                  <a:pt x="1502093" y="3176328"/>
                </a:cubicBezTo>
                <a:cubicBezTo>
                  <a:pt x="1369570" y="3180261"/>
                  <a:pt x="1306729" y="3166523"/>
                  <a:pt x="1159510" y="3176328"/>
                </a:cubicBezTo>
                <a:cubicBezTo>
                  <a:pt x="1012291" y="3186133"/>
                  <a:pt x="744961" y="3197318"/>
                  <a:pt x="606108" y="3176328"/>
                </a:cubicBezTo>
                <a:cubicBezTo>
                  <a:pt x="467255" y="3155338"/>
                  <a:pt x="183577" y="3189782"/>
                  <a:pt x="0" y="3176328"/>
                </a:cubicBezTo>
                <a:cubicBezTo>
                  <a:pt x="-23983" y="2953678"/>
                  <a:pt x="-12274" y="2842324"/>
                  <a:pt x="0" y="2636352"/>
                </a:cubicBezTo>
                <a:cubicBezTo>
                  <a:pt x="12274" y="2430380"/>
                  <a:pt x="-22033" y="2191547"/>
                  <a:pt x="0" y="2032850"/>
                </a:cubicBezTo>
                <a:cubicBezTo>
                  <a:pt x="22033" y="1874153"/>
                  <a:pt x="3056" y="1601605"/>
                  <a:pt x="0" y="1492874"/>
                </a:cubicBezTo>
                <a:cubicBezTo>
                  <a:pt x="-3056" y="1384143"/>
                  <a:pt x="-1379" y="1083634"/>
                  <a:pt x="0" y="889372"/>
                </a:cubicBezTo>
                <a:cubicBezTo>
                  <a:pt x="1379" y="695110"/>
                  <a:pt x="17647" y="231442"/>
                  <a:pt x="0" y="0"/>
                </a:cubicBezTo>
                <a:close/>
              </a:path>
              <a:path w="10541001" h="3176328" stroke="0" extrusionOk="0">
                <a:moveTo>
                  <a:pt x="0" y="0"/>
                </a:moveTo>
                <a:cubicBezTo>
                  <a:pt x="172331" y="11444"/>
                  <a:pt x="329455" y="14656"/>
                  <a:pt x="447993" y="0"/>
                </a:cubicBezTo>
                <a:cubicBezTo>
                  <a:pt x="566531" y="-14656"/>
                  <a:pt x="772869" y="-27071"/>
                  <a:pt x="1001395" y="0"/>
                </a:cubicBezTo>
                <a:cubicBezTo>
                  <a:pt x="1229921" y="27071"/>
                  <a:pt x="1177628" y="2688"/>
                  <a:pt x="1343978" y="0"/>
                </a:cubicBezTo>
                <a:cubicBezTo>
                  <a:pt x="1510328" y="-2688"/>
                  <a:pt x="1965086" y="-2270"/>
                  <a:pt x="2213610" y="0"/>
                </a:cubicBezTo>
                <a:cubicBezTo>
                  <a:pt x="2462134" y="2270"/>
                  <a:pt x="2816015" y="-24786"/>
                  <a:pt x="2977833" y="0"/>
                </a:cubicBezTo>
                <a:cubicBezTo>
                  <a:pt x="3139651" y="24786"/>
                  <a:pt x="3488794" y="-14070"/>
                  <a:pt x="3742055" y="0"/>
                </a:cubicBezTo>
                <a:cubicBezTo>
                  <a:pt x="3995316" y="14070"/>
                  <a:pt x="4343123" y="-19307"/>
                  <a:pt x="4506278" y="0"/>
                </a:cubicBezTo>
                <a:cubicBezTo>
                  <a:pt x="4669433" y="19307"/>
                  <a:pt x="4851796" y="-3384"/>
                  <a:pt x="4954270" y="0"/>
                </a:cubicBezTo>
                <a:cubicBezTo>
                  <a:pt x="5056744" y="3384"/>
                  <a:pt x="5218803" y="-1614"/>
                  <a:pt x="5296853" y="0"/>
                </a:cubicBezTo>
                <a:cubicBezTo>
                  <a:pt x="5374903" y="1614"/>
                  <a:pt x="5562116" y="16646"/>
                  <a:pt x="5639436" y="0"/>
                </a:cubicBezTo>
                <a:cubicBezTo>
                  <a:pt x="5716756" y="-16646"/>
                  <a:pt x="5836918" y="14045"/>
                  <a:pt x="5982018" y="0"/>
                </a:cubicBezTo>
                <a:cubicBezTo>
                  <a:pt x="6127118" y="-14045"/>
                  <a:pt x="6547087" y="4894"/>
                  <a:pt x="6746241" y="0"/>
                </a:cubicBezTo>
                <a:cubicBezTo>
                  <a:pt x="6945395" y="-4894"/>
                  <a:pt x="7264111" y="24359"/>
                  <a:pt x="7405053" y="0"/>
                </a:cubicBezTo>
                <a:cubicBezTo>
                  <a:pt x="7545995" y="-24359"/>
                  <a:pt x="7756845" y="3509"/>
                  <a:pt x="7958456" y="0"/>
                </a:cubicBezTo>
                <a:cubicBezTo>
                  <a:pt x="8160067" y="-3509"/>
                  <a:pt x="8472807" y="-1826"/>
                  <a:pt x="8617268" y="0"/>
                </a:cubicBezTo>
                <a:cubicBezTo>
                  <a:pt x="8761729" y="1826"/>
                  <a:pt x="8865259" y="7343"/>
                  <a:pt x="9065261" y="0"/>
                </a:cubicBezTo>
                <a:cubicBezTo>
                  <a:pt x="9265263" y="-7343"/>
                  <a:pt x="9350382" y="-19393"/>
                  <a:pt x="9618663" y="0"/>
                </a:cubicBezTo>
                <a:cubicBezTo>
                  <a:pt x="9886944" y="19393"/>
                  <a:pt x="10162717" y="-26019"/>
                  <a:pt x="10541001" y="0"/>
                </a:cubicBezTo>
                <a:cubicBezTo>
                  <a:pt x="10534120" y="188900"/>
                  <a:pt x="10560874" y="292823"/>
                  <a:pt x="10541001" y="571739"/>
                </a:cubicBezTo>
                <a:cubicBezTo>
                  <a:pt x="10521128" y="850655"/>
                  <a:pt x="10528714" y="948557"/>
                  <a:pt x="10541001" y="1238768"/>
                </a:cubicBezTo>
                <a:cubicBezTo>
                  <a:pt x="10553288" y="1528979"/>
                  <a:pt x="10563265" y="1672935"/>
                  <a:pt x="10541001" y="1810507"/>
                </a:cubicBezTo>
                <a:cubicBezTo>
                  <a:pt x="10518737" y="1948079"/>
                  <a:pt x="10565116" y="2286414"/>
                  <a:pt x="10541001" y="2477536"/>
                </a:cubicBezTo>
                <a:cubicBezTo>
                  <a:pt x="10516886" y="2668658"/>
                  <a:pt x="10569079" y="2883672"/>
                  <a:pt x="10541001" y="3176328"/>
                </a:cubicBezTo>
                <a:cubicBezTo>
                  <a:pt x="10344947" y="3180404"/>
                  <a:pt x="10128014" y="3181535"/>
                  <a:pt x="9776778" y="3176328"/>
                </a:cubicBezTo>
                <a:cubicBezTo>
                  <a:pt x="9425542" y="3171121"/>
                  <a:pt x="9447043" y="3185029"/>
                  <a:pt x="9328786" y="3176328"/>
                </a:cubicBezTo>
                <a:cubicBezTo>
                  <a:pt x="9210529" y="3167627"/>
                  <a:pt x="8975889" y="3152586"/>
                  <a:pt x="8669973" y="3176328"/>
                </a:cubicBezTo>
                <a:cubicBezTo>
                  <a:pt x="8364057" y="3200070"/>
                  <a:pt x="8177093" y="3172578"/>
                  <a:pt x="8011161" y="3176328"/>
                </a:cubicBezTo>
                <a:cubicBezTo>
                  <a:pt x="7845229" y="3180078"/>
                  <a:pt x="7481792" y="3165928"/>
                  <a:pt x="7246938" y="3176328"/>
                </a:cubicBezTo>
                <a:cubicBezTo>
                  <a:pt x="7012084" y="3186728"/>
                  <a:pt x="6894823" y="3160509"/>
                  <a:pt x="6798946" y="3176328"/>
                </a:cubicBezTo>
                <a:cubicBezTo>
                  <a:pt x="6703069" y="3192147"/>
                  <a:pt x="6414540" y="3205240"/>
                  <a:pt x="6140133" y="3176328"/>
                </a:cubicBezTo>
                <a:cubicBezTo>
                  <a:pt x="5865726" y="3147416"/>
                  <a:pt x="5967241" y="3186785"/>
                  <a:pt x="5797551" y="3176328"/>
                </a:cubicBezTo>
                <a:cubicBezTo>
                  <a:pt x="5627861" y="3165871"/>
                  <a:pt x="5556801" y="3182870"/>
                  <a:pt x="5349558" y="3176328"/>
                </a:cubicBezTo>
                <a:cubicBezTo>
                  <a:pt x="5142315" y="3169786"/>
                  <a:pt x="4939291" y="3176673"/>
                  <a:pt x="4585335" y="3176328"/>
                </a:cubicBezTo>
                <a:cubicBezTo>
                  <a:pt x="4231379" y="3175983"/>
                  <a:pt x="4291782" y="3171448"/>
                  <a:pt x="4137343" y="3176328"/>
                </a:cubicBezTo>
                <a:cubicBezTo>
                  <a:pt x="3982904" y="3181208"/>
                  <a:pt x="3758261" y="3198453"/>
                  <a:pt x="3478530" y="3176328"/>
                </a:cubicBezTo>
                <a:cubicBezTo>
                  <a:pt x="3198799" y="3154203"/>
                  <a:pt x="3151854" y="3169067"/>
                  <a:pt x="3030538" y="3176328"/>
                </a:cubicBezTo>
                <a:cubicBezTo>
                  <a:pt x="2909222" y="3183589"/>
                  <a:pt x="2755767" y="3180097"/>
                  <a:pt x="2582545" y="3176328"/>
                </a:cubicBezTo>
                <a:cubicBezTo>
                  <a:pt x="2409323" y="3172559"/>
                  <a:pt x="2067364" y="3202360"/>
                  <a:pt x="1923733" y="3176328"/>
                </a:cubicBezTo>
                <a:cubicBezTo>
                  <a:pt x="1780102" y="3150296"/>
                  <a:pt x="1551136" y="3186721"/>
                  <a:pt x="1370330" y="3176328"/>
                </a:cubicBezTo>
                <a:cubicBezTo>
                  <a:pt x="1189524" y="3165935"/>
                  <a:pt x="506825" y="3157478"/>
                  <a:pt x="0" y="3176328"/>
                </a:cubicBezTo>
                <a:cubicBezTo>
                  <a:pt x="-19224" y="2898729"/>
                  <a:pt x="-4505" y="2704279"/>
                  <a:pt x="0" y="2509299"/>
                </a:cubicBezTo>
                <a:cubicBezTo>
                  <a:pt x="4505" y="2314319"/>
                  <a:pt x="-8266" y="2237570"/>
                  <a:pt x="0" y="1969323"/>
                </a:cubicBezTo>
                <a:cubicBezTo>
                  <a:pt x="8266" y="1701076"/>
                  <a:pt x="76" y="1612069"/>
                  <a:pt x="0" y="1429348"/>
                </a:cubicBezTo>
                <a:cubicBezTo>
                  <a:pt x="-76" y="1246627"/>
                  <a:pt x="7490" y="1021238"/>
                  <a:pt x="0" y="794082"/>
                </a:cubicBezTo>
                <a:cubicBezTo>
                  <a:pt x="-7490" y="566926"/>
                  <a:pt x="-23708" y="383041"/>
                  <a:pt x="0" y="0"/>
                </a:cubicBezTo>
                <a:close/>
              </a:path>
            </a:pathLst>
          </a:custGeom>
          <a:solidFill>
            <a:srgbClr val="F9D3B9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331166013">
                  <ask:type>
                    <ask:lineSketchFreehand/>
                  </ask:type>
                </ask:lineSketchStyleProps>
              </a:ext>
            </a:extLst>
          </a:ln>
        </p:spPr>
        <p:txBody>
          <a:bodyPr>
            <a:noAutofit/>
          </a:bodyPr>
          <a:lstStyle/>
          <a:p>
            <a:pPr marL="0" indent="0" algn="l">
              <a:buNone/>
            </a:pPr>
            <a:endParaRPr lang="fi-FI" sz="1000" b="1">
              <a:solidFill>
                <a:srgbClr val="262626"/>
              </a:solidFill>
              <a:latin typeface="Segoe Print" panose="02000600000000000000" pitchFamily="2" charset="0"/>
            </a:endParaRPr>
          </a:p>
          <a:p>
            <a:pPr marL="357188" indent="-177800" algn="l">
              <a:buNone/>
            </a:pPr>
            <a:r>
              <a:rPr lang="fi-FI" sz="1800" b="1" u="sng">
                <a:solidFill>
                  <a:srgbClr val="262626"/>
                </a:solidFill>
                <a:latin typeface="Segoe Print" panose="02000600000000000000" pitchFamily="2" charset="0"/>
              </a:rPr>
              <a:t>VAIHE 1</a:t>
            </a:r>
            <a:endParaRPr lang="fi-FI" sz="1800" b="1" i="0" u="sng">
              <a:solidFill>
                <a:srgbClr val="262626"/>
              </a:solidFill>
              <a:effectLst/>
              <a:latin typeface="Segoe Print" panose="02000600000000000000" pitchFamily="2" charset="0"/>
            </a:endParaRPr>
          </a:p>
          <a:p>
            <a:pPr marL="357188" indent="-177800" algn="l"/>
            <a:r>
              <a:rPr lang="fi-FI" sz="1800" b="1" i="1">
                <a:solidFill>
                  <a:srgbClr val="262626"/>
                </a:solidFill>
                <a:effectLst/>
              </a:rPr>
              <a:t>Rikkeen havainnut opettaja käy kasvatuskeskustelun mahdollisimman pian rikkeen tehneen oppilaan kanssa.</a:t>
            </a:r>
          </a:p>
          <a:p>
            <a:pPr marL="357188" indent="-177800"/>
            <a:r>
              <a:rPr lang="fi-FI" sz="1800" b="1" i="1"/>
              <a:t>O</a:t>
            </a:r>
            <a:r>
              <a:rPr lang="fi-FI" sz="1800" b="1" i="1">
                <a:solidFill>
                  <a:srgbClr val="262626"/>
                </a:solidFill>
                <a:effectLst/>
              </a:rPr>
              <a:t>ppilas soittaa </a:t>
            </a:r>
            <a:r>
              <a:rPr lang="fi-FI" sz="1800" b="1" i="1">
                <a:solidFill>
                  <a:srgbClr val="262626"/>
                </a:solidFill>
              </a:rPr>
              <a:t>huoltajalle</a:t>
            </a:r>
            <a:r>
              <a:rPr lang="fi-FI" sz="1800" b="1" i="1">
                <a:solidFill>
                  <a:srgbClr val="262626"/>
                </a:solidFill>
                <a:effectLst/>
              </a:rPr>
              <a:t> </a:t>
            </a:r>
            <a:r>
              <a:rPr lang="fi-FI" sz="1800" b="0" i="1">
                <a:solidFill>
                  <a:srgbClr val="262626"/>
                </a:solidFill>
                <a:effectLst/>
              </a:rPr>
              <a:t>keskustelun jälkeen</a:t>
            </a:r>
            <a:r>
              <a:rPr lang="fi-FI" sz="1800" i="1">
                <a:solidFill>
                  <a:srgbClr val="262626"/>
                </a:solidFill>
              </a:rPr>
              <a:t> </a:t>
            </a:r>
            <a:r>
              <a:rPr lang="fi-FI" sz="1800" b="0" i="1">
                <a:solidFill>
                  <a:srgbClr val="262626"/>
                </a:solidFill>
                <a:effectLst/>
              </a:rPr>
              <a:t>opettajan kuunnellessa vieressä. Opettaja aloittaa ja lopettaa puhelun.</a:t>
            </a:r>
            <a:endParaRPr lang="fi-FI" sz="1800" b="1" i="1">
              <a:solidFill>
                <a:srgbClr val="262626"/>
              </a:solidFill>
              <a:effectLst/>
            </a:endParaRPr>
          </a:p>
          <a:p>
            <a:pPr marL="357188" indent="-177800" algn="l"/>
            <a:r>
              <a:rPr lang="fi-FI" sz="1800" b="0" i="1">
                <a:solidFill>
                  <a:srgbClr val="262626"/>
                </a:solidFill>
                <a:effectLst/>
              </a:rPr>
              <a:t>Keskustelun pääkohdat ja sopimus käytöksen muutoksesta </a:t>
            </a:r>
            <a:r>
              <a:rPr lang="fi-FI" sz="1800" b="1" i="1">
                <a:solidFill>
                  <a:srgbClr val="262626"/>
                </a:solidFill>
                <a:effectLst/>
              </a:rPr>
              <a:t>kirjataan Kasvatuskeskustelu-lomakkeeseen Wilmaan.</a:t>
            </a:r>
            <a:r>
              <a:rPr lang="fi-FI" sz="1800" b="0" i="1">
                <a:solidFill>
                  <a:srgbClr val="262626"/>
                </a:solidFill>
                <a:effectLst/>
              </a:rPr>
              <a:t> </a:t>
            </a:r>
          </a:p>
          <a:p>
            <a:pPr marL="357188" indent="-177800" algn="l"/>
            <a:r>
              <a:rPr lang="fi-FI" sz="1800" b="0" i="1">
                <a:solidFill>
                  <a:srgbClr val="262626"/>
                </a:solidFill>
                <a:effectLst/>
              </a:rPr>
              <a:t>Käydystä kasvatuskeskustelusta </a:t>
            </a:r>
            <a:r>
              <a:rPr lang="fi-FI" sz="1800" b="1" i="1">
                <a:solidFill>
                  <a:srgbClr val="262626"/>
                </a:solidFill>
                <a:effectLst/>
              </a:rPr>
              <a:t>ilmoitetaan </a:t>
            </a:r>
            <a:r>
              <a:rPr lang="fi-FI" sz="1800" b="1" i="1" err="1">
                <a:effectLst/>
              </a:rPr>
              <a:t>wilma</a:t>
            </a:r>
            <a:r>
              <a:rPr lang="fi-FI" sz="1800" b="1" i="1">
                <a:effectLst/>
              </a:rPr>
              <a:t>-viestillä</a:t>
            </a:r>
            <a:r>
              <a:rPr lang="fi-FI" sz="1800" b="1" i="1">
                <a:solidFill>
                  <a:srgbClr val="FF0000"/>
                </a:solidFill>
                <a:effectLst/>
              </a:rPr>
              <a:t> </a:t>
            </a:r>
            <a:r>
              <a:rPr lang="fi-FI" sz="1800" b="1" i="1">
                <a:solidFill>
                  <a:srgbClr val="262626"/>
                </a:solidFill>
                <a:effectLst/>
              </a:rPr>
              <a:t>luokanvalvojalle tai –opettajalle sekä huoltajille, mikäli heitä ei ole saatu kiinni puhelimitse. </a:t>
            </a:r>
          </a:p>
        </p:txBody>
      </p:sp>
      <p:sp>
        <p:nvSpPr>
          <p:cNvPr id="11" name="Sisällön paikkamerkki 3">
            <a:extLst>
              <a:ext uri="{FF2B5EF4-FFF2-40B4-BE49-F238E27FC236}">
                <a16:creationId xmlns:a16="http://schemas.microsoft.com/office/drawing/2014/main" id="{2FD5DA95-B47D-4CB2-9946-6A85D5695225}"/>
              </a:ext>
            </a:extLst>
          </p:cNvPr>
          <p:cNvSpPr txBox="1">
            <a:spLocks/>
          </p:cNvSpPr>
          <p:nvPr/>
        </p:nvSpPr>
        <p:spPr>
          <a:xfrm>
            <a:off x="825498" y="4379959"/>
            <a:ext cx="10541001" cy="2077279"/>
          </a:xfrm>
          <a:custGeom>
            <a:avLst/>
            <a:gdLst>
              <a:gd name="csX0" fmla="*/ 0 w 10541001"/>
              <a:gd name="csY0" fmla="*/ 0 h 2077279"/>
              <a:gd name="csX1" fmla="*/ 869633 w 10541001"/>
              <a:gd name="csY1" fmla="*/ 0 h 2077279"/>
              <a:gd name="csX2" fmla="*/ 1317625 w 10541001"/>
              <a:gd name="csY2" fmla="*/ 0 h 2077279"/>
              <a:gd name="csX3" fmla="*/ 2187258 w 10541001"/>
              <a:gd name="csY3" fmla="*/ 0 h 2077279"/>
              <a:gd name="csX4" fmla="*/ 2951480 w 10541001"/>
              <a:gd name="csY4" fmla="*/ 0 h 2077279"/>
              <a:gd name="csX5" fmla="*/ 3294063 w 10541001"/>
              <a:gd name="csY5" fmla="*/ 0 h 2077279"/>
              <a:gd name="csX6" fmla="*/ 4058285 w 10541001"/>
              <a:gd name="csY6" fmla="*/ 0 h 2077279"/>
              <a:gd name="csX7" fmla="*/ 4506278 w 10541001"/>
              <a:gd name="csY7" fmla="*/ 0 h 2077279"/>
              <a:gd name="csX8" fmla="*/ 5375911 w 10541001"/>
              <a:gd name="csY8" fmla="*/ 0 h 2077279"/>
              <a:gd name="csX9" fmla="*/ 6140133 w 10541001"/>
              <a:gd name="csY9" fmla="*/ 0 h 2077279"/>
              <a:gd name="csX10" fmla="*/ 6693536 w 10541001"/>
              <a:gd name="csY10" fmla="*/ 0 h 2077279"/>
              <a:gd name="csX11" fmla="*/ 7036118 w 10541001"/>
              <a:gd name="csY11" fmla="*/ 0 h 2077279"/>
              <a:gd name="csX12" fmla="*/ 7484111 w 10541001"/>
              <a:gd name="csY12" fmla="*/ 0 h 2077279"/>
              <a:gd name="csX13" fmla="*/ 8142923 w 10541001"/>
              <a:gd name="csY13" fmla="*/ 0 h 2077279"/>
              <a:gd name="csX14" fmla="*/ 8696326 w 10541001"/>
              <a:gd name="csY14" fmla="*/ 0 h 2077279"/>
              <a:gd name="csX15" fmla="*/ 9565958 w 10541001"/>
              <a:gd name="csY15" fmla="*/ 0 h 2077279"/>
              <a:gd name="csX16" fmla="*/ 10541001 w 10541001"/>
              <a:gd name="csY16" fmla="*/ 0 h 2077279"/>
              <a:gd name="csX17" fmla="*/ 10541001 w 10541001"/>
              <a:gd name="csY17" fmla="*/ 650881 h 2077279"/>
              <a:gd name="csX18" fmla="*/ 10541001 w 10541001"/>
              <a:gd name="csY18" fmla="*/ 1280989 h 2077279"/>
              <a:gd name="csX19" fmla="*/ 10541001 w 10541001"/>
              <a:gd name="csY19" fmla="*/ 2077279 h 2077279"/>
              <a:gd name="csX20" fmla="*/ 9671368 w 10541001"/>
              <a:gd name="csY20" fmla="*/ 2077279 h 2077279"/>
              <a:gd name="csX21" fmla="*/ 8801736 w 10541001"/>
              <a:gd name="csY21" fmla="*/ 2077279 h 2077279"/>
              <a:gd name="csX22" fmla="*/ 7932103 w 10541001"/>
              <a:gd name="csY22" fmla="*/ 2077279 h 2077279"/>
              <a:gd name="csX23" fmla="*/ 7484111 w 10541001"/>
              <a:gd name="csY23" fmla="*/ 2077279 h 2077279"/>
              <a:gd name="csX24" fmla="*/ 7036118 w 10541001"/>
              <a:gd name="csY24" fmla="*/ 2077279 h 2077279"/>
              <a:gd name="csX25" fmla="*/ 6588126 w 10541001"/>
              <a:gd name="csY25" fmla="*/ 2077279 h 2077279"/>
              <a:gd name="csX26" fmla="*/ 5718493 w 10541001"/>
              <a:gd name="csY26" fmla="*/ 2077279 h 2077279"/>
              <a:gd name="csX27" fmla="*/ 5165090 w 10541001"/>
              <a:gd name="csY27" fmla="*/ 2077279 h 2077279"/>
              <a:gd name="csX28" fmla="*/ 4822508 w 10541001"/>
              <a:gd name="csY28" fmla="*/ 2077279 h 2077279"/>
              <a:gd name="csX29" fmla="*/ 4479925 w 10541001"/>
              <a:gd name="csY29" fmla="*/ 2077279 h 2077279"/>
              <a:gd name="csX30" fmla="*/ 3715703 w 10541001"/>
              <a:gd name="csY30" fmla="*/ 2077279 h 2077279"/>
              <a:gd name="csX31" fmla="*/ 3267710 w 10541001"/>
              <a:gd name="csY31" fmla="*/ 2077279 h 2077279"/>
              <a:gd name="csX32" fmla="*/ 2608898 w 10541001"/>
              <a:gd name="csY32" fmla="*/ 2077279 h 2077279"/>
              <a:gd name="csX33" fmla="*/ 1739265 w 10541001"/>
              <a:gd name="csY33" fmla="*/ 2077279 h 2077279"/>
              <a:gd name="csX34" fmla="*/ 1185863 w 10541001"/>
              <a:gd name="csY34" fmla="*/ 2077279 h 2077279"/>
              <a:gd name="csX35" fmla="*/ 632460 w 10541001"/>
              <a:gd name="csY35" fmla="*/ 2077279 h 2077279"/>
              <a:gd name="csX36" fmla="*/ 0 w 10541001"/>
              <a:gd name="csY36" fmla="*/ 2077279 h 2077279"/>
              <a:gd name="csX37" fmla="*/ 0 w 10541001"/>
              <a:gd name="csY37" fmla="*/ 1384853 h 2077279"/>
              <a:gd name="csX38" fmla="*/ 0 w 10541001"/>
              <a:gd name="csY38" fmla="*/ 692426 h 2077279"/>
              <a:gd name="csX39" fmla="*/ 0 w 10541001"/>
              <a:gd name="csY39" fmla="*/ 0 h 207727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</a:cxnLst>
            <a:rect l="l" t="t" r="r" b="b"/>
            <a:pathLst>
              <a:path w="10541001" h="2077279" fill="none" extrusionOk="0">
                <a:moveTo>
                  <a:pt x="0" y="0"/>
                </a:moveTo>
                <a:cubicBezTo>
                  <a:pt x="429252" y="-1972"/>
                  <a:pt x="630461" y="-3896"/>
                  <a:pt x="869633" y="0"/>
                </a:cubicBezTo>
                <a:cubicBezTo>
                  <a:pt x="1108805" y="3896"/>
                  <a:pt x="1096837" y="-2301"/>
                  <a:pt x="1317625" y="0"/>
                </a:cubicBezTo>
                <a:cubicBezTo>
                  <a:pt x="1538413" y="2301"/>
                  <a:pt x="2002807" y="-14452"/>
                  <a:pt x="2187258" y="0"/>
                </a:cubicBezTo>
                <a:cubicBezTo>
                  <a:pt x="2371709" y="14452"/>
                  <a:pt x="2758714" y="28308"/>
                  <a:pt x="2951480" y="0"/>
                </a:cubicBezTo>
                <a:cubicBezTo>
                  <a:pt x="3144246" y="-28308"/>
                  <a:pt x="3162840" y="-1605"/>
                  <a:pt x="3294063" y="0"/>
                </a:cubicBezTo>
                <a:cubicBezTo>
                  <a:pt x="3425286" y="1605"/>
                  <a:pt x="3858937" y="-6735"/>
                  <a:pt x="4058285" y="0"/>
                </a:cubicBezTo>
                <a:cubicBezTo>
                  <a:pt x="4257633" y="6735"/>
                  <a:pt x="4342194" y="16656"/>
                  <a:pt x="4506278" y="0"/>
                </a:cubicBezTo>
                <a:cubicBezTo>
                  <a:pt x="4670362" y="-16656"/>
                  <a:pt x="5007348" y="21802"/>
                  <a:pt x="5375911" y="0"/>
                </a:cubicBezTo>
                <a:cubicBezTo>
                  <a:pt x="5744474" y="-21802"/>
                  <a:pt x="5924182" y="-5284"/>
                  <a:pt x="6140133" y="0"/>
                </a:cubicBezTo>
                <a:cubicBezTo>
                  <a:pt x="6356084" y="5284"/>
                  <a:pt x="6513837" y="-19947"/>
                  <a:pt x="6693536" y="0"/>
                </a:cubicBezTo>
                <a:cubicBezTo>
                  <a:pt x="6873235" y="19947"/>
                  <a:pt x="6914942" y="-9037"/>
                  <a:pt x="7036118" y="0"/>
                </a:cubicBezTo>
                <a:cubicBezTo>
                  <a:pt x="7157294" y="9037"/>
                  <a:pt x="7286241" y="-5808"/>
                  <a:pt x="7484111" y="0"/>
                </a:cubicBezTo>
                <a:cubicBezTo>
                  <a:pt x="7681981" y="5808"/>
                  <a:pt x="7994911" y="-6540"/>
                  <a:pt x="8142923" y="0"/>
                </a:cubicBezTo>
                <a:cubicBezTo>
                  <a:pt x="8290935" y="6540"/>
                  <a:pt x="8430336" y="26585"/>
                  <a:pt x="8696326" y="0"/>
                </a:cubicBezTo>
                <a:cubicBezTo>
                  <a:pt x="8962316" y="-26585"/>
                  <a:pt x="9283045" y="-2525"/>
                  <a:pt x="9565958" y="0"/>
                </a:cubicBezTo>
                <a:cubicBezTo>
                  <a:pt x="9848871" y="2525"/>
                  <a:pt x="10255907" y="-40466"/>
                  <a:pt x="10541001" y="0"/>
                </a:cubicBezTo>
                <a:cubicBezTo>
                  <a:pt x="10533856" y="292656"/>
                  <a:pt x="10571239" y="329132"/>
                  <a:pt x="10541001" y="650881"/>
                </a:cubicBezTo>
                <a:cubicBezTo>
                  <a:pt x="10510763" y="972630"/>
                  <a:pt x="10528295" y="1112596"/>
                  <a:pt x="10541001" y="1280989"/>
                </a:cubicBezTo>
                <a:cubicBezTo>
                  <a:pt x="10553707" y="1449382"/>
                  <a:pt x="10522865" y="1698879"/>
                  <a:pt x="10541001" y="2077279"/>
                </a:cubicBezTo>
                <a:cubicBezTo>
                  <a:pt x="10288954" y="2085097"/>
                  <a:pt x="10043680" y="2076826"/>
                  <a:pt x="9671368" y="2077279"/>
                </a:cubicBezTo>
                <a:cubicBezTo>
                  <a:pt x="9299056" y="2077732"/>
                  <a:pt x="9052077" y="2049666"/>
                  <a:pt x="8801736" y="2077279"/>
                </a:cubicBezTo>
                <a:cubicBezTo>
                  <a:pt x="8551395" y="2104892"/>
                  <a:pt x="8155727" y="2041761"/>
                  <a:pt x="7932103" y="2077279"/>
                </a:cubicBezTo>
                <a:cubicBezTo>
                  <a:pt x="7708479" y="2112797"/>
                  <a:pt x="7701706" y="2070645"/>
                  <a:pt x="7484111" y="2077279"/>
                </a:cubicBezTo>
                <a:cubicBezTo>
                  <a:pt x="7266516" y="2083913"/>
                  <a:pt x="7136846" y="2067710"/>
                  <a:pt x="7036118" y="2077279"/>
                </a:cubicBezTo>
                <a:cubicBezTo>
                  <a:pt x="6935390" y="2086848"/>
                  <a:pt x="6802678" y="2087164"/>
                  <a:pt x="6588126" y="2077279"/>
                </a:cubicBezTo>
                <a:cubicBezTo>
                  <a:pt x="6373574" y="2067394"/>
                  <a:pt x="5919120" y="2063815"/>
                  <a:pt x="5718493" y="2077279"/>
                </a:cubicBezTo>
                <a:cubicBezTo>
                  <a:pt x="5517866" y="2090743"/>
                  <a:pt x="5421130" y="2050244"/>
                  <a:pt x="5165090" y="2077279"/>
                </a:cubicBezTo>
                <a:cubicBezTo>
                  <a:pt x="4909050" y="2104314"/>
                  <a:pt x="4912708" y="2073384"/>
                  <a:pt x="4822508" y="2077279"/>
                </a:cubicBezTo>
                <a:cubicBezTo>
                  <a:pt x="4732308" y="2081174"/>
                  <a:pt x="4643715" y="2089551"/>
                  <a:pt x="4479925" y="2077279"/>
                </a:cubicBezTo>
                <a:cubicBezTo>
                  <a:pt x="4316135" y="2065007"/>
                  <a:pt x="4000194" y="2084762"/>
                  <a:pt x="3715703" y="2077279"/>
                </a:cubicBezTo>
                <a:cubicBezTo>
                  <a:pt x="3431212" y="2069796"/>
                  <a:pt x="3363467" y="2056670"/>
                  <a:pt x="3267710" y="2077279"/>
                </a:cubicBezTo>
                <a:cubicBezTo>
                  <a:pt x="3171953" y="2097888"/>
                  <a:pt x="2789898" y="2065269"/>
                  <a:pt x="2608898" y="2077279"/>
                </a:cubicBezTo>
                <a:cubicBezTo>
                  <a:pt x="2427898" y="2089289"/>
                  <a:pt x="2071319" y="2073757"/>
                  <a:pt x="1739265" y="2077279"/>
                </a:cubicBezTo>
                <a:cubicBezTo>
                  <a:pt x="1407211" y="2080801"/>
                  <a:pt x="1411993" y="2057811"/>
                  <a:pt x="1185863" y="2077279"/>
                </a:cubicBezTo>
                <a:cubicBezTo>
                  <a:pt x="959733" y="2096747"/>
                  <a:pt x="788131" y="2101289"/>
                  <a:pt x="632460" y="2077279"/>
                </a:cubicBezTo>
                <a:cubicBezTo>
                  <a:pt x="476789" y="2053269"/>
                  <a:pt x="195472" y="2089724"/>
                  <a:pt x="0" y="2077279"/>
                </a:cubicBezTo>
                <a:cubicBezTo>
                  <a:pt x="-20245" y="1935884"/>
                  <a:pt x="27757" y="1643554"/>
                  <a:pt x="0" y="1384853"/>
                </a:cubicBezTo>
                <a:cubicBezTo>
                  <a:pt x="-27757" y="1126152"/>
                  <a:pt x="21783" y="1021770"/>
                  <a:pt x="0" y="692426"/>
                </a:cubicBezTo>
                <a:cubicBezTo>
                  <a:pt x="-21783" y="363082"/>
                  <a:pt x="15894" y="225261"/>
                  <a:pt x="0" y="0"/>
                </a:cubicBezTo>
                <a:close/>
              </a:path>
              <a:path w="10541001" h="2077279" stroke="0" extrusionOk="0">
                <a:moveTo>
                  <a:pt x="0" y="0"/>
                </a:moveTo>
                <a:cubicBezTo>
                  <a:pt x="221211" y="27798"/>
                  <a:pt x="395755" y="-18639"/>
                  <a:pt x="764223" y="0"/>
                </a:cubicBezTo>
                <a:cubicBezTo>
                  <a:pt x="1132691" y="18639"/>
                  <a:pt x="1038254" y="-14523"/>
                  <a:pt x="1106805" y="0"/>
                </a:cubicBezTo>
                <a:cubicBezTo>
                  <a:pt x="1175356" y="14523"/>
                  <a:pt x="1318577" y="-11668"/>
                  <a:pt x="1449388" y="0"/>
                </a:cubicBezTo>
                <a:cubicBezTo>
                  <a:pt x="1580199" y="11668"/>
                  <a:pt x="1796855" y="-16981"/>
                  <a:pt x="2108200" y="0"/>
                </a:cubicBezTo>
                <a:cubicBezTo>
                  <a:pt x="2419545" y="16981"/>
                  <a:pt x="2487920" y="7852"/>
                  <a:pt x="2661603" y="0"/>
                </a:cubicBezTo>
                <a:cubicBezTo>
                  <a:pt x="2835286" y="-7852"/>
                  <a:pt x="3290687" y="-18765"/>
                  <a:pt x="3531235" y="0"/>
                </a:cubicBezTo>
                <a:cubicBezTo>
                  <a:pt x="3771783" y="18765"/>
                  <a:pt x="4013320" y="10452"/>
                  <a:pt x="4190048" y="0"/>
                </a:cubicBezTo>
                <a:cubicBezTo>
                  <a:pt x="4366776" y="-10452"/>
                  <a:pt x="4631019" y="16747"/>
                  <a:pt x="4743450" y="0"/>
                </a:cubicBezTo>
                <a:cubicBezTo>
                  <a:pt x="4855881" y="-16747"/>
                  <a:pt x="4974967" y="7257"/>
                  <a:pt x="5191443" y="0"/>
                </a:cubicBezTo>
                <a:cubicBezTo>
                  <a:pt x="5407919" y="-7257"/>
                  <a:pt x="5482580" y="-13417"/>
                  <a:pt x="5639436" y="0"/>
                </a:cubicBezTo>
                <a:cubicBezTo>
                  <a:pt x="5796292" y="13417"/>
                  <a:pt x="6222482" y="15530"/>
                  <a:pt x="6403658" y="0"/>
                </a:cubicBezTo>
                <a:cubicBezTo>
                  <a:pt x="6584834" y="-15530"/>
                  <a:pt x="6721693" y="2840"/>
                  <a:pt x="6851651" y="0"/>
                </a:cubicBezTo>
                <a:cubicBezTo>
                  <a:pt x="6981609" y="-2840"/>
                  <a:pt x="7248704" y="-9104"/>
                  <a:pt x="7405053" y="0"/>
                </a:cubicBezTo>
                <a:cubicBezTo>
                  <a:pt x="7561402" y="9104"/>
                  <a:pt x="7889090" y="-24042"/>
                  <a:pt x="8169276" y="0"/>
                </a:cubicBezTo>
                <a:cubicBezTo>
                  <a:pt x="8449462" y="24042"/>
                  <a:pt x="8601280" y="-22580"/>
                  <a:pt x="8933498" y="0"/>
                </a:cubicBezTo>
                <a:cubicBezTo>
                  <a:pt x="9265716" y="22580"/>
                  <a:pt x="9306065" y="23459"/>
                  <a:pt x="9486901" y="0"/>
                </a:cubicBezTo>
                <a:cubicBezTo>
                  <a:pt x="9667737" y="-23459"/>
                  <a:pt x="9742992" y="-20349"/>
                  <a:pt x="9934893" y="0"/>
                </a:cubicBezTo>
                <a:cubicBezTo>
                  <a:pt x="10126794" y="20349"/>
                  <a:pt x="10417443" y="-28314"/>
                  <a:pt x="10541001" y="0"/>
                </a:cubicBezTo>
                <a:cubicBezTo>
                  <a:pt x="10543250" y="237491"/>
                  <a:pt x="10573773" y="477664"/>
                  <a:pt x="10541001" y="671654"/>
                </a:cubicBezTo>
                <a:cubicBezTo>
                  <a:pt x="10508229" y="865644"/>
                  <a:pt x="10569832" y="1165808"/>
                  <a:pt x="10541001" y="1384853"/>
                </a:cubicBezTo>
                <a:cubicBezTo>
                  <a:pt x="10512170" y="1603898"/>
                  <a:pt x="10549861" y="1793097"/>
                  <a:pt x="10541001" y="2077279"/>
                </a:cubicBezTo>
                <a:cubicBezTo>
                  <a:pt x="10294409" y="2051349"/>
                  <a:pt x="10198440" y="2093808"/>
                  <a:pt x="9882188" y="2077279"/>
                </a:cubicBezTo>
                <a:cubicBezTo>
                  <a:pt x="9565936" y="2060750"/>
                  <a:pt x="9651687" y="2072450"/>
                  <a:pt x="9539606" y="2077279"/>
                </a:cubicBezTo>
                <a:cubicBezTo>
                  <a:pt x="9427525" y="2082108"/>
                  <a:pt x="9125269" y="2089263"/>
                  <a:pt x="8775383" y="2077279"/>
                </a:cubicBezTo>
                <a:cubicBezTo>
                  <a:pt x="8425497" y="2065295"/>
                  <a:pt x="8281080" y="2107229"/>
                  <a:pt x="8011161" y="2077279"/>
                </a:cubicBezTo>
                <a:cubicBezTo>
                  <a:pt x="7741242" y="2047329"/>
                  <a:pt x="7729742" y="2079652"/>
                  <a:pt x="7563168" y="2077279"/>
                </a:cubicBezTo>
                <a:cubicBezTo>
                  <a:pt x="7396594" y="2074906"/>
                  <a:pt x="7015787" y="2114685"/>
                  <a:pt x="6693536" y="2077279"/>
                </a:cubicBezTo>
                <a:cubicBezTo>
                  <a:pt x="6371285" y="2039873"/>
                  <a:pt x="6400729" y="2076094"/>
                  <a:pt x="6245543" y="2077279"/>
                </a:cubicBezTo>
                <a:cubicBezTo>
                  <a:pt x="6090357" y="2078464"/>
                  <a:pt x="5859289" y="2104547"/>
                  <a:pt x="5692141" y="2077279"/>
                </a:cubicBezTo>
                <a:cubicBezTo>
                  <a:pt x="5524993" y="2050011"/>
                  <a:pt x="5421214" y="2076434"/>
                  <a:pt x="5349558" y="2077279"/>
                </a:cubicBezTo>
                <a:cubicBezTo>
                  <a:pt x="5277902" y="2078124"/>
                  <a:pt x="5100515" y="2079360"/>
                  <a:pt x="5006975" y="2077279"/>
                </a:cubicBezTo>
                <a:cubicBezTo>
                  <a:pt x="4913435" y="2075198"/>
                  <a:pt x="4704610" y="2073213"/>
                  <a:pt x="4453573" y="2077279"/>
                </a:cubicBezTo>
                <a:cubicBezTo>
                  <a:pt x="4202536" y="2081345"/>
                  <a:pt x="4110736" y="2077674"/>
                  <a:pt x="4005580" y="2077279"/>
                </a:cubicBezTo>
                <a:cubicBezTo>
                  <a:pt x="3900424" y="2076884"/>
                  <a:pt x="3476109" y="2115476"/>
                  <a:pt x="3135948" y="2077279"/>
                </a:cubicBezTo>
                <a:cubicBezTo>
                  <a:pt x="2795787" y="2039082"/>
                  <a:pt x="2654232" y="2092996"/>
                  <a:pt x="2477135" y="2077279"/>
                </a:cubicBezTo>
                <a:cubicBezTo>
                  <a:pt x="2300038" y="2061562"/>
                  <a:pt x="2045151" y="2105709"/>
                  <a:pt x="1712913" y="2077279"/>
                </a:cubicBezTo>
                <a:cubicBezTo>
                  <a:pt x="1380675" y="2048849"/>
                  <a:pt x="1446972" y="2074697"/>
                  <a:pt x="1370330" y="2077279"/>
                </a:cubicBezTo>
                <a:cubicBezTo>
                  <a:pt x="1293688" y="2079861"/>
                  <a:pt x="1196338" y="2086774"/>
                  <a:pt x="1027748" y="2077279"/>
                </a:cubicBezTo>
                <a:cubicBezTo>
                  <a:pt x="859158" y="2067784"/>
                  <a:pt x="316331" y="2071250"/>
                  <a:pt x="0" y="2077279"/>
                </a:cubicBezTo>
                <a:cubicBezTo>
                  <a:pt x="28101" y="1916948"/>
                  <a:pt x="21375" y="1617146"/>
                  <a:pt x="0" y="1384853"/>
                </a:cubicBezTo>
                <a:cubicBezTo>
                  <a:pt x="-21375" y="1152560"/>
                  <a:pt x="-8388" y="1008357"/>
                  <a:pt x="0" y="754745"/>
                </a:cubicBezTo>
                <a:cubicBezTo>
                  <a:pt x="8388" y="501133"/>
                  <a:pt x="-23187" y="299313"/>
                  <a:pt x="0" y="0"/>
                </a:cubicBezTo>
                <a:close/>
              </a:path>
            </a:pathLst>
          </a:custGeom>
          <a:solidFill>
            <a:srgbClr val="FFEDB9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97927552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i-FI" sz="1000" b="1" dirty="0">
              <a:solidFill>
                <a:srgbClr val="262626"/>
              </a:solidFill>
              <a:latin typeface="Segoe Print" panose="02000600000000000000" pitchFamily="2" charset="0"/>
            </a:endParaRPr>
          </a:p>
          <a:p>
            <a:pPr marL="356870" indent="-177800">
              <a:buFont typeface="Arial" panose="020B0604020202020204" pitchFamily="34" charset="0"/>
              <a:buNone/>
            </a:pPr>
            <a:r>
              <a:rPr lang="fi-FI" sz="1800" b="1" u="sng" dirty="0">
                <a:solidFill>
                  <a:srgbClr val="262626"/>
                </a:solidFill>
                <a:latin typeface="Segoe Print" panose="02000600000000000000" pitchFamily="2" charset="0"/>
              </a:rPr>
              <a:t>VAIHE 2</a:t>
            </a:r>
          </a:p>
          <a:p>
            <a:pPr marL="356870" indent="-177800"/>
            <a:r>
              <a:rPr lang="fi-FI" sz="1800" b="1" i="1" dirty="0">
                <a:solidFill>
                  <a:srgbClr val="262626"/>
                </a:solidFill>
              </a:rPr>
              <a:t>Luokanvalvoja tai –opettaja seuraa kasvatuskeskustelujen määrää ja niiden syitä. </a:t>
            </a:r>
            <a:r>
              <a:rPr lang="fi-FI" sz="1800" b="1" i="1" dirty="0"/>
              <a:t>Opettaja voi tarvittaessa määrätä oppilaan jälki-istuntoon.</a:t>
            </a:r>
            <a:endParaRPr lang="fi-FI" sz="1800" b="1" i="1" dirty="0">
              <a:ea typeface="Calibri"/>
              <a:cs typeface="Calibri"/>
            </a:endParaRPr>
          </a:p>
          <a:p>
            <a:pPr marL="356870" indent="-177800"/>
            <a:r>
              <a:rPr lang="fi-FI" sz="1800" i="1" dirty="0">
                <a:solidFill>
                  <a:srgbClr val="262626"/>
                </a:solidFill>
              </a:rPr>
              <a:t>Kun oppilaalle on kertynyt </a:t>
            </a:r>
            <a:r>
              <a:rPr lang="fi-FI" sz="1800" b="1" i="1" dirty="0"/>
              <a:t>3-5</a:t>
            </a:r>
            <a:r>
              <a:rPr lang="fi-FI" sz="1800" b="1" i="1" dirty="0">
                <a:solidFill>
                  <a:srgbClr val="C00000"/>
                </a:solidFill>
              </a:rPr>
              <a:t> </a:t>
            </a:r>
            <a:r>
              <a:rPr lang="fi-FI" sz="1800" b="1" i="1" dirty="0"/>
              <a:t>kasvatuskeskustelua lukukauden aikana, </a:t>
            </a:r>
            <a:r>
              <a:rPr lang="fi-FI" sz="1800" i="1" dirty="0"/>
              <a:t>luokanvalvoja tai –opettaja kutsuu koolle </a:t>
            </a:r>
            <a:r>
              <a:rPr lang="fi-FI" sz="1800" b="1" i="1" dirty="0"/>
              <a:t>monialaisen asiantuntijaryhmän. </a:t>
            </a:r>
            <a:r>
              <a:rPr lang="fi-FI" sz="1800" i="1" dirty="0"/>
              <a:t>Rehtori kutsutaan tarvittaessa mukaan tapaamiseen. Tapaamisesta laaditaan opiskeluhuoltokertomus</a:t>
            </a:r>
            <a:r>
              <a:rPr lang="fi-FI" sz="1800" b="1" i="1" dirty="0"/>
              <a:t> Wilmaan. </a:t>
            </a:r>
            <a:endParaRPr lang="fi-FI" sz="1800" b="1" i="1" dirty="0">
              <a:ea typeface="Calibri"/>
              <a:cs typeface="Calibri"/>
            </a:endParaRPr>
          </a:p>
          <a:p>
            <a:pPr marL="356870" indent="-177800"/>
            <a:r>
              <a:rPr lang="fi-FI" sz="1800" i="1" dirty="0"/>
              <a:t>Monialainen asiantuntijaryhmä sopii </a:t>
            </a:r>
            <a:r>
              <a:rPr lang="fi-FI" sz="1800" b="1" i="1" dirty="0"/>
              <a:t>seurannasta ja jatkotoimenpiteistä.</a:t>
            </a:r>
            <a:endParaRPr lang="fi-FI" sz="1800" b="1" i="1" dirty="0">
              <a:ea typeface="Calibri" panose="020F0502020204030204"/>
              <a:cs typeface="Calibri" panose="020F0502020204030204"/>
            </a:endParaRPr>
          </a:p>
          <a:p>
            <a:pPr marL="356870" indent="-177800">
              <a:buNone/>
            </a:pPr>
            <a:endParaRPr lang="fi-FI" sz="1800" i="1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fi-FI" sz="1800" i="1" dirty="0"/>
          </a:p>
          <a:p>
            <a:endParaRPr lang="fi-FI" sz="1800" dirty="0"/>
          </a:p>
          <a:p>
            <a:endParaRPr lang="fi-FI" sz="1800" dirty="0">
              <a:solidFill>
                <a:srgbClr val="C00000"/>
              </a:solidFill>
            </a:endParaRPr>
          </a:p>
          <a:p>
            <a:endParaRPr lang="fi-FI" sz="1800" dirty="0"/>
          </a:p>
        </p:txBody>
      </p:sp>
      <p:pic>
        <p:nvPicPr>
          <p:cNvPr id="16" name="Kuva 15" descr="Kuva, joka sisältää kohteen siluetti&#10;&#10;Kuvaus luotu automaattisesti">
            <a:extLst>
              <a:ext uri="{FF2B5EF4-FFF2-40B4-BE49-F238E27FC236}">
                <a16:creationId xmlns:a16="http://schemas.microsoft.com/office/drawing/2014/main" id="{9AFF96F8-48B4-4A5F-96D9-5460791818E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61364" y="221953"/>
            <a:ext cx="3693078" cy="1385741"/>
          </a:xfrm>
          <a:prstGeom prst="rect">
            <a:avLst/>
          </a:prstGeom>
        </p:spPr>
      </p:pic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1DE9611-86F4-49EF-B07C-98A0D7D2B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7621" y="338133"/>
            <a:ext cx="2559466" cy="882518"/>
          </a:xfrm>
        </p:spPr>
        <p:txBody>
          <a:bodyPr>
            <a:normAutofit lnSpcReduction="10000"/>
          </a:bodyPr>
          <a:lstStyle/>
          <a:p>
            <a:r>
              <a:rPr lang="fi-FI">
                <a:latin typeface="Segoe Print" panose="02000600000000000000" pitchFamily="2" charset="0"/>
              </a:rPr>
              <a:t>KASVATUS-</a:t>
            </a:r>
          </a:p>
          <a:p>
            <a:r>
              <a:rPr lang="fi-FI">
                <a:latin typeface="Segoe Print" panose="02000600000000000000" pitchFamily="2" charset="0"/>
              </a:rPr>
              <a:t>KESKUSTELU</a:t>
            </a:r>
          </a:p>
        </p:txBody>
      </p:sp>
      <p:sp>
        <p:nvSpPr>
          <p:cNvPr id="17" name="Tekstin paikkamerkki 2">
            <a:extLst>
              <a:ext uri="{FF2B5EF4-FFF2-40B4-BE49-F238E27FC236}">
                <a16:creationId xmlns:a16="http://schemas.microsoft.com/office/drawing/2014/main" id="{E4D787D0-5B37-4907-B2A2-1F4BCFF2AB4E}"/>
              </a:ext>
            </a:extLst>
          </p:cNvPr>
          <p:cNvSpPr txBox="1">
            <a:spLocks/>
          </p:cNvSpPr>
          <p:nvPr/>
        </p:nvSpPr>
        <p:spPr>
          <a:xfrm>
            <a:off x="693684" y="300563"/>
            <a:ext cx="5800326" cy="6319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>
                <a:latin typeface="Segoe Print" panose="02000600000000000000" pitchFamily="2" charset="0"/>
              </a:rPr>
              <a:t>PITKÄKANKAAN KOULUN MALLI </a:t>
            </a:r>
          </a:p>
        </p:txBody>
      </p:sp>
    </p:spTree>
    <p:extLst>
      <p:ext uri="{BB962C8B-B14F-4D97-AF65-F5344CB8AC3E}">
        <p14:creationId xmlns:p14="http://schemas.microsoft.com/office/powerpoint/2010/main" val="1977094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4F87B48-FA48-4D6C-A956-8C03D17AF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5499" y="1103243"/>
            <a:ext cx="10541001" cy="5003267"/>
          </a:xfrm>
          <a:custGeom>
            <a:avLst/>
            <a:gdLst>
              <a:gd name="connsiteX0" fmla="*/ 0 w 10541001"/>
              <a:gd name="connsiteY0" fmla="*/ 0 h 5003267"/>
              <a:gd name="connsiteX1" fmla="*/ 342583 w 10541001"/>
              <a:gd name="connsiteY1" fmla="*/ 0 h 5003267"/>
              <a:gd name="connsiteX2" fmla="*/ 1106805 w 10541001"/>
              <a:gd name="connsiteY2" fmla="*/ 0 h 5003267"/>
              <a:gd name="connsiteX3" fmla="*/ 1449388 w 10541001"/>
              <a:gd name="connsiteY3" fmla="*/ 0 h 5003267"/>
              <a:gd name="connsiteX4" fmla="*/ 1897380 w 10541001"/>
              <a:gd name="connsiteY4" fmla="*/ 0 h 5003267"/>
              <a:gd name="connsiteX5" fmla="*/ 2661603 w 10541001"/>
              <a:gd name="connsiteY5" fmla="*/ 0 h 5003267"/>
              <a:gd name="connsiteX6" fmla="*/ 3531235 w 10541001"/>
              <a:gd name="connsiteY6" fmla="*/ 0 h 5003267"/>
              <a:gd name="connsiteX7" fmla="*/ 3873818 w 10541001"/>
              <a:gd name="connsiteY7" fmla="*/ 0 h 5003267"/>
              <a:gd name="connsiteX8" fmla="*/ 4216400 w 10541001"/>
              <a:gd name="connsiteY8" fmla="*/ 0 h 5003267"/>
              <a:gd name="connsiteX9" fmla="*/ 4769803 w 10541001"/>
              <a:gd name="connsiteY9" fmla="*/ 0 h 5003267"/>
              <a:gd name="connsiteX10" fmla="*/ 5534026 w 10541001"/>
              <a:gd name="connsiteY10" fmla="*/ 0 h 5003267"/>
              <a:gd name="connsiteX11" fmla="*/ 6192838 w 10541001"/>
              <a:gd name="connsiteY11" fmla="*/ 0 h 5003267"/>
              <a:gd name="connsiteX12" fmla="*/ 6957061 w 10541001"/>
              <a:gd name="connsiteY12" fmla="*/ 0 h 5003267"/>
              <a:gd name="connsiteX13" fmla="*/ 7405053 w 10541001"/>
              <a:gd name="connsiteY13" fmla="*/ 0 h 5003267"/>
              <a:gd name="connsiteX14" fmla="*/ 8063866 w 10541001"/>
              <a:gd name="connsiteY14" fmla="*/ 0 h 5003267"/>
              <a:gd name="connsiteX15" fmla="*/ 8933498 w 10541001"/>
              <a:gd name="connsiteY15" fmla="*/ 0 h 5003267"/>
              <a:gd name="connsiteX16" fmla="*/ 9697721 w 10541001"/>
              <a:gd name="connsiteY16" fmla="*/ 0 h 5003267"/>
              <a:gd name="connsiteX17" fmla="*/ 10541001 w 10541001"/>
              <a:gd name="connsiteY17" fmla="*/ 0 h 5003267"/>
              <a:gd name="connsiteX18" fmla="*/ 10541001 w 10541001"/>
              <a:gd name="connsiteY18" fmla="*/ 525343 h 5003267"/>
              <a:gd name="connsiteX19" fmla="*/ 10541001 w 10541001"/>
              <a:gd name="connsiteY19" fmla="*/ 1050686 h 5003267"/>
              <a:gd name="connsiteX20" fmla="*/ 10541001 w 10541001"/>
              <a:gd name="connsiteY20" fmla="*/ 1776160 h 5003267"/>
              <a:gd name="connsiteX21" fmla="*/ 10541001 w 10541001"/>
              <a:gd name="connsiteY21" fmla="*/ 2401568 h 5003267"/>
              <a:gd name="connsiteX22" fmla="*/ 10541001 w 10541001"/>
              <a:gd name="connsiteY22" fmla="*/ 3026977 h 5003267"/>
              <a:gd name="connsiteX23" fmla="*/ 10541001 w 10541001"/>
              <a:gd name="connsiteY23" fmla="*/ 3752450 h 5003267"/>
              <a:gd name="connsiteX24" fmla="*/ 10541001 w 10541001"/>
              <a:gd name="connsiteY24" fmla="*/ 4277793 h 5003267"/>
              <a:gd name="connsiteX25" fmla="*/ 10541001 w 10541001"/>
              <a:gd name="connsiteY25" fmla="*/ 5003267 h 5003267"/>
              <a:gd name="connsiteX26" fmla="*/ 10198418 w 10541001"/>
              <a:gd name="connsiteY26" fmla="*/ 5003267 h 5003267"/>
              <a:gd name="connsiteX27" fmla="*/ 9539606 w 10541001"/>
              <a:gd name="connsiteY27" fmla="*/ 5003267 h 5003267"/>
              <a:gd name="connsiteX28" fmla="*/ 8986203 w 10541001"/>
              <a:gd name="connsiteY28" fmla="*/ 5003267 h 5003267"/>
              <a:gd name="connsiteX29" fmla="*/ 8643621 w 10541001"/>
              <a:gd name="connsiteY29" fmla="*/ 5003267 h 5003267"/>
              <a:gd name="connsiteX30" fmla="*/ 8195628 w 10541001"/>
              <a:gd name="connsiteY30" fmla="*/ 5003267 h 5003267"/>
              <a:gd name="connsiteX31" fmla="*/ 7747636 w 10541001"/>
              <a:gd name="connsiteY31" fmla="*/ 5003267 h 5003267"/>
              <a:gd name="connsiteX32" fmla="*/ 7299643 w 10541001"/>
              <a:gd name="connsiteY32" fmla="*/ 5003267 h 5003267"/>
              <a:gd name="connsiteX33" fmla="*/ 6957061 w 10541001"/>
              <a:gd name="connsiteY33" fmla="*/ 5003267 h 5003267"/>
              <a:gd name="connsiteX34" fmla="*/ 6403658 w 10541001"/>
              <a:gd name="connsiteY34" fmla="*/ 5003267 h 5003267"/>
              <a:gd name="connsiteX35" fmla="*/ 6061076 w 10541001"/>
              <a:gd name="connsiteY35" fmla="*/ 5003267 h 5003267"/>
              <a:gd name="connsiteX36" fmla="*/ 5718493 w 10541001"/>
              <a:gd name="connsiteY36" fmla="*/ 5003267 h 5003267"/>
              <a:gd name="connsiteX37" fmla="*/ 5165090 w 10541001"/>
              <a:gd name="connsiteY37" fmla="*/ 5003267 h 5003267"/>
              <a:gd name="connsiteX38" fmla="*/ 4717098 w 10541001"/>
              <a:gd name="connsiteY38" fmla="*/ 5003267 h 5003267"/>
              <a:gd name="connsiteX39" fmla="*/ 4163695 w 10541001"/>
              <a:gd name="connsiteY39" fmla="*/ 5003267 h 5003267"/>
              <a:gd name="connsiteX40" fmla="*/ 3504883 w 10541001"/>
              <a:gd name="connsiteY40" fmla="*/ 5003267 h 5003267"/>
              <a:gd name="connsiteX41" fmla="*/ 2740660 w 10541001"/>
              <a:gd name="connsiteY41" fmla="*/ 5003267 h 5003267"/>
              <a:gd name="connsiteX42" fmla="*/ 1871028 w 10541001"/>
              <a:gd name="connsiteY42" fmla="*/ 5003267 h 5003267"/>
              <a:gd name="connsiteX43" fmla="*/ 1423035 w 10541001"/>
              <a:gd name="connsiteY43" fmla="*/ 5003267 h 5003267"/>
              <a:gd name="connsiteX44" fmla="*/ 1080453 w 10541001"/>
              <a:gd name="connsiteY44" fmla="*/ 5003267 h 5003267"/>
              <a:gd name="connsiteX45" fmla="*/ 0 w 10541001"/>
              <a:gd name="connsiteY45" fmla="*/ 5003267 h 5003267"/>
              <a:gd name="connsiteX46" fmla="*/ 0 w 10541001"/>
              <a:gd name="connsiteY46" fmla="*/ 4427891 h 5003267"/>
              <a:gd name="connsiteX47" fmla="*/ 0 w 10541001"/>
              <a:gd name="connsiteY47" fmla="*/ 3802483 h 5003267"/>
              <a:gd name="connsiteX48" fmla="*/ 0 w 10541001"/>
              <a:gd name="connsiteY48" fmla="*/ 3127042 h 5003267"/>
              <a:gd name="connsiteX49" fmla="*/ 0 w 10541001"/>
              <a:gd name="connsiteY49" fmla="*/ 2651732 h 5003267"/>
              <a:gd name="connsiteX50" fmla="*/ 0 w 10541001"/>
              <a:gd name="connsiteY50" fmla="*/ 1926258 h 5003267"/>
              <a:gd name="connsiteX51" fmla="*/ 0 w 10541001"/>
              <a:gd name="connsiteY51" fmla="*/ 1250817 h 5003267"/>
              <a:gd name="connsiteX52" fmla="*/ 0 w 10541001"/>
              <a:gd name="connsiteY52" fmla="*/ 575376 h 5003267"/>
              <a:gd name="connsiteX53" fmla="*/ 0 w 10541001"/>
              <a:gd name="connsiteY53" fmla="*/ 0 h 500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0541001" h="5003267" fill="none" extrusionOk="0">
                <a:moveTo>
                  <a:pt x="0" y="0"/>
                </a:moveTo>
                <a:cubicBezTo>
                  <a:pt x="71558" y="-2230"/>
                  <a:pt x="233986" y="-12041"/>
                  <a:pt x="342583" y="0"/>
                </a:cubicBezTo>
                <a:cubicBezTo>
                  <a:pt x="451180" y="12041"/>
                  <a:pt x="913293" y="10837"/>
                  <a:pt x="1106805" y="0"/>
                </a:cubicBezTo>
                <a:cubicBezTo>
                  <a:pt x="1300317" y="-10837"/>
                  <a:pt x="1331159" y="-12682"/>
                  <a:pt x="1449388" y="0"/>
                </a:cubicBezTo>
                <a:cubicBezTo>
                  <a:pt x="1567617" y="12682"/>
                  <a:pt x="1739969" y="-3297"/>
                  <a:pt x="1897380" y="0"/>
                </a:cubicBezTo>
                <a:cubicBezTo>
                  <a:pt x="2054791" y="3297"/>
                  <a:pt x="2366945" y="-15336"/>
                  <a:pt x="2661603" y="0"/>
                </a:cubicBezTo>
                <a:cubicBezTo>
                  <a:pt x="2956261" y="15336"/>
                  <a:pt x="3288030" y="-16322"/>
                  <a:pt x="3531235" y="0"/>
                </a:cubicBezTo>
                <a:cubicBezTo>
                  <a:pt x="3774440" y="16322"/>
                  <a:pt x="3800975" y="921"/>
                  <a:pt x="3873818" y="0"/>
                </a:cubicBezTo>
                <a:cubicBezTo>
                  <a:pt x="3946661" y="-921"/>
                  <a:pt x="4080789" y="3194"/>
                  <a:pt x="4216400" y="0"/>
                </a:cubicBezTo>
                <a:cubicBezTo>
                  <a:pt x="4352011" y="-3194"/>
                  <a:pt x="4612055" y="-25464"/>
                  <a:pt x="4769803" y="0"/>
                </a:cubicBezTo>
                <a:cubicBezTo>
                  <a:pt x="4927551" y="25464"/>
                  <a:pt x="5295618" y="-14408"/>
                  <a:pt x="5534026" y="0"/>
                </a:cubicBezTo>
                <a:cubicBezTo>
                  <a:pt x="5772434" y="14408"/>
                  <a:pt x="5896522" y="-16252"/>
                  <a:pt x="6192838" y="0"/>
                </a:cubicBezTo>
                <a:cubicBezTo>
                  <a:pt x="6489154" y="16252"/>
                  <a:pt x="6607284" y="-25686"/>
                  <a:pt x="6957061" y="0"/>
                </a:cubicBezTo>
                <a:cubicBezTo>
                  <a:pt x="7306838" y="25686"/>
                  <a:pt x="7220423" y="6843"/>
                  <a:pt x="7405053" y="0"/>
                </a:cubicBezTo>
                <a:cubicBezTo>
                  <a:pt x="7589683" y="-6843"/>
                  <a:pt x="7819380" y="-7534"/>
                  <a:pt x="8063866" y="0"/>
                </a:cubicBezTo>
                <a:cubicBezTo>
                  <a:pt x="8308352" y="7534"/>
                  <a:pt x="8650433" y="27024"/>
                  <a:pt x="8933498" y="0"/>
                </a:cubicBezTo>
                <a:cubicBezTo>
                  <a:pt x="9216563" y="-27024"/>
                  <a:pt x="9485261" y="6132"/>
                  <a:pt x="9697721" y="0"/>
                </a:cubicBezTo>
                <a:cubicBezTo>
                  <a:pt x="9910181" y="-6132"/>
                  <a:pt x="10152123" y="35279"/>
                  <a:pt x="10541001" y="0"/>
                </a:cubicBezTo>
                <a:cubicBezTo>
                  <a:pt x="10561897" y="179532"/>
                  <a:pt x="10549662" y="345178"/>
                  <a:pt x="10541001" y="525343"/>
                </a:cubicBezTo>
                <a:cubicBezTo>
                  <a:pt x="10532340" y="705508"/>
                  <a:pt x="10535969" y="845151"/>
                  <a:pt x="10541001" y="1050686"/>
                </a:cubicBezTo>
                <a:cubicBezTo>
                  <a:pt x="10546033" y="1256221"/>
                  <a:pt x="10563324" y="1469169"/>
                  <a:pt x="10541001" y="1776160"/>
                </a:cubicBezTo>
                <a:cubicBezTo>
                  <a:pt x="10518678" y="2083151"/>
                  <a:pt x="10521600" y="2148497"/>
                  <a:pt x="10541001" y="2401568"/>
                </a:cubicBezTo>
                <a:cubicBezTo>
                  <a:pt x="10560402" y="2654639"/>
                  <a:pt x="10541566" y="2882156"/>
                  <a:pt x="10541001" y="3026977"/>
                </a:cubicBezTo>
                <a:cubicBezTo>
                  <a:pt x="10540436" y="3171798"/>
                  <a:pt x="10512598" y="3584484"/>
                  <a:pt x="10541001" y="3752450"/>
                </a:cubicBezTo>
                <a:cubicBezTo>
                  <a:pt x="10569404" y="3920416"/>
                  <a:pt x="10553560" y="4019995"/>
                  <a:pt x="10541001" y="4277793"/>
                </a:cubicBezTo>
                <a:cubicBezTo>
                  <a:pt x="10528442" y="4535591"/>
                  <a:pt x="10516698" y="4835786"/>
                  <a:pt x="10541001" y="5003267"/>
                </a:cubicBezTo>
                <a:cubicBezTo>
                  <a:pt x="10377220" y="4999493"/>
                  <a:pt x="10324648" y="4997917"/>
                  <a:pt x="10198418" y="5003267"/>
                </a:cubicBezTo>
                <a:cubicBezTo>
                  <a:pt x="10072188" y="5008617"/>
                  <a:pt x="9689097" y="4986947"/>
                  <a:pt x="9539606" y="5003267"/>
                </a:cubicBezTo>
                <a:cubicBezTo>
                  <a:pt x="9390115" y="5019587"/>
                  <a:pt x="9113207" y="5023932"/>
                  <a:pt x="8986203" y="5003267"/>
                </a:cubicBezTo>
                <a:cubicBezTo>
                  <a:pt x="8859199" y="4982602"/>
                  <a:pt x="8775018" y="5007620"/>
                  <a:pt x="8643621" y="5003267"/>
                </a:cubicBezTo>
                <a:cubicBezTo>
                  <a:pt x="8512224" y="4998914"/>
                  <a:pt x="8317089" y="5014144"/>
                  <a:pt x="8195628" y="5003267"/>
                </a:cubicBezTo>
                <a:cubicBezTo>
                  <a:pt x="8074167" y="4992390"/>
                  <a:pt x="7895418" y="5020051"/>
                  <a:pt x="7747636" y="5003267"/>
                </a:cubicBezTo>
                <a:cubicBezTo>
                  <a:pt x="7599854" y="4986483"/>
                  <a:pt x="7433276" y="5000912"/>
                  <a:pt x="7299643" y="5003267"/>
                </a:cubicBezTo>
                <a:cubicBezTo>
                  <a:pt x="7166010" y="5005622"/>
                  <a:pt x="7093750" y="4991094"/>
                  <a:pt x="6957061" y="5003267"/>
                </a:cubicBezTo>
                <a:cubicBezTo>
                  <a:pt x="6820372" y="5015440"/>
                  <a:pt x="6543142" y="5026257"/>
                  <a:pt x="6403658" y="5003267"/>
                </a:cubicBezTo>
                <a:cubicBezTo>
                  <a:pt x="6264174" y="4980277"/>
                  <a:pt x="6152816" y="5006731"/>
                  <a:pt x="6061076" y="5003267"/>
                </a:cubicBezTo>
                <a:cubicBezTo>
                  <a:pt x="5969336" y="4999803"/>
                  <a:pt x="5792588" y="5009134"/>
                  <a:pt x="5718493" y="5003267"/>
                </a:cubicBezTo>
                <a:cubicBezTo>
                  <a:pt x="5644398" y="4997400"/>
                  <a:pt x="5289803" y="4987770"/>
                  <a:pt x="5165090" y="5003267"/>
                </a:cubicBezTo>
                <a:cubicBezTo>
                  <a:pt x="5040377" y="5018764"/>
                  <a:pt x="4879939" y="4992934"/>
                  <a:pt x="4717098" y="5003267"/>
                </a:cubicBezTo>
                <a:cubicBezTo>
                  <a:pt x="4554257" y="5013600"/>
                  <a:pt x="4379050" y="5019120"/>
                  <a:pt x="4163695" y="5003267"/>
                </a:cubicBezTo>
                <a:cubicBezTo>
                  <a:pt x="3948340" y="4987414"/>
                  <a:pt x="3811617" y="5021306"/>
                  <a:pt x="3504883" y="5003267"/>
                </a:cubicBezTo>
                <a:cubicBezTo>
                  <a:pt x="3198149" y="4985228"/>
                  <a:pt x="2972051" y="5015991"/>
                  <a:pt x="2740660" y="5003267"/>
                </a:cubicBezTo>
                <a:cubicBezTo>
                  <a:pt x="2509269" y="4990543"/>
                  <a:pt x="2214197" y="4996824"/>
                  <a:pt x="1871028" y="5003267"/>
                </a:cubicBezTo>
                <a:cubicBezTo>
                  <a:pt x="1527859" y="5009710"/>
                  <a:pt x="1570385" y="5022209"/>
                  <a:pt x="1423035" y="5003267"/>
                </a:cubicBezTo>
                <a:cubicBezTo>
                  <a:pt x="1275685" y="4984325"/>
                  <a:pt x="1190321" y="4992839"/>
                  <a:pt x="1080453" y="5003267"/>
                </a:cubicBezTo>
                <a:cubicBezTo>
                  <a:pt x="970585" y="5013695"/>
                  <a:pt x="242199" y="5040120"/>
                  <a:pt x="0" y="5003267"/>
                </a:cubicBezTo>
                <a:cubicBezTo>
                  <a:pt x="4951" y="4832830"/>
                  <a:pt x="23682" y="4680155"/>
                  <a:pt x="0" y="4427891"/>
                </a:cubicBezTo>
                <a:cubicBezTo>
                  <a:pt x="-23682" y="4175627"/>
                  <a:pt x="-26674" y="3985690"/>
                  <a:pt x="0" y="3802483"/>
                </a:cubicBezTo>
                <a:cubicBezTo>
                  <a:pt x="26674" y="3619276"/>
                  <a:pt x="13013" y="3410378"/>
                  <a:pt x="0" y="3127042"/>
                </a:cubicBezTo>
                <a:cubicBezTo>
                  <a:pt x="-13013" y="2843706"/>
                  <a:pt x="-7449" y="2814122"/>
                  <a:pt x="0" y="2651732"/>
                </a:cubicBezTo>
                <a:cubicBezTo>
                  <a:pt x="7449" y="2489342"/>
                  <a:pt x="-6527" y="2286757"/>
                  <a:pt x="0" y="1926258"/>
                </a:cubicBezTo>
                <a:cubicBezTo>
                  <a:pt x="6527" y="1565759"/>
                  <a:pt x="-33068" y="1396321"/>
                  <a:pt x="0" y="1250817"/>
                </a:cubicBezTo>
                <a:cubicBezTo>
                  <a:pt x="33068" y="1105313"/>
                  <a:pt x="4344" y="779231"/>
                  <a:pt x="0" y="575376"/>
                </a:cubicBezTo>
                <a:cubicBezTo>
                  <a:pt x="-4344" y="371521"/>
                  <a:pt x="8897" y="239231"/>
                  <a:pt x="0" y="0"/>
                </a:cubicBezTo>
                <a:close/>
              </a:path>
              <a:path w="10541001" h="5003267" stroke="0" extrusionOk="0">
                <a:moveTo>
                  <a:pt x="0" y="0"/>
                </a:moveTo>
                <a:cubicBezTo>
                  <a:pt x="172331" y="11444"/>
                  <a:pt x="329455" y="14656"/>
                  <a:pt x="447993" y="0"/>
                </a:cubicBezTo>
                <a:cubicBezTo>
                  <a:pt x="566531" y="-14656"/>
                  <a:pt x="772869" y="-27071"/>
                  <a:pt x="1001395" y="0"/>
                </a:cubicBezTo>
                <a:cubicBezTo>
                  <a:pt x="1229921" y="27071"/>
                  <a:pt x="1177628" y="2688"/>
                  <a:pt x="1343978" y="0"/>
                </a:cubicBezTo>
                <a:cubicBezTo>
                  <a:pt x="1510328" y="-2688"/>
                  <a:pt x="1965086" y="-2270"/>
                  <a:pt x="2213610" y="0"/>
                </a:cubicBezTo>
                <a:cubicBezTo>
                  <a:pt x="2462134" y="2270"/>
                  <a:pt x="2816015" y="-24786"/>
                  <a:pt x="2977833" y="0"/>
                </a:cubicBezTo>
                <a:cubicBezTo>
                  <a:pt x="3139651" y="24786"/>
                  <a:pt x="3488794" y="-14070"/>
                  <a:pt x="3742055" y="0"/>
                </a:cubicBezTo>
                <a:cubicBezTo>
                  <a:pt x="3995316" y="14070"/>
                  <a:pt x="4343123" y="-19307"/>
                  <a:pt x="4506278" y="0"/>
                </a:cubicBezTo>
                <a:cubicBezTo>
                  <a:pt x="4669433" y="19307"/>
                  <a:pt x="4851796" y="-3384"/>
                  <a:pt x="4954270" y="0"/>
                </a:cubicBezTo>
                <a:cubicBezTo>
                  <a:pt x="5056744" y="3384"/>
                  <a:pt x="5218803" y="-1614"/>
                  <a:pt x="5296853" y="0"/>
                </a:cubicBezTo>
                <a:cubicBezTo>
                  <a:pt x="5374903" y="1614"/>
                  <a:pt x="5562116" y="16646"/>
                  <a:pt x="5639436" y="0"/>
                </a:cubicBezTo>
                <a:cubicBezTo>
                  <a:pt x="5716756" y="-16646"/>
                  <a:pt x="5836918" y="14045"/>
                  <a:pt x="5982018" y="0"/>
                </a:cubicBezTo>
                <a:cubicBezTo>
                  <a:pt x="6127118" y="-14045"/>
                  <a:pt x="6547087" y="4894"/>
                  <a:pt x="6746241" y="0"/>
                </a:cubicBezTo>
                <a:cubicBezTo>
                  <a:pt x="6945395" y="-4894"/>
                  <a:pt x="7264111" y="24359"/>
                  <a:pt x="7405053" y="0"/>
                </a:cubicBezTo>
                <a:cubicBezTo>
                  <a:pt x="7545995" y="-24359"/>
                  <a:pt x="7756845" y="3509"/>
                  <a:pt x="7958456" y="0"/>
                </a:cubicBezTo>
                <a:cubicBezTo>
                  <a:pt x="8160067" y="-3509"/>
                  <a:pt x="8472807" y="-1826"/>
                  <a:pt x="8617268" y="0"/>
                </a:cubicBezTo>
                <a:cubicBezTo>
                  <a:pt x="8761729" y="1826"/>
                  <a:pt x="8865259" y="7343"/>
                  <a:pt x="9065261" y="0"/>
                </a:cubicBezTo>
                <a:cubicBezTo>
                  <a:pt x="9265263" y="-7343"/>
                  <a:pt x="9350382" y="-19393"/>
                  <a:pt x="9618663" y="0"/>
                </a:cubicBezTo>
                <a:cubicBezTo>
                  <a:pt x="9886944" y="19393"/>
                  <a:pt x="10162717" y="-26019"/>
                  <a:pt x="10541001" y="0"/>
                </a:cubicBezTo>
                <a:cubicBezTo>
                  <a:pt x="10541543" y="226739"/>
                  <a:pt x="10566975" y="312219"/>
                  <a:pt x="10541001" y="525343"/>
                </a:cubicBezTo>
                <a:cubicBezTo>
                  <a:pt x="10515027" y="738467"/>
                  <a:pt x="10568936" y="1014918"/>
                  <a:pt x="10541001" y="1200784"/>
                </a:cubicBezTo>
                <a:cubicBezTo>
                  <a:pt x="10513066" y="1386650"/>
                  <a:pt x="10558687" y="1503539"/>
                  <a:pt x="10541001" y="1726127"/>
                </a:cubicBezTo>
                <a:cubicBezTo>
                  <a:pt x="10523315" y="1948715"/>
                  <a:pt x="10564724" y="2166304"/>
                  <a:pt x="10541001" y="2401568"/>
                </a:cubicBezTo>
                <a:cubicBezTo>
                  <a:pt x="10517278" y="2636832"/>
                  <a:pt x="10563399" y="2856090"/>
                  <a:pt x="10541001" y="3026977"/>
                </a:cubicBezTo>
                <a:cubicBezTo>
                  <a:pt x="10518603" y="3197864"/>
                  <a:pt x="10569482" y="3414042"/>
                  <a:pt x="10541001" y="3702418"/>
                </a:cubicBezTo>
                <a:cubicBezTo>
                  <a:pt x="10512520" y="3990794"/>
                  <a:pt x="10557867" y="4256788"/>
                  <a:pt x="10541001" y="4427891"/>
                </a:cubicBezTo>
                <a:cubicBezTo>
                  <a:pt x="10524135" y="4598994"/>
                  <a:pt x="10561278" y="4842354"/>
                  <a:pt x="10541001" y="5003267"/>
                </a:cubicBezTo>
                <a:cubicBezTo>
                  <a:pt x="10278154" y="5004122"/>
                  <a:pt x="9996235" y="5005476"/>
                  <a:pt x="9776778" y="5003267"/>
                </a:cubicBezTo>
                <a:cubicBezTo>
                  <a:pt x="9557321" y="5001058"/>
                  <a:pt x="9245555" y="4990294"/>
                  <a:pt x="9012556" y="5003267"/>
                </a:cubicBezTo>
                <a:cubicBezTo>
                  <a:pt x="8779557" y="5016240"/>
                  <a:pt x="8664894" y="4990128"/>
                  <a:pt x="8564563" y="5003267"/>
                </a:cubicBezTo>
                <a:cubicBezTo>
                  <a:pt x="8464232" y="5016406"/>
                  <a:pt x="8176098" y="5032148"/>
                  <a:pt x="7905751" y="5003267"/>
                </a:cubicBezTo>
                <a:cubicBezTo>
                  <a:pt x="7635404" y="4974386"/>
                  <a:pt x="7640450" y="5019899"/>
                  <a:pt x="7563168" y="5003267"/>
                </a:cubicBezTo>
                <a:cubicBezTo>
                  <a:pt x="7485886" y="4986635"/>
                  <a:pt x="7320342" y="5005031"/>
                  <a:pt x="7115176" y="5003267"/>
                </a:cubicBezTo>
                <a:cubicBezTo>
                  <a:pt x="6910010" y="5001503"/>
                  <a:pt x="6704909" y="5003612"/>
                  <a:pt x="6350953" y="5003267"/>
                </a:cubicBezTo>
                <a:cubicBezTo>
                  <a:pt x="5996997" y="5002922"/>
                  <a:pt x="6057400" y="4998387"/>
                  <a:pt x="5902961" y="5003267"/>
                </a:cubicBezTo>
                <a:cubicBezTo>
                  <a:pt x="5748522" y="5008147"/>
                  <a:pt x="5523879" y="5025392"/>
                  <a:pt x="5244148" y="5003267"/>
                </a:cubicBezTo>
                <a:cubicBezTo>
                  <a:pt x="4964417" y="4981142"/>
                  <a:pt x="4917561" y="4996760"/>
                  <a:pt x="4796155" y="5003267"/>
                </a:cubicBezTo>
                <a:cubicBezTo>
                  <a:pt x="4674749" y="5009774"/>
                  <a:pt x="4514233" y="5006688"/>
                  <a:pt x="4348163" y="5003267"/>
                </a:cubicBezTo>
                <a:cubicBezTo>
                  <a:pt x="4182093" y="4999846"/>
                  <a:pt x="3835925" y="5034397"/>
                  <a:pt x="3689350" y="5003267"/>
                </a:cubicBezTo>
                <a:cubicBezTo>
                  <a:pt x="3542775" y="4972137"/>
                  <a:pt x="3315702" y="5013037"/>
                  <a:pt x="3135948" y="5003267"/>
                </a:cubicBezTo>
                <a:cubicBezTo>
                  <a:pt x="2956194" y="4993497"/>
                  <a:pt x="2614865" y="4963041"/>
                  <a:pt x="2266315" y="5003267"/>
                </a:cubicBezTo>
                <a:cubicBezTo>
                  <a:pt x="1917765" y="5043493"/>
                  <a:pt x="1669288" y="5009956"/>
                  <a:pt x="1502093" y="5003267"/>
                </a:cubicBezTo>
                <a:cubicBezTo>
                  <a:pt x="1334898" y="4996578"/>
                  <a:pt x="1066091" y="5005011"/>
                  <a:pt x="948690" y="5003267"/>
                </a:cubicBezTo>
                <a:cubicBezTo>
                  <a:pt x="831289" y="5001523"/>
                  <a:pt x="369499" y="5038384"/>
                  <a:pt x="0" y="5003267"/>
                </a:cubicBezTo>
                <a:cubicBezTo>
                  <a:pt x="32574" y="4865845"/>
                  <a:pt x="12203" y="4596015"/>
                  <a:pt x="0" y="4327826"/>
                </a:cubicBezTo>
                <a:cubicBezTo>
                  <a:pt x="-12203" y="4059637"/>
                  <a:pt x="-22642" y="3897971"/>
                  <a:pt x="0" y="3702418"/>
                </a:cubicBezTo>
                <a:cubicBezTo>
                  <a:pt x="22642" y="3506865"/>
                  <a:pt x="-14691" y="3235683"/>
                  <a:pt x="0" y="3077009"/>
                </a:cubicBezTo>
                <a:cubicBezTo>
                  <a:pt x="14691" y="2918335"/>
                  <a:pt x="20909" y="2684662"/>
                  <a:pt x="0" y="2351535"/>
                </a:cubicBezTo>
                <a:cubicBezTo>
                  <a:pt x="-20909" y="2018408"/>
                  <a:pt x="-12595" y="1995736"/>
                  <a:pt x="0" y="1776160"/>
                </a:cubicBezTo>
                <a:cubicBezTo>
                  <a:pt x="12595" y="1556585"/>
                  <a:pt x="-25600" y="1381072"/>
                  <a:pt x="0" y="1250817"/>
                </a:cubicBezTo>
                <a:cubicBezTo>
                  <a:pt x="25600" y="1120562"/>
                  <a:pt x="30422" y="310138"/>
                  <a:pt x="0" y="0"/>
                </a:cubicBezTo>
                <a:close/>
              </a:path>
            </a:pathLst>
          </a:custGeom>
          <a:solidFill>
            <a:srgbClr val="F9D3B9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331166013">
                  <ask:type>
                    <ask:lineSketchFreehand/>
                  </ask:type>
                </ask:lineSketchStyleProps>
              </a:ext>
            </a:extLst>
          </a:ln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l">
              <a:buNone/>
            </a:pPr>
            <a:endParaRPr lang="fi-FI" sz="1000" b="1" dirty="0">
              <a:solidFill>
                <a:srgbClr val="262626"/>
              </a:solidFill>
              <a:latin typeface="Segoe Print" panose="02000600000000000000" pitchFamily="2" charset="0"/>
            </a:endParaRPr>
          </a:p>
          <a:p>
            <a:pPr marL="356870" indent="0">
              <a:lnSpc>
                <a:spcPct val="100000"/>
              </a:lnSpc>
              <a:spcBef>
                <a:spcPts val="0"/>
              </a:spcBef>
              <a:buNone/>
            </a:pPr>
            <a:endParaRPr lang="fi-FI" sz="1000" i="1" dirty="0">
              <a:ea typeface="Calibri" panose="020F0502020204030204"/>
              <a:cs typeface="Calibri" panose="020F0502020204030204"/>
            </a:endParaRPr>
          </a:p>
          <a:p>
            <a:pPr marL="273050" indent="0">
              <a:lnSpc>
                <a:spcPct val="100000"/>
              </a:lnSpc>
              <a:spcBef>
                <a:spcPts val="0"/>
              </a:spcBef>
              <a:buNone/>
            </a:pPr>
            <a:endParaRPr lang="fi-FI" sz="1800" b="1" i="1" dirty="0">
              <a:ea typeface="Calibri"/>
              <a:cs typeface="Calibri"/>
            </a:endParaRPr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1800" b="1" i="1" dirty="0"/>
              <a:t>toistuva myöhästely (5 krt) / luvattomat poissaolot korvaamatta</a:t>
            </a:r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1800" b="1" i="1" dirty="0"/>
              <a:t>tupakointi / nuuskaaminen</a:t>
            </a:r>
          </a:p>
          <a:p>
            <a:pPr marL="27305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800" i="1" dirty="0"/>
              <a:t>	 - Jos tupakoitsija/nuuskaaja on tavattu koulualueelta, merkitse ylös päivämäärä, aika ja 		näkijä ja toimita tiedot</a:t>
            </a:r>
            <a:r>
              <a:rPr lang="fi-FI" sz="1800" i="1" dirty="0">
                <a:solidFill>
                  <a:srgbClr val="FF0000"/>
                </a:solidFill>
              </a:rPr>
              <a:t> </a:t>
            </a:r>
            <a:r>
              <a:rPr lang="fi-FI" sz="1800" i="1" dirty="0" err="1"/>
              <a:t>wilma</a:t>
            </a:r>
            <a:r>
              <a:rPr lang="fi-FI" sz="1800" i="1" dirty="0"/>
              <a:t>-viestillä</a:t>
            </a:r>
            <a:r>
              <a:rPr lang="fi-FI" sz="1800" i="1" dirty="0">
                <a:solidFill>
                  <a:srgbClr val="FF0000"/>
                </a:solidFill>
              </a:rPr>
              <a:t> </a:t>
            </a:r>
            <a:r>
              <a:rPr lang="fi-FI" sz="1800" i="1" dirty="0"/>
              <a:t>luokanvalvojalle tai –opettajalle. </a:t>
            </a:r>
          </a:p>
          <a:p>
            <a:pPr marL="27305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800" i="1" dirty="0"/>
              <a:t>	- Luokanvalvoja tai –opettaja voi olla yhteydessä koulupoliisiin, jos samalla oppilaalla on </a:t>
            </a:r>
            <a:endParaRPr lang="fi-FI" sz="1800" i="1" dirty="0">
              <a:ea typeface="Calibri"/>
              <a:cs typeface="Calibri"/>
            </a:endParaRPr>
          </a:p>
          <a:p>
            <a:pPr marL="27305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800" i="1" dirty="0"/>
              <a:t>	kaksi tupakkatuotteen käyttörikettä koulualueella. </a:t>
            </a:r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1800" b="1" i="1" dirty="0"/>
              <a:t>toistuva oppituntien häirintä / koulutehtävien laiminlyönti </a:t>
            </a:r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1800" b="1" i="1" dirty="0"/>
              <a:t>toistuva tai törkeä epäasiallinen kielenkäyttö / käytös</a:t>
            </a:r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1800" b="1" i="1" dirty="0"/>
              <a:t>toistuva nahistelu </a:t>
            </a:r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1800" b="1" i="1" dirty="0"/>
              <a:t>ilkivalta koulun irtaimistoa tai toisten omaisuutta kohtaan</a:t>
            </a:r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1800" b="1" i="1" dirty="0"/>
              <a:t>lunttaaminen </a:t>
            </a:r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1800" b="1" i="1" dirty="0"/>
              <a:t>teräaseen tai tulentekovälineiden tuominen kouluun </a:t>
            </a:r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1800" b="1" i="1" dirty="0"/>
              <a:t>muu sääntöjen rikkominen </a:t>
            </a:r>
            <a:endParaRPr lang="fi-FI" sz="1800" b="1" i="1" dirty="0">
              <a:solidFill>
                <a:srgbClr val="262626"/>
              </a:solidFill>
              <a:effectLst/>
            </a:endParaRPr>
          </a:p>
        </p:txBody>
      </p:sp>
      <p:sp>
        <p:nvSpPr>
          <p:cNvPr id="17" name="Tekstin paikkamerkki 2">
            <a:extLst>
              <a:ext uri="{FF2B5EF4-FFF2-40B4-BE49-F238E27FC236}">
                <a16:creationId xmlns:a16="http://schemas.microsoft.com/office/drawing/2014/main" id="{E4D787D0-5B37-4907-B2A2-1F4BCFF2AB4E}"/>
              </a:ext>
            </a:extLst>
          </p:cNvPr>
          <p:cNvSpPr txBox="1">
            <a:spLocks/>
          </p:cNvSpPr>
          <p:nvPr/>
        </p:nvSpPr>
        <p:spPr>
          <a:xfrm>
            <a:off x="630621" y="277110"/>
            <a:ext cx="11098924" cy="6319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200">
                <a:latin typeface="Segoe Print" panose="02000600000000000000" pitchFamily="2" charset="0"/>
              </a:rPr>
              <a:t>ESIMERKKEJÄ KASVATUSKESKUSTELUUN JOHTAVISTA RIKKOMUKSISTA </a:t>
            </a:r>
          </a:p>
        </p:txBody>
      </p:sp>
      <p:sp>
        <p:nvSpPr>
          <p:cNvPr id="15" name="Sisällön paikkamerkki 3">
            <a:extLst>
              <a:ext uri="{FF2B5EF4-FFF2-40B4-BE49-F238E27FC236}">
                <a16:creationId xmlns:a16="http://schemas.microsoft.com/office/drawing/2014/main" id="{47BABC24-378A-47FB-95F8-5B125DEFE15B}"/>
              </a:ext>
            </a:extLst>
          </p:cNvPr>
          <p:cNvSpPr txBox="1">
            <a:spLocks/>
          </p:cNvSpPr>
          <p:nvPr/>
        </p:nvSpPr>
        <p:spPr>
          <a:xfrm>
            <a:off x="7107211" y="3818684"/>
            <a:ext cx="4622334" cy="2590506"/>
          </a:xfrm>
          <a:custGeom>
            <a:avLst/>
            <a:gdLst>
              <a:gd name="csX0" fmla="*/ 0 w 4622334"/>
              <a:gd name="csY0" fmla="*/ 0 h 2590506"/>
              <a:gd name="csX1" fmla="*/ 752780 w 4622334"/>
              <a:gd name="csY1" fmla="*/ 0 h 2590506"/>
              <a:gd name="csX2" fmla="*/ 1413114 w 4622334"/>
              <a:gd name="csY2" fmla="*/ 0 h 2590506"/>
              <a:gd name="csX3" fmla="*/ 2027224 w 4622334"/>
              <a:gd name="csY3" fmla="*/ 0 h 2590506"/>
              <a:gd name="csX4" fmla="*/ 2733780 w 4622334"/>
              <a:gd name="csY4" fmla="*/ 0 h 2590506"/>
              <a:gd name="csX5" fmla="*/ 3394114 w 4622334"/>
              <a:gd name="csY5" fmla="*/ 0 h 2590506"/>
              <a:gd name="csX6" fmla="*/ 4054447 w 4622334"/>
              <a:gd name="csY6" fmla="*/ 0 h 2590506"/>
              <a:gd name="csX7" fmla="*/ 4622334 w 4622334"/>
              <a:gd name="csY7" fmla="*/ 0 h 2590506"/>
              <a:gd name="csX8" fmla="*/ 4622334 w 4622334"/>
              <a:gd name="csY8" fmla="*/ 621721 h 2590506"/>
              <a:gd name="csX9" fmla="*/ 4622334 w 4622334"/>
              <a:gd name="csY9" fmla="*/ 1217538 h 2590506"/>
              <a:gd name="csX10" fmla="*/ 4622334 w 4622334"/>
              <a:gd name="csY10" fmla="*/ 1916974 h 2590506"/>
              <a:gd name="csX11" fmla="*/ 4622334 w 4622334"/>
              <a:gd name="csY11" fmla="*/ 2590506 h 2590506"/>
              <a:gd name="csX12" fmla="*/ 3915777 w 4622334"/>
              <a:gd name="csY12" fmla="*/ 2590506 h 2590506"/>
              <a:gd name="csX13" fmla="*/ 3209220 w 4622334"/>
              <a:gd name="csY13" fmla="*/ 2590506 h 2590506"/>
              <a:gd name="csX14" fmla="*/ 2687557 w 4622334"/>
              <a:gd name="csY14" fmla="*/ 2590506 h 2590506"/>
              <a:gd name="csX15" fmla="*/ 1981000 w 4622334"/>
              <a:gd name="csY15" fmla="*/ 2590506 h 2590506"/>
              <a:gd name="csX16" fmla="*/ 1274444 w 4622334"/>
              <a:gd name="csY16" fmla="*/ 2590506 h 2590506"/>
              <a:gd name="csX17" fmla="*/ 752780 w 4622334"/>
              <a:gd name="csY17" fmla="*/ 2590506 h 2590506"/>
              <a:gd name="csX18" fmla="*/ 0 w 4622334"/>
              <a:gd name="csY18" fmla="*/ 2590506 h 2590506"/>
              <a:gd name="csX19" fmla="*/ 0 w 4622334"/>
              <a:gd name="csY19" fmla="*/ 1891069 h 2590506"/>
              <a:gd name="csX20" fmla="*/ 0 w 4622334"/>
              <a:gd name="csY20" fmla="*/ 1295253 h 2590506"/>
              <a:gd name="csX21" fmla="*/ 0 w 4622334"/>
              <a:gd name="csY21" fmla="*/ 595816 h 2590506"/>
              <a:gd name="csX22" fmla="*/ 0 w 4622334"/>
              <a:gd name="csY22" fmla="*/ 0 h 259050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4622334" h="2590506" fill="none" extrusionOk="0">
                <a:moveTo>
                  <a:pt x="0" y="0"/>
                </a:moveTo>
                <a:cubicBezTo>
                  <a:pt x="305524" y="-2110"/>
                  <a:pt x="542658" y="3965"/>
                  <a:pt x="752780" y="0"/>
                </a:cubicBezTo>
                <a:cubicBezTo>
                  <a:pt x="962902" y="-3965"/>
                  <a:pt x="1276718" y="-2486"/>
                  <a:pt x="1413114" y="0"/>
                </a:cubicBezTo>
                <a:cubicBezTo>
                  <a:pt x="1549510" y="2486"/>
                  <a:pt x="1781429" y="-15513"/>
                  <a:pt x="2027224" y="0"/>
                </a:cubicBezTo>
                <a:cubicBezTo>
                  <a:pt x="2273019" y="15513"/>
                  <a:pt x="2466341" y="25824"/>
                  <a:pt x="2733780" y="0"/>
                </a:cubicBezTo>
                <a:cubicBezTo>
                  <a:pt x="3001219" y="-25824"/>
                  <a:pt x="3136013" y="2446"/>
                  <a:pt x="3394114" y="0"/>
                </a:cubicBezTo>
                <a:cubicBezTo>
                  <a:pt x="3652215" y="-2446"/>
                  <a:pt x="3827486" y="2652"/>
                  <a:pt x="4054447" y="0"/>
                </a:cubicBezTo>
                <a:cubicBezTo>
                  <a:pt x="4281408" y="-2652"/>
                  <a:pt x="4414206" y="-5275"/>
                  <a:pt x="4622334" y="0"/>
                </a:cubicBezTo>
                <a:cubicBezTo>
                  <a:pt x="4606856" y="152437"/>
                  <a:pt x="4648830" y="455080"/>
                  <a:pt x="4622334" y="621721"/>
                </a:cubicBezTo>
                <a:cubicBezTo>
                  <a:pt x="4595838" y="788362"/>
                  <a:pt x="4651255" y="1078429"/>
                  <a:pt x="4622334" y="1217538"/>
                </a:cubicBezTo>
                <a:cubicBezTo>
                  <a:pt x="4593413" y="1356647"/>
                  <a:pt x="4649460" y="1595187"/>
                  <a:pt x="4622334" y="1916974"/>
                </a:cubicBezTo>
                <a:cubicBezTo>
                  <a:pt x="4595208" y="2238761"/>
                  <a:pt x="4604712" y="2423021"/>
                  <a:pt x="4622334" y="2590506"/>
                </a:cubicBezTo>
                <a:cubicBezTo>
                  <a:pt x="4439278" y="2594520"/>
                  <a:pt x="4077196" y="2592728"/>
                  <a:pt x="3915777" y="2590506"/>
                </a:cubicBezTo>
                <a:cubicBezTo>
                  <a:pt x="3754358" y="2588284"/>
                  <a:pt x="3354304" y="2570642"/>
                  <a:pt x="3209220" y="2590506"/>
                </a:cubicBezTo>
                <a:cubicBezTo>
                  <a:pt x="3064136" y="2610370"/>
                  <a:pt x="2802575" y="2585111"/>
                  <a:pt x="2687557" y="2590506"/>
                </a:cubicBezTo>
                <a:cubicBezTo>
                  <a:pt x="2572539" y="2595901"/>
                  <a:pt x="2304127" y="2574773"/>
                  <a:pt x="1981000" y="2590506"/>
                </a:cubicBezTo>
                <a:cubicBezTo>
                  <a:pt x="1657873" y="2606239"/>
                  <a:pt x="1477810" y="2576494"/>
                  <a:pt x="1274444" y="2590506"/>
                </a:cubicBezTo>
                <a:cubicBezTo>
                  <a:pt x="1071078" y="2604518"/>
                  <a:pt x="920260" y="2578965"/>
                  <a:pt x="752780" y="2590506"/>
                </a:cubicBezTo>
                <a:cubicBezTo>
                  <a:pt x="585300" y="2602047"/>
                  <a:pt x="154662" y="2561266"/>
                  <a:pt x="0" y="2590506"/>
                </a:cubicBezTo>
                <a:cubicBezTo>
                  <a:pt x="-14576" y="2368742"/>
                  <a:pt x="12234" y="2095454"/>
                  <a:pt x="0" y="1891069"/>
                </a:cubicBezTo>
                <a:cubicBezTo>
                  <a:pt x="-12234" y="1686684"/>
                  <a:pt x="2729" y="1500224"/>
                  <a:pt x="0" y="1295253"/>
                </a:cubicBezTo>
                <a:cubicBezTo>
                  <a:pt x="-2729" y="1090282"/>
                  <a:pt x="9512" y="893917"/>
                  <a:pt x="0" y="595816"/>
                </a:cubicBezTo>
                <a:cubicBezTo>
                  <a:pt x="-9512" y="297715"/>
                  <a:pt x="3756" y="175429"/>
                  <a:pt x="0" y="0"/>
                </a:cubicBezTo>
                <a:close/>
              </a:path>
              <a:path w="4622334" h="2590506" stroke="0" extrusionOk="0">
                <a:moveTo>
                  <a:pt x="0" y="0"/>
                </a:moveTo>
                <a:cubicBezTo>
                  <a:pt x="254278" y="33190"/>
                  <a:pt x="516049" y="-23870"/>
                  <a:pt x="706557" y="0"/>
                </a:cubicBezTo>
                <a:cubicBezTo>
                  <a:pt x="897065" y="23870"/>
                  <a:pt x="1111365" y="15383"/>
                  <a:pt x="1228220" y="0"/>
                </a:cubicBezTo>
                <a:cubicBezTo>
                  <a:pt x="1345075" y="-15383"/>
                  <a:pt x="1536377" y="3704"/>
                  <a:pt x="1749884" y="0"/>
                </a:cubicBezTo>
                <a:cubicBezTo>
                  <a:pt x="1963391" y="-3704"/>
                  <a:pt x="2196226" y="-10154"/>
                  <a:pt x="2410217" y="0"/>
                </a:cubicBezTo>
                <a:cubicBezTo>
                  <a:pt x="2624208" y="10154"/>
                  <a:pt x="2771483" y="5493"/>
                  <a:pt x="3024327" y="0"/>
                </a:cubicBezTo>
                <a:cubicBezTo>
                  <a:pt x="3277171" y="-5493"/>
                  <a:pt x="3456753" y="16917"/>
                  <a:pt x="3777107" y="0"/>
                </a:cubicBezTo>
                <a:cubicBezTo>
                  <a:pt x="4097461" y="-16917"/>
                  <a:pt x="4258676" y="25411"/>
                  <a:pt x="4622334" y="0"/>
                </a:cubicBezTo>
                <a:cubicBezTo>
                  <a:pt x="4592015" y="287079"/>
                  <a:pt x="4619546" y="332640"/>
                  <a:pt x="4622334" y="621721"/>
                </a:cubicBezTo>
                <a:cubicBezTo>
                  <a:pt x="4625122" y="910802"/>
                  <a:pt x="4598678" y="1040091"/>
                  <a:pt x="4622334" y="1295253"/>
                </a:cubicBezTo>
                <a:cubicBezTo>
                  <a:pt x="4645990" y="1550415"/>
                  <a:pt x="4608922" y="1668125"/>
                  <a:pt x="4622334" y="1942880"/>
                </a:cubicBezTo>
                <a:cubicBezTo>
                  <a:pt x="4635746" y="2217635"/>
                  <a:pt x="4633475" y="2322731"/>
                  <a:pt x="4622334" y="2590506"/>
                </a:cubicBezTo>
                <a:cubicBezTo>
                  <a:pt x="4464765" y="2607833"/>
                  <a:pt x="4253721" y="2594653"/>
                  <a:pt x="3962001" y="2590506"/>
                </a:cubicBezTo>
                <a:cubicBezTo>
                  <a:pt x="3670281" y="2586359"/>
                  <a:pt x="3536163" y="2606157"/>
                  <a:pt x="3347890" y="2590506"/>
                </a:cubicBezTo>
                <a:cubicBezTo>
                  <a:pt x="3159617" y="2574855"/>
                  <a:pt x="2821765" y="2565275"/>
                  <a:pt x="2641334" y="2590506"/>
                </a:cubicBezTo>
                <a:cubicBezTo>
                  <a:pt x="2460903" y="2615737"/>
                  <a:pt x="2182398" y="2616143"/>
                  <a:pt x="1981000" y="2590506"/>
                </a:cubicBezTo>
                <a:cubicBezTo>
                  <a:pt x="1779602" y="2564869"/>
                  <a:pt x="1445106" y="2606673"/>
                  <a:pt x="1228220" y="2590506"/>
                </a:cubicBezTo>
                <a:cubicBezTo>
                  <a:pt x="1011334" y="2574339"/>
                  <a:pt x="877505" y="2572930"/>
                  <a:pt x="706557" y="2590506"/>
                </a:cubicBezTo>
                <a:cubicBezTo>
                  <a:pt x="535609" y="2608082"/>
                  <a:pt x="313512" y="2574937"/>
                  <a:pt x="0" y="2590506"/>
                </a:cubicBezTo>
                <a:cubicBezTo>
                  <a:pt x="15352" y="2307575"/>
                  <a:pt x="-2174" y="2055751"/>
                  <a:pt x="0" y="1916974"/>
                </a:cubicBezTo>
                <a:cubicBezTo>
                  <a:pt x="2174" y="1778197"/>
                  <a:pt x="21989" y="1505314"/>
                  <a:pt x="0" y="1321158"/>
                </a:cubicBezTo>
                <a:cubicBezTo>
                  <a:pt x="-21989" y="1137002"/>
                  <a:pt x="-1678" y="857602"/>
                  <a:pt x="0" y="673532"/>
                </a:cubicBezTo>
                <a:cubicBezTo>
                  <a:pt x="1678" y="489462"/>
                  <a:pt x="20416" y="315413"/>
                  <a:pt x="0" y="0"/>
                </a:cubicBezTo>
                <a:close/>
              </a:path>
            </a:pathLst>
          </a:custGeom>
          <a:solidFill>
            <a:srgbClr val="FFEDB9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97927552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i-FI" sz="200" b="1">
              <a:solidFill>
                <a:srgbClr val="262626"/>
              </a:solidFill>
              <a:latin typeface="Segoe Print" panose="02000600000000000000" pitchFamily="2" charset="0"/>
            </a:endParaRPr>
          </a:p>
          <a:p>
            <a:pPr marL="357188" indent="-177800">
              <a:buFont typeface="Arial" panose="020B0604020202020204" pitchFamily="34" charset="0"/>
              <a:buNone/>
            </a:pPr>
            <a:r>
              <a:rPr lang="fi-FI" sz="1800" b="1" u="sng">
                <a:solidFill>
                  <a:srgbClr val="262626"/>
                </a:solidFill>
                <a:latin typeface="Segoe Print" panose="02000600000000000000" pitchFamily="2" charset="0"/>
              </a:rPr>
              <a:t>EI KAKEA / KAKE EI RIITÄ:</a:t>
            </a:r>
          </a:p>
          <a:p>
            <a:pPr marL="357188" indent="-177800"/>
            <a:r>
              <a:rPr lang="fi-FI" sz="1800" b="1" i="1">
                <a:solidFill>
                  <a:srgbClr val="262626"/>
                </a:solidFill>
              </a:rPr>
              <a:t>tappelut </a:t>
            </a:r>
            <a:r>
              <a:rPr lang="fi-FI" sz="1800" i="1">
                <a:solidFill>
                  <a:srgbClr val="262626"/>
                </a:solidFill>
                <a:sym typeface="Wingdings" panose="05000000000000000000" pitchFamily="2" charset="2"/>
              </a:rPr>
              <a:t> muut kurinpitokeinot, poliisi</a:t>
            </a:r>
            <a:endParaRPr lang="fi-FI" sz="1800" i="1">
              <a:solidFill>
                <a:srgbClr val="262626"/>
              </a:solidFill>
            </a:endParaRPr>
          </a:p>
          <a:p>
            <a:pPr marL="357188" indent="-177800"/>
            <a:r>
              <a:rPr lang="fi-FI" sz="1800" b="1" i="1">
                <a:solidFill>
                  <a:srgbClr val="262626"/>
                </a:solidFill>
              </a:rPr>
              <a:t>väkivaltainen käytös </a:t>
            </a:r>
            <a:r>
              <a:rPr lang="fi-FI" sz="1800" i="1">
                <a:solidFill>
                  <a:srgbClr val="262626"/>
                </a:solidFill>
                <a:sym typeface="Wingdings" panose="05000000000000000000" pitchFamily="2" charset="2"/>
              </a:rPr>
              <a:t> muut kurinpitokeinot, poliisi</a:t>
            </a:r>
            <a:endParaRPr lang="fi-FI" sz="1800" i="1">
              <a:solidFill>
                <a:srgbClr val="262626"/>
              </a:solidFill>
            </a:endParaRPr>
          </a:p>
          <a:p>
            <a:pPr marL="357188" indent="-177800"/>
            <a:r>
              <a:rPr lang="fi-FI" sz="1800" b="1" i="1">
                <a:solidFill>
                  <a:srgbClr val="262626"/>
                </a:solidFill>
              </a:rPr>
              <a:t>kiusaaminen </a:t>
            </a:r>
            <a:r>
              <a:rPr lang="fi-FI" sz="1800" i="1">
                <a:solidFill>
                  <a:srgbClr val="262626"/>
                </a:solidFill>
                <a:sym typeface="Wingdings" panose="05000000000000000000" pitchFamily="2" charset="2"/>
              </a:rPr>
              <a:t> </a:t>
            </a:r>
            <a:r>
              <a:rPr lang="fi-FI" sz="1800" i="1" err="1">
                <a:solidFill>
                  <a:srgbClr val="262626"/>
                </a:solidFill>
                <a:sym typeface="Wingdings" panose="05000000000000000000" pitchFamily="2" charset="2"/>
              </a:rPr>
              <a:t>KiVa</a:t>
            </a:r>
            <a:r>
              <a:rPr lang="fi-FI" sz="1800" i="1">
                <a:solidFill>
                  <a:srgbClr val="262626"/>
                </a:solidFill>
                <a:sym typeface="Wingdings" panose="05000000000000000000" pitchFamily="2" charset="2"/>
              </a:rPr>
              <a:t>-tiimi</a:t>
            </a:r>
            <a:endParaRPr lang="fi-FI" sz="1800" i="1">
              <a:solidFill>
                <a:srgbClr val="262626"/>
              </a:solidFill>
            </a:endParaRPr>
          </a:p>
          <a:p>
            <a:pPr marL="357188" indent="-177800"/>
            <a:r>
              <a:rPr lang="fi-FI" sz="1800" b="1" i="1">
                <a:solidFill>
                  <a:srgbClr val="262626"/>
                </a:solidFill>
              </a:rPr>
              <a:t>varastaminen </a:t>
            </a:r>
            <a:r>
              <a:rPr lang="fi-FI" sz="1800" i="1">
                <a:solidFill>
                  <a:srgbClr val="262626"/>
                </a:solidFill>
                <a:sym typeface="Wingdings" panose="05000000000000000000" pitchFamily="2" charset="2"/>
              </a:rPr>
              <a:t> muut kurinpitokeinot, poliisi</a:t>
            </a:r>
            <a:endParaRPr lang="fi-FI" sz="1800" i="1">
              <a:solidFill>
                <a:srgbClr val="262626"/>
              </a:solidFill>
            </a:endParaRPr>
          </a:p>
          <a:p>
            <a:pPr marL="357188" indent="-177800"/>
            <a:r>
              <a:rPr lang="fi-FI" sz="1800" b="1" i="1">
                <a:solidFill>
                  <a:srgbClr val="262626"/>
                </a:solidFill>
              </a:rPr>
              <a:t>muut törkeät rikkeet </a:t>
            </a:r>
            <a:r>
              <a:rPr lang="fi-FI" sz="1800" i="1">
                <a:solidFill>
                  <a:srgbClr val="262626"/>
                </a:solidFill>
                <a:sym typeface="Wingdings" panose="05000000000000000000" pitchFamily="2" charset="2"/>
              </a:rPr>
              <a:t> muut kurinpitokeinot</a:t>
            </a:r>
            <a:endParaRPr lang="fi-FI" sz="1800" i="1">
              <a:solidFill>
                <a:srgbClr val="262626"/>
              </a:solidFill>
            </a:endParaRPr>
          </a:p>
          <a:p>
            <a:pPr marL="357188" indent="-177800">
              <a:buNone/>
            </a:pPr>
            <a:endParaRPr lang="fi-FI" sz="1800" i="1"/>
          </a:p>
          <a:p>
            <a:pPr marL="0" indent="0">
              <a:buNone/>
            </a:pPr>
            <a:endParaRPr lang="fi-FI" sz="1800" i="1"/>
          </a:p>
          <a:p>
            <a:endParaRPr lang="fi-FI" sz="1800"/>
          </a:p>
          <a:p>
            <a:endParaRPr lang="fi-FI" sz="1800">
              <a:solidFill>
                <a:srgbClr val="C00000"/>
              </a:solidFill>
            </a:endParaRPr>
          </a:p>
          <a:p>
            <a:endParaRPr lang="fi-FI" sz="1800"/>
          </a:p>
        </p:txBody>
      </p:sp>
    </p:spTree>
    <p:extLst>
      <p:ext uri="{BB962C8B-B14F-4D97-AF65-F5344CB8AC3E}">
        <p14:creationId xmlns:p14="http://schemas.microsoft.com/office/powerpoint/2010/main" val="1875787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n paikkamerkki 2">
            <a:extLst>
              <a:ext uri="{FF2B5EF4-FFF2-40B4-BE49-F238E27FC236}">
                <a16:creationId xmlns:a16="http://schemas.microsoft.com/office/drawing/2014/main" id="{F4B2C130-2153-4EF3-9F20-1F09C86A2299}"/>
              </a:ext>
            </a:extLst>
          </p:cNvPr>
          <p:cNvSpPr txBox="1">
            <a:spLocks/>
          </p:cNvSpPr>
          <p:nvPr/>
        </p:nvSpPr>
        <p:spPr>
          <a:xfrm>
            <a:off x="651642" y="300563"/>
            <a:ext cx="10627450" cy="6319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>
                <a:latin typeface="Segoe Print" panose="02000600000000000000" pitchFamily="2" charset="0"/>
              </a:rPr>
              <a:t>LUVATTOMAT POISSAOLOT JA KASVATUSKESKUSTELU  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65BD71A1-1058-4BE7-92C7-8AD88014004A}"/>
              </a:ext>
            </a:extLst>
          </p:cNvPr>
          <p:cNvSpPr txBox="1">
            <a:spLocks/>
          </p:cNvSpPr>
          <p:nvPr/>
        </p:nvSpPr>
        <p:spPr>
          <a:xfrm>
            <a:off x="814383" y="1250731"/>
            <a:ext cx="5964789" cy="4971166"/>
          </a:xfrm>
          <a:custGeom>
            <a:avLst/>
            <a:gdLst>
              <a:gd name="csX0" fmla="*/ 0 w 5964789"/>
              <a:gd name="csY0" fmla="*/ 0 h 4971166"/>
              <a:gd name="csX1" fmla="*/ 662754 w 5964789"/>
              <a:gd name="csY1" fmla="*/ 0 h 4971166"/>
              <a:gd name="csX2" fmla="*/ 1206213 w 5964789"/>
              <a:gd name="csY2" fmla="*/ 0 h 4971166"/>
              <a:gd name="csX3" fmla="*/ 1749671 w 5964789"/>
              <a:gd name="csY3" fmla="*/ 0 h 4971166"/>
              <a:gd name="csX4" fmla="*/ 2531722 w 5964789"/>
              <a:gd name="csY4" fmla="*/ 0 h 4971166"/>
              <a:gd name="csX5" fmla="*/ 3194476 w 5964789"/>
              <a:gd name="csY5" fmla="*/ 0 h 4971166"/>
              <a:gd name="csX6" fmla="*/ 3678287 w 5964789"/>
              <a:gd name="csY6" fmla="*/ 0 h 4971166"/>
              <a:gd name="csX7" fmla="*/ 4341041 w 5964789"/>
              <a:gd name="csY7" fmla="*/ 0 h 4971166"/>
              <a:gd name="csX8" fmla="*/ 5123091 w 5964789"/>
              <a:gd name="csY8" fmla="*/ 0 h 4971166"/>
              <a:gd name="csX9" fmla="*/ 5964789 w 5964789"/>
              <a:gd name="csY9" fmla="*/ 0 h 4971166"/>
              <a:gd name="csX10" fmla="*/ 5964789 w 5964789"/>
              <a:gd name="csY10" fmla="*/ 621396 h 4971166"/>
              <a:gd name="csX11" fmla="*/ 5964789 w 5964789"/>
              <a:gd name="csY11" fmla="*/ 1342215 h 4971166"/>
              <a:gd name="csX12" fmla="*/ 5964789 w 5964789"/>
              <a:gd name="csY12" fmla="*/ 1963611 h 4971166"/>
              <a:gd name="csX13" fmla="*/ 5964789 w 5964789"/>
              <a:gd name="csY13" fmla="*/ 2485583 h 4971166"/>
              <a:gd name="csX14" fmla="*/ 5964789 w 5964789"/>
              <a:gd name="csY14" fmla="*/ 3206402 h 4971166"/>
              <a:gd name="csX15" fmla="*/ 5964789 w 5964789"/>
              <a:gd name="csY15" fmla="*/ 3728375 h 4971166"/>
              <a:gd name="csX16" fmla="*/ 5964789 w 5964789"/>
              <a:gd name="csY16" fmla="*/ 4971166 h 4971166"/>
              <a:gd name="csX17" fmla="*/ 5480978 w 5964789"/>
              <a:gd name="csY17" fmla="*/ 4971166 h 4971166"/>
              <a:gd name="csX18" fmla="*/ 4877872 w 5964789"/>
              <a:gd name="csY18" fmla="*/ 4971166 h 4971166"/>
              <a:gd name="csX19" fmla="*/ 4155470 w 5964789"/>
              <a:gd name="csY19" fmla="*/ 4971166 h 4971166"/>
              <a:gd name="csX20" fmla="*/ 3433067 w 5964789"/>
              <a:gd name="csY20" fmla="*/ 4971166 h 4971166"/>
              <a:gd name="csX21" fmla="*/ 2889609 w 5964789"/>
              <a:gd name="csY21" fmla="*/ 4971166 h 4971166"/>
              <a:gd name="csX22" fmla="*/ 2346150 w 5964789"/>
              <a:gd name="csY22" fmla="*/ 4971166 h 4971166"/>
              <a:gd name="csX23" fmla="*/ 1564100 w 5964789"/>
              <a:gd name="csY23" fmla="*/ 4971166 h 4971166"/>
              <a:gd name="csX24" fmla="*/ 782050 w 5964789"/>
              <a:gd name="csY24" fmla="*/ 4971166 h 4971166"/>
              <a:gd name="csX25" fmla="*/ 0 w 5964789"/>
              <a:gd name="csY25" fmla="*/ 4971166 h 4971166"/>
              <a:gd name="csX26" fmla="*/ 0 w 5964789"/>
              <a:gd name="csY26" fmla="*/ 4349770 h 4971166"/>
              <a:gd name="csX27" fmla="*/ 0 w 5964789"/>
              <a:gd name="csY27" fmla="*/ 3827798 h 4971166"/>
              <a:gd name="csX28" fmla="*/ 0 w 5964789"/>
              <a:gd name="csY28" fmla="*/ 3355537 h 4971166"/>
              <a:gd name="csX29" fmla="*/ 0 w 5964789"/>
              <a:gd name="csY29" fmla="*/ 2684430 h 4971166"/>
              <a:gd name="csX30" fmla="*/ 0 w 5964789"/>
              <a:gd name="csY30" fmla="*/ 1963611 h 4971166"/>
              <a:gd name="csX31" fmla="*/ 0 w 5964789"/>
              <a:gd name="csY31" fmla="*/ 1292503 h 4971166"/>
              <a:gd name="csX32" fmla="*/ 0 w 5964789"/>
              <a:gd name="csY32" fmla="*/ 720819 h 4971166"/>
              <a:gd name="csX33" fmla="*/ 0 w 5964789"/>
              <a:gd name="csY33" fmla="*/ 0 h 49711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</a:cxnLst>
            <a:rect l="l" t="t" r="r" b="b"/>
            <a:pathLst>
              <a:path w="5964789" h="4971166" fill="none" extrusionOk="0">
                <a:moveTo>
                  <a:pt x="0" y="0"/>
                </a:moveTo>
                <a:cubicBezTo>
                  <a:pt x="246532" y="6080"/>
                  <a:pt x="476395" y="8298"/>
                  <a:pt x="662754" y="0"/>
                </a:cubicBezTo>
                <a:cubicBezTo>
                  <a:pt x="849113" y="-8298"/>
                  <a:pt x="1016794" y="7568"/>
                  <a:pt x="1206213" y="0"/>
                </a:cubicBezTo>
                <a:cubicBezTo>
                  <a:pt x="1395632" y="-7568"/>
                  <a:pt x="1540517" y="25467"/>
                  <a:pt x="1749671" y="0"/>
                </a:cubicBezTo>
                <a:cubicBezTo>
                  <a:pt x="1958825" y="-25467"/>
                  <a:pt x="2161692" y="32506"/>
                  <a:pt x="2531722" y="0"/>
                </a:cubicBezTo>
                <a:cubicBezTo>
                  <a:pt x="2901752" y="-32506"/>
                  <a:pt x="2885476" y="351"/>
                  <a:pt x="3194476" y="0"/>
                </a:cubicBezTo>
                <a:cubicBezTo>
                  <a:pt x="3503476" y="-351"/>
                  <a:pt x="3509916" y="4486"/>
                  <a:pt x="3678287" y="0"/>
                </a:cubicBezTo>
                <a:cubicBezTo>
                  <a:pt x="3846658" y="-4486"/>
                  <a:pt x="4177484" y="-14610"/>
                  <a:pt x="4341041" y="0"/>
                </a:cubicBezTo>
                <a:cubicBezTo>
                  <a:pt x="4504598" y="14610"/>
                  <a:pt x="4757176" y="-30685"/>
                  <a:pt x="5123091" y="0"/>
                </a:cubicBezTo>
                <a:cubicBezTo>
                  <a:pt x="5489006" y="30685"/>
                  <a:pt x="5590389" y="-12212"/>
                  <a:pt x="5964789" y="0"/>
                </a:cubicBezTo>
                <a:cubicBezTo>
                  <a:pt x="5982674" y="218024"/>
                  <a:pt x="5992254" y="482260"/>
                  <a:pt x="5964789" y="621396"/>
                </a:cubicBezTo>
                <a:cubicBezTo>
                  <a:pt x="5937324" y="760532"/>
                  <a:pt x="5980310" y="1092021"/>
                  <a:pt x="5964789" y="1342215"/>
                </a:cubicBezTo>
                <a:cubicBezTo>
                  <a:pt x="5949268" y="1592409"/>
                  <a:pt x="5952255" y="1805429"/>
                  <a:pt x="5964789" y="1963611"/>
                </a:cubicBezTo>
                <a:cubicBezTo>
                  <a:pt x="5977323" y="2121793"/>
                  <a:pt x="5983677" y="2276549"/>
                  <a:pt x="5964789" y="2485583"/>
                </a:cubicBezTo>
                <a:cubicBezTo>
                  <a:pt x="5945901" y="2694617"/>
                  <a:pt x="5967965" y="2999420"/>
                  <a:pt x="5964789" y="3206402"/>
                </a:cubicBezTo>
                <a:cubicBezTo>
                  <a:pt x="5961613" y="3413384"/>
                  <a:pt x="5957094" y="3528790"/>
                  <a:pt x="5964789" y="3728375"/>
                </a:cubicBezTo>
                <a:cubicBezTo>
                  <a:pt x="5972484" y="3927960"/>
                  <a:pt x="5933540" y="4608537"/>
                  <a:pt x="5964789" y="4971166"/>
                </a:cubicBezTo>
                <a:cubicBezTo>
                  <a:pt x="5839970" y="4971089"/>
                  <a:pt x="5675382" y="4960731"/>
                  <a:pt x="5480978" y="4971166"/>
                </a:cubicBezTo>
                <a:cubicBezTo>
                  <a:pt x="5286574" y="4981601"/>
                  <a:pt x="5165928" y="4966095"/>
                  <a:pt x="4877872" y="4971166"/>
                </a:cubicBezTo>
                <a:cubicBezTo>
                  <a:pt x="4589816" y="4976237"/>
                  <a:pt x="4355541" y="4964251"/>
                  <a:pt x="4155470" y="4971166"/>
                </a:cubicBezTo>
                <a:cubicBezTo>
                  <a:pt x="3955399" y="4978081"/>
                  <a:pt x="3630287" y="5005407"/>
                  <a:pt x="3433067" y="4971166"/>
                </a:cubicBezTo>
                <a:cubicBezTo>
                  <a:pt x="3235847" y="4936925"/>
                  <a:pt x="3156822" y="4964260"/>
                  <a:pt x="2889609" y="4971166"/>
                </a:cubicBezTo>
                <a:cubicBezTo>
                  <a:pt x="2622396" y="4978072"/>
                  <a:pt x="2581543" y="4983391"/>
                  <a:pt x="2346150" y="4971166"/>
                </a:cubicBezTo>
                <a:cubicBezTo>
                  <a:pt x="2110757" y="4958941"/>
                  <a:pt x="1774631" y="4940890"/>
                  <a:pt x="1564100" y="4971166"/>
                </a:cubicBezTo>
                <a:cubicBezTo>
                  <a:pt x="1353569" y="5001443"/>
                  <a:pt x="1166353" y="4989477"/>
                  <a:pt x="782050" y="4971166"/>
                </a:cubicBezTo>
                <a:cubicBezTo>
                  <a:pt x="397747" y="4952856"/>
                  <a:pt x="187880" y="4989321"/>
                  <a:pt x="0" y="4971166"/>
                </a:cubicBezTo>
                <a:cubicBezTo>
                  <a:pt x="-22550" y="4739431"/>
                  <a:pt x="-9700" y="4541887"/>
                  <a:pt x="0" y="4349770"/>
                </a:cubicBezTo>
                <a:cubicBezTo>
                  <a:pt x="9700" y="4157653"/>
                  <a:pt x="15712" y="4050900"/>
                  <a:pt x="0" y="3827798"/>
                </a:cubicBezTo>
                <a:cubicBezTo>
                  <a:pt x="-15712" y="3604696"/>
                  <a:pt x="-22697" y="3525926"/>
                  <a:pt x="0" y="3355537"/>
                </a:cubicBezTo>
                <a:cubicBezTo>
                  <a:pt x="22697" y="3185148"/>
                  <a:pt x="-8324" y="3004047"/>
                  <a:pt x="0" y="2684430"/>
                </a:cubicBezTo>
                <a:cubicBezTo>
                  <a:pt x="8324" y="2364813"/>
                  <a:pt x="14609" y="2212413"/>
                  <a:pt x="0" y="1963611"/>
                </a:cubicBezTo>
                <a:cubicBezTo>
                  <a:pt x="-14609" y="1714809"/>
                  <a:pt x="17010" y="1578288"/>
                  <a:pt x="0" y="1292503"/>
                </a:cubicBezTo>
                <a:cubicBezTo>
                  <a:pt x="-17010" y="1006718"/>
                  <a:pt x="-9059" y="953103"/>
                  <a:pt x="0" y="720819"/>
                </a:cubicBezTo>
                <a:cubicBezTo>
                  <a:pt x="9059" y="488535"/>
                  <a:pt x="-27575" y="350014"/>
                  <a:pt x="0" y="0"/>
                </a:cubicBezTo>
                <a:close/>
              </a:path>
              <a:path w="5964789" h="4971166" stroke="0" extrusionOk="0">
                <a:moveTo>
                  <a:pt x="0" y="0"/>
                </a:moveTo>
                <a:cubicBezTo>
                  <a:pt x="335980" y="-5584"/>
                  <a:pt x="498118" y="34694"/>
                  <a:pt x="722402" y="0"/>
                </a:cubicBezTo>
                <a:cubicBezTo>
                  <a:pt x="946686" y="-34694"/>
                  <a:pt x="1041060" y="16491"/>
                  <a:pt x="1206213" y="0"/>
                </a:cubicBezTo>
                <a:cubicBezTo>
                  <a:pt x="1371366" y="-16491"/>
                  <a:pt x="1473098" y="-12773"/>
                  <a:pt x="1690024" y="0"/>
                </a:cubicBezTo>
                <a:cubicBezTo>
                  <a:pt x="1906950" y="12773"/>
                  <a:pt x="2079862" y="-4151"/>
                  <a:pt x="2352778" y="0"/>
                </a:cubicBezTo>
                <a:cubicBezTo>
                  <a:pt x="2625694" y="4151"/>
                  <a:pt x="2709509" y="-14308"/>
                  <a:pt x="2955884" y="0"/>
                </a:cubicBezTo>
                <a:cubicBezTo>
                  <a:pt x="3202259" y="14308"/>
                  <a:pt x="3399822" y="32597"/>
                  <a:pt x="3737934" y="0"/>
                </a:cubicBezTo>
                <a:cubicBezTo>
                  <a:pt x="4076046" y="-32597"/>
                  <a:pt x="4168564" y="-2239"/>
                  <a:pt x="4400689" y="0"/>
                </a:cubicBezTo>
                <a:cubicBezTo>
                  <a:pt x="4632814" y="2239"/>
                  <a:pt x="4824230" y="-211"/>
                  <a:pt x="5003795" y="0"/>
                </a:cubicBezTo>
                <a:cubicBezTo>
                  <a:pt x="5183360" y="211"/>
                  <a:pt x="5612184" y="-44474"/>
                  <a:pt x="5964789" y="0"/>
                </a:cubicBezTo>
                <a:cubicBezTo>
                  <a:pt x="5956233" y="226151"/>
                  <a:pt x="5986063" y="266210"/>
                  <a:pt x="5964789" y="521972"/>
                </a:cubicBezTo>
                <a:cubicBezTo>
                  <a:pt x="5943515" y="777734"/>
                  <a:pt x="5946375" y="1042269"/>
                  <a:pt x="5964789" y="1193080"/>
                </a:cubicBezTo>
                <a:cubicBezTo>
                  <a:pt x="5983203" y="1343891"/>
                  <a:pt x="5955696" y="1583222"/>
                  <a:pt x="5964789" y="1814476"/>
                </a:cubicBezTo>
                <a:cubicBezTo>
                  <a:pt x="5973882" y="2045730"/>
                  <a:pt x="5976574" y="2105645"/>
                  <a:pt x="5964789" y="2286736"/>
                </a:cubicBezTo>
                <a:cubicBezTo>
                  <a:pt x="5953004" y="2467827"/>
                  <a:pt x="5979586" y="2567869"/>
                  <a:pt x="5964789" y="2808709"/>
                </a:cubicBezTo>
                <a:cubicBezTo>
                  <a:pt x="5949992" y="3049549"/>
                  <a:pt x="5973699" y="3189410"/>
                  <a:pt x="5964789" y="3330681"/>
                </a:cubicBezTo>
                <a:cubicBezTo>
                  <a:pt x="5955879" y="3471952"/>
                  <a:pt x="5966168" y="3756514"/>
                  <a:pt x="5964789" y="3952077"/>
                </a:cubicBezTo>
                <a:cubicBezTo>
                  <a:pt x="5963410" y="4147640"/>
                  <a:pt x="5985143" y="4584189"/>
                  <a:pt x="5964789" y="4971166"/>
                </a:cubicBezTo>
                <a:cubicBezTo>
                  <a:pt x="5709467" y="4949295"/>
                  <a:pt x="5661739" y="4988514"/>
                  <a:pt x="5361683" y="4971166"/>
                </a:cubicBezTo>
                <a:cubicBezTo>
                  <a:pt x="5061627" y="4953818"/>
                  <a:pt x="4830286" y="4946664"/>
                  <a:pt x="4639280" y="4971166"/>
                </a:cubicBezTo>
                <a:cubicBezTo>
                  <a:pt x="4448274" y="4995668"/>
                  <a:pt x="4294854" y="4956731"/>
                  <a:pt x="4155470" y="4971166"/>
                </a:cubicBezTo>
                <a:cubicBezTo>
                  <a:pt x="4016086" y="4985602"/>
                  <a:pt x="3732642" y="4987590"/>
                  <a:pt x="3433067" y="4971166"/>
                </a:cubicBezTo>
                <a:cubicBezTo>
                  <a:pt x="3133492" y="4954742"/>
                  <a:pt x="3087036" y="4994803"/>
                  <a:pt x="2889609" y="4971166"/>
                </a:cubicBezTo>
                <a:cubicBezTo>
                  <a:pt x="2692182" y="4947529"/>
                  <a:pt x="2566691" y="4994764"/>
                  <a:pt x="2405798" y="4971166"/>
                </a:cubicBezTo>
                <a:cubicBezTo>
                  <a:pt x="2244905" y="4947568"/>
                  <a:pt x="1893457" y="4957278"/>
                  <a:pt x="1683396" y="4971166"/>
                </a:cubicBezTo>
                <a:cubicBezTo>
                  <a:pt x="1473335" y="4985054"/>
                  <a:pt x="1185865" y="4976940"/>
                  <a:pt x="960994" y="4971166"/>
                </a:cubicBezTo>
                <a:cubicBezTo>
                  <a:pt x="736123" y="4965392"/>
                  <a:pt x="203399" y="4959913"/>
                  <a:pt x="0" y="4971166"/>
                </a:cubicBezTo>
                <a:cubicBezTo>
                  <a:pt x="9341" y="4619964"/>
                  <a:pt x="-10595" y="4578886"/>
                  <a:pt x="0" y="4250347"/>
                </a:cubicBezTo>
                <a:cubicBezTo>
                  <a:pt x="10595" y="3921808"/>
                  <a:pt x="-626" y="3801302"/>
                  <a:pt x="0" y="3628951"/>
                </a:cubicBezTo>
                <a:cubicBezTo>
                  <a:pt x="626" y="3456600"/>
                  <a:pt x="23849" y="3239893"/>
                  <a:pt x="0" y="2957844"/>
                </a:cubicBezTo>
                <a:cubicBezTo>
                  <a:pt x="-23849" y="2675795"/>
                  <a:pt x="-23058" y="2401789"/>
                  <a:pt x="0" y="2237025"/>
                </a:cubicBezTo>
                <a:cubicBezTo>
                  <a:pt x="23058" y="2072261"/>
                  <a:pt x="22420" y="1919978"/>
                  <a:pt x="0" y="1715052"/>
                </a:cubicBezTo>
                <a:cubicBezTo>
                  <a:pt x="-22420" y="1510126"/>
                  <a:pt x="30516" y="1309430"/>
                  <a:pt x="0" y="1093657"/>
                </a:cubicBezTo>
                <a:cubicBezTo>
                  <a:pt x="-30516" y="877884"/>
                  <a:pt x="11443" y="379699"/>
                  <a:pt x="0" y="0"/>
                </a:cubicBezTo>
                <a:close/>
              </a:path>
            </a:pathLst>
          </a:custGeom>
          <a:solidFill>
            <a:srgbClr val="FFEDB9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97927552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i-FI" sz="1000" b="1">
              <a:solidFill>
                <a:srgbClr val="262626"/>
              </a:solidFill>
              <a:latin typeface="Segoe Print" panose="02000600000000000000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sz="1000" b="1">
              <a:solidFill>
                <a:srgbClr val="262626"/>
              </a:solidFill>
              <a:latin typeface="Segoe Print" panose="02000600000000000000" pitchFamily="2" charset="0"/>
            </a:endParaRPr>
          </a:p>
          <a:p>
            <a:pPr marL="356870" indent="-177800"/>
            <a:r>
              <a:rPr lang="fi-FI" sz="2000" b="1" i="1"/>
              <a:t>Oppilaan on korvattava luvaton poissaolo </a:t>
            </a:r>
            <a:r>
              <a:rPr lang="fi-FI" sz="2000" i="1"/>
              <a:t>korvaavilla tehtävillä omalla ajallaan tai toisena erikseen sovittavana aikana koulussa. </a:t>
            </a:r>
            <a:endParaRPr lang="fi-FI" sz="2000" i="1">
              <a:ea typeface="Calibri" panose="020F0502020204030204"/>
              <a:cs typeface="Calibri" panose="020F0502020204030204"/>
            </a:endParaRPr>
          </a:p>
          <a:p>
            <a:pPr marL="356870" indent="0">
              <a:buNone/>
            </a:pPr>
            <a:r>
              <a:rPr lang="fi-FI" sz="2000" b="1" i="1">
                <a:solidFill>
                  <a:srgbClr val="262626"/>
                </a:solidFill>
              </a:rPr>
              <a:t>Luokanvalvoja tai –opettaja </a:t>
            </a:r>
            <a:r>
              <a:rPr lang="fi-FI" sz="2000" i="1">
                <a:solidFill>
                  <a:srgbClr val="262626"/>
                </a:solidFill>
              </a:rPr>
              <a:t>huolehtii, että luvattomat poissaolot on selvitetty ja korvattu    (</a:t>
            </a:r>
            <a:r>
              <a:rPr lang="fi-FI" sz="2000" i="1" err="1">
                <a:solidFill>
                  <a:srgbClr val="262626"/>
                </a:solidFill>
              </a:rPr>
              <a:t>max</a:t>
            </a:r>
            <a:r>
              <a:rPr lang="fi-FI" sz="2000" i="1">
                <a:solidFill>
                  <a:srgbClr val="262626"/>
                </a:solidFill>
              </a:rPr>
              <a:t> 10 x 45 min). </a:t>
            </a:r>
            <a:endParaRPr lang="fi-FI" sz="2000" i="1">
              <a:solidFill>
                <a:srgbClr val="262626"/>
              </a:solidFill>
              <a:ea typeface="Calibri" panose="020F0502020204030204"/>
              <a:cs typeface="Calibri" panose="020F0502020204030204"/>
            </a:endParaRPr>
          </a:p>
          <a:p>
            <a:pPr marL="179070" indent="0">
              <a:buNone/>
            </a:pPr>
            <a:endParaRPr lang="fi-FI" sz="2000" i="1">
              <a:solidFill>
                <a:srgbClr val="262626"/>
              </a:solidFill>
              <a:ea typeface="Calibri" panose="020F0502020204030204"/>
              <a:cs typeface="Calibri" panose="020F0502020204030204"/>
            </a:endParaRPr>
          </a:p>
          <a:p>
            <a:pPr marL="356870" indent="-177800"/>
            <a:r>
              <a:rPr lang="fi-FI" sz="2000" b="1" i="1">
                <a:solidFill>
                  <a:srgbClr val="262626"/>
                </a:solidFill>
              </a:rPr>
              <a:t>Oppilas ei ole tehnyt korvaavia tehtäviä. Luvattomat poissaolot ylittävät 10 x 45 min.                </a:t>
            </a:r>
            <a:endParaRPr lang="fi-FI" sz="2000" i="1">
              <a:solidFill>
                <a:srgbClr val="262626"/>
              </a:solidFill>
              <a:ea typeface="Calibri"/>
              <a:cs typeface="Calibri"/>
            </a:endParaRPr>
          </a:p>
          <a:p>
            <a:pPr marL="179070" indent="0">
              <a:buNone/>
            </a:pPr>
            <a:r>
              <a:rPr lang="fi-FI" sz="2000" b="1" i="1">
                <a:solidFill>
                  <a:srgbClr val="262626"/>
                </a:solidFill>
                <a:sym typeface="Wingdings" panose="05000000000000000000" pitchFamily="2" charset="2"/>
              </a:rPr>
              <a:t>  Luokanvalvoja tai –opettaja pitää kasvatuskeskustelun.</a:t>
            </a:r>
            <a:endParaRPr lang="fi-FI" sz="2000" b="1" i="1">
              <a:solidFill>
                <a:srgbClr val="262626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fi-FI" sz="1800"/>
          </a:p>
        </p:txBody>
      </p:sp>
      <p:pic>
        <p:nvPicPr>
          <p:cNvPr id="2" name="Kuva 1" descr="Kuva, joka sisältää kohteen teksti, kuvakaappaus, Fontti, dokumentti&#10;&#10;Tekoälyllä luotu sisältö saattaa olla virheellistä.">
            <a:extLst>
              <a:ext uri="{FF2B5EF4-FFF2-40B4-BE49-F238E27FC236}">
                <a16:creationId xmlns:a16="http://schemas.microsoft.com/office/drawing/2014/main" id="{BFB57FB8-5871-6E17-0216-5D83E51EB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637" y="1089949"/>
            <a:ext cx="3503839" cy="5285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973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4F87B48-FA48-4D6C-A956-8C03D17AF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5499" y="1239713"/>
            <a:ext cx="10541001" cy="4949949"/>
          </a:xfrm>
          <a:custGeom>
            <a:avLst/>
            <a:gdLst>
              <a:gd name="connsiteX0" fmla="*/ 0 w 10541001"/>
              <a:gd name="connsiteY0" fmla="*/ 0 h 4949949"/>
              <a:gd name="connsiteX1" fmla="*/ 342583 w 10541001"/>
              <a:gd name="connsiteY1" fmla="*/ 0 h 4949949"/>
              <a:gd name="connsiteX2" fmla="*/ 1106805 w 10541001"/>
              <a:gd name="connsiteY2" fmla="*/ 0 h 4949949"/>
              <a:gd name="connsiteX3" fmla="*/ 1449388 w 10541001"/>
              <a:gd name="connsiteY3" fmla="*/ 0 h 4949949"/>
              <a:gd name="connsiteX4" fmla="*/ 1897380 w 10541001"/>
              <a:gd name="connsiteY4" fmla="*/ 0 h 4949949"/>
              <a:gd name="connsiteX5" fmla="*/ 2661603 w 10541001"/>
              <a:gd name="connsiteY5" fmla="*/ 0 h 4949949"/>
              <a:gd name="connsiteX6" fmla="*/ 3531235 w 10541001"/>
              <a:gd name="connsiteY6" fmla="*/ 0 h 4949949"/>
              <a:gd name="connsiteX7" fmla="*/ 3873818 w 10541001"/>
              <a:gd name="connsiteY7" fmla="*/ 0 h 4949949"/>
              <a:gd name="connsiteX8" fmla="*/ 4216400 w 10541001"/>
              <a:gd name="connsiteY8" fmla="*/ 0 h 4949949"/>
              <a:gd name="connsiteX9" fmla="*/ 4769803 w 10541001"/>
              <a:gd name="connsiteY9" fmla="*/ 0 h 4949949"/>
              <a:gd name="connsiteX10" fmla="*/ 5534026 w 10541001"/>
              <a:gd name="connsiteY10" fmla="*/ 0 h 4949949"/>
              <a:gd name="connsiteX11" fmla="*/ 6192838 w 10541001"/>
              <a:gd name="connsiteY11" fmla="*/ 0 h 4949949"/>
              <a:gd name="connsiteX12" fmla="*/ 6957061 w 10541001"/>
              <a:gd name="connsiteY12" fmla="*/ 0 h 4949949"/>
              <a:gd name="connsiteX13" fmla="*/ 7405053 w 10541001"/>
              <a:gd name="connsiteY13" fmla="*/ 0 h 4949949"/>
              <a:gd name="connsiteX14" fmla="*/ 8063866 w 10541001"/>
              <a:gd name="connsiteY14" fmla="*/ 0 h 4949949"/>
              <a:gd name="connsiteX15" fmla="*/ 8933498 w 10541001"/>
              <a:gd name="connsiteY15" fmla="*/ 0 h 4949949"/>
              <a:gd name="connsiteX16" fmla="*/ 9697721 w 10541001"/>
              <a:gd name="connsiteY16" fmla="*/ 0 h 4949949"/>
              <a:gd name="connsiteX17" fmla="*/ 10541001 w 10541001"/>
              <a:gd name="connsiteY17" fmla="*/ 0 h 4949949"/>
              <a:gd name="connsiteX18" fmla="*/ 10541001 w 10541001"/>
              <a:gd name="connsiteY18" fmla="*/ 519745 h 4949949"/>
              <a:gd name="connsiteX19" fmla="*/ 10541001 w 10541001"/>
              <a:gd name="connsiteY19" fmla="*/ 1039489 h 4949949"/>
              <a:gd name="connsiteX20" fmla="*/ 10541001 w 10541001"/>
              <a:gd name="connsiteY20" fmla="*/ 1757232 h 4949949"/>
              <a:gd name="connsiteX21" fmla="*/ 10541001 w 10541001"/>
              <a:gd name="connsiteY21" fmla="*/ 2375976 h 4949949"/>
              <a:gd name="connsiteX22" fmla="*/ 10541001 w 10541001"/>
              <a:gd name="connsiteY22" fmla="*/ 2994719 h 4949949"/>
              <a:gd name="connsiteX23" fmla="*/ 10541001 w 10541001"/>
              <a:gd name="connsiteY23" fmla="*/ 3712462 h 4949949"/>
              <a:gd name="connsiteX24" fmla="*/ 10541001 w 10541001"/>
              <a:gd name="connsiteY24" fmla="*/ 4232206 h 4949949"/>
              <a:gd name="connsiteX25" fmla="*/ 10541001 w 10541001"/>
              <a:gd name="connsiteY25" fmla="*/ 4949949 h 4949949"/>
              <a:gd name="connsiteX26" fmla="*/ 10198418 w 10541001"/>
              <a:gd name="connsiteY26" fmla="*/ 4949949 h 4949949"/>
              <a:gd name="connsiteX27" fmla="*/ 9539606 w 10541001"/>
              <a:gd name="connsiteY27" fmla="*/ 4949949 h 4949949"/>
              <a:gd name="connsiteX28" fmla="*/ 8986203 w 10541001"/>
              <a:gd name="connsiteY28" fmla="*/ 4949949 h 4949949"/>
              <a:gd name="connsiteX29" fmla="*/ 8643621 w 10541001"/>
              <a:gd name="connsiteY29" fmla="*/ 4949949 h 4949949"/>
              <a:gd name="connsiteX30" fmla="*/ 8195628 w 10541001"/>
              <a:gd name="connsiteY30" fmla="*/ 4949949 h 4949949"/>
              <a:gd name="connsiteX31" fmla="*/ 7747636 w 10541001"/>
              <a:gd name="connsiteY31" fmla="*/ 4949949 h 4949949"/>
              <a:gd name="connsiteX32" fmla="*/ 7299643 w 10541001"/>
              <a:gd name="connsiteY32" fmla="*/ 4949949 h 4949949"/>
              <a:gd name="connsiteX33" fmla="*/ 6957061 w 10541001"/>
              <a:gd name="connsiteY33" fmla="*/ 4949949 h 4949949"/>
              <a:gd name="connsiteX34" fmla="*/ 6403658 w 10541001"/>
              <a:gd name="connsiteY34" fmla="*/ 4949949 h 4949949"/>
              <a:gd name="connsiteX35" fmla="*/ 6061076 w 10541001"/>
              <a:gd name="connsiteY35" fmla="*/ 4949949 h 4949949"/>
              <a:gd name="connsiteX36" fmla="*/ 5718493 w 10541001"/>
              <a:gd name="connsiteY36" fmla="*/ 4949949 h 4949949"/>
              <a:gd name="connsiteX37" fmla="*/ 5165090 w 10541001"/>
              <a:gd name="connsiteY37" fmla="*/ 4949949 h 4949949"/>
              <a:gd name="connsiteX38" fmla="*/ 4717098 w 10541001"/>
              <a:gd name="connsiteY38" fmla="*/ 4949949 h 4949949"/>
              <a:gd name="connsiteX39" fmla="*/ 4163695 w 10541001"/>
              <a:gd name="connsiteY39" fmla="*/ 4949949 h 4949949"/>
              <a:gd name="connsiteX40" fmla="*/ 3504883 w 10541001"/>
              <a:gd name="connsiteY40" fmla="*/ 4949949 h 4949949"/>
              <a:gd name="connsiteX41" fmla="*/ 2740660 w 10541001"/>
              <a:gd name="connsiteY41" fmla="*/ 4949949 h 4949949"/>
              <a:gd name="connsiteX42" fmla="*/ 1871028 w 10541001"/>
              <a:gd name="connsiteY42" fmla="*/ 4949949 h 4949949"/>
              <a:gd name="connsiteX43" fmla="*/ 1423035 w 10541001"/>
              <a:gd name="connsiteY43" fmla="*/ 4949949 h 4949949"/>
              <a:gd name="connsiteX44" fmla="*/ 1080453 w 10541001"/>
              <a:gd name="connsiteY44" fmla="*/ 4949949 h 4949949"/>
              <a:gd name="connsiteX45" fmla="*/ 0 w 10541001"/>
              <a:gd name="connsiteY45" fmla="*/ 4949949 h 4949949"/>
              <a:gd name="connsiteX46" fmla="*/ 0 w 10541001"/>
              <a:gd name="connsiteY46" fmla="*/ 4380705 h 4949949"/>
              <a:gd name="connsiteX47" fmla="*/ 0 w 10541001"/>
              <a:gd name="connsiteY47" fmla="*/ 3761961 h 4949949"/>
              <a:gd name="connsiteX48" fmla="*/ 0 w 10541001"/>
              <a:gd name="connsiteY48" fmla="*/ 3093718 h 4949949"/>
              <a:gd name="connsiteX49" fmla="*/ 0 w 10541001"/>
              <a:gd name="connsiteY49" fmla="*/ 2623473 h 4949949"/>
              <a:gd name="connsiteX50" fmla="*/ 0 w 10541001"/>
              <a:gd name="connsiteY50" fmla="*/ 1905730 h 4949949"/>
              <a:gd name="connsiteX51" fmla="*/ 0 w 10541001"/>
              <a:gd name="connsiteY51" fmla="*/ 1237487 h 4949949"/>
              <a:gd name="connsiteX52" fmla="*/ 0 w 10541001"/>
              <a:gd name="connsiteY52" fmla="*/ 569244 h 4949949"/>
              <a:gd name="connsiteX53" fmla="*/ 0 w 10541001"/>
              <a:gd name="connsiteY53" fmla="*/ 0 h 4949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0541001" h="4949949" fill="none" extrusionOk="0">
                <a:moveTo>
                  <a:pt x="0" y="0"/>
                </a:moveTo>
                <a:cubicBezTo>
                  <a:pt x="71558" y="-2230"/>
                  <a:pt x="233986" y="-12041"/>
                  <a:pt x="342583" y="0"/>
                </a:cubicBezTo>
                <a:cubicBezTo>
                  <a:pt x="451180" y="12041"/>
                  <a:pt x="913293" y="10837"/>
                  <a:pt x="1106805" y="0"/>
                </a:cubicBezTo>
                <a:cubicBezTo>
                  <a:pt x="1300317" y="-10837"/>
                  <a:pt x="1331159" y="-12682"/>
                  <a:pt x="1449388" y="0"/>
                </a:cubicBezTo>
                <a:cubicBezTo>
                  <a:pt x="1567617" y="12682"/>
                  <a:pt x="1739969" y="-3297"/>
                  <a:pt x="1897380" y="0"/>
                </a:cubicBezTo>
                <a:cubicBezTo>
                  <a:pt x="2054791" y="3297"/>
                  <a:pt x="2366945" y="-15336"/>
                  <a:pt x="2661603" y="0"/>
                </a:cubicBezTo>
                <a:cubicBezTo>
                  <a:pt x="2956261" y="15336"/>
                  <a:pt x="3288030" y="-16322"/>
                  <a:pt x="3531235" y="0"/>
                </a:cubicBezTo>
                <a:cubicBezTo>
                  <a:pt x="3774440" y="16322"/>
                  <a:pt x="3800975" y="921"/>
                  <a:pt x="3873818" y="0"/>
                </a:cubicBezTo>
                <a:cubicBezTo>
                  <a:pt x="3946661" y="-921"/>
                  <a:pt x="4080789" y="3194"/>
                  <a:pt x="4216400" y="0"/>
                </a:cubicBezTo>
                <a:cubicBezTo>
                  <a:pt x="4352011" y="-3194"/>
                  <a:pt x="4612055" y="-25464"/>
                  <a:pt x="4769803" y="0"/>
                </a:cubicBezTo>
                <a:cubicBezTo>
                  <a:pt x="4927551" y="25464"/>
                  <a:pt x="5295618" y="-14408"/>
                  <a:pt x="5534026" y="0"/>
                </a:cubicBezTo>
                <a:cubicBezTo>
                  <a:pt x="5772434" y="14408"/>
                  <a:pt x="5896522" y="-16252"/>
                  <a:pt x="6192838" y="0"/>
                </a:cubicBezTo>
                <a:cubicBezTo>
                  <a:pt x="6489154" y="16252"/>
                  <a:pt x="6607284" y="-25686"/>
                  <a:pt x="6957061" y="0"/>
                </a:cubicBezTo>
                <a:cubicBezTo>
                  <a:pt x="7306838" y="25686"/>
                  <a:pt x="7220423" y="6843"/>
                  <a:pt x="7405053" y="0"/>
                </a:cubicBezTo>
                <a:cubicBezTo>
                  <a:pt x="7589683" y="-6843"/>
                  <a:pt x="7819380" y="-7534"/>
                  <a:pt x="8063866" y="0"/>
                </a:cubicBezTo>
                <a:cubicBezTo>
                  <a:pt x="8308352" y="7534"/>
                  <a:pt x="8650433" y="27024"/>
                  <a:pt x="8933498" y="0"/>
                </a:cubicBezTo>
                <a:cubicBezTo>
                  <a:pt x="9216563" y="-27024"/>
                  <a:pt x="9485261" y="6132"/>
                  <a:pt x="9697721" y="0"/>
                </a:cubicBezTo>
                <a:cubicBezTo>
                  <a:pt x="9910181" y="-6132"/>
                  <a:pt x="10152123" y="35279"/>
                  <a:pt x="10541001" y="0"/>
                </a:cubicBezTo>
                <a:cubicBezTo>
                  <a:pt x="10544370" y="108796"/>
                  <a:pt x="10527946" y="264745"/>
                  <a:pt x="10541001" y="519745"/>
                </a:cubicBezTo>
                <a:cubicBezTo>
                  <a:pt x="10554056" y="774745"/>
                  <a:pt x="10565831" y="819280"/>
                  <a:pt x="10541001" y="1039489"/>
                </a:cubicBezTo>
                <a:cubicBezTo>
                  <a:pt x="10516171" y="1259698"/>
                  <a:pt x="10576656" y="1402884"/>
                  <a:pt x="10541001" y="1757232"/>
                </a:cubicBezTo>
                <a:cubicBezTo>
                  <a:pt x="10505346" y="2111580"/>
                  <a:pt x="10539853" y="2162032"/>
                  <a:pt x="10541001" y="2375976"/>
                </a:cubicBezTo>
                <a:cubicBezTo>
                  <a:pt x="10542149" y="2589920"/>
                  <a:pt x="10520015" y="2721254"/>
                  <a:pt x="10541001" y="2994719"/>
                </a:cubicBezTo>
                <a:cubicBezTo>
                  <a:pt x="10561987" y="3268184"/>
                  <a:pt x="10524575" y="3564379"/>
                  <a:pt x="10541001" y="3712462"/>
                </a:cubicBezTo>
                <a:cubicBezTo>
                  <a:pt x="10557427" y="3860545"/>
                  <a:pt x="10533946" y="3988047"/>
                  <a:pt x="10541001" y="4232206"/>
                </a:cubicBezTo>
                <a:cubicBezTo>
                  <a:pt x="10548056" y="4476365"/>
                  <a:pt x="10515748" y="4762658"/>
                  <a:pt x="10541001" y="4949949"/>
                </a:cubicBezTo>
                <a:cubicBezTo>
                  <a:pt x="10377220" y="4946175"/>
                  <a:pt x="10324648" y="4944599"/>
                  <a:pt x="10198418" y="4949949"/>
                </a:cubicBezTo>
                <a:cubicBezTo>
                  <a:pt x="10072188" y="4955299"/>
                  <a:pt x="9689097" y="4933629"/>
                  <a:pt x="9539606" y="4949949"/>
                </a:cubicBezTo>
                <a:cubicBezTo>
                  <a:pt x="9390115" y="4966269"/>
                  <a:pt x="9113207" y="4970614"/>
                  <a:pt x="8986203" y="4949949"/>
                </a:cubicBezTo>
                <a:cubicBezTo>
                  <a:pt x="8859199" y="4929284"/>
                  <a:pt x="8775018" y="4954302"/>
                  <a:pt x="8643621" y="4949949"/>
                </a:cubicBezTo>
                <a:cubicBezTo>
                  <a:pt x="8512224" y="4945596"/>
                  <a:pt x="8317089" y="4960826"/>
                  <a:pt x="8195628" y="4949949"/>
                </a:cubicBezTo>
                <a:cubicBezTo>
                  <a:pt x="8074167" y="4939072"/>
                  <a:pt x="7895418" y="4966733"/>
                  <a:pt x="7747636" y="4949949"/>
                </a:cubicBezTo>
                <a:cubicBezTo>
                  <a:pt x="7599854" y="4933165"/>
                  <a:pt x="7433276" y="4947594"/>
                  <a:pt x="7299643" y="4949949"/>
                </a:cubicBezTo>
                <a:cubicBezTo>
                  <a:pt x="7166010" y="4952304"/>
                  <a:pt x="7093750" y="4937776"/>
                  <a:pt x="6957061" y="4949949"/>
                </a:cubicBezTo>
                <a:cubicBezTo>
                  <a:pt x="6820372" y="4962122"/>
                  <a:pt x="6543142" y="4972939"/>
                  <a:pt x="6403658" y="4949949"/>
                </a:cubicBezTo>
                <a:cubicBezTo>
                  <a:pt x="6264174" y="4926959"/>
                  <a:pt x="6152816" y="4953413"/>
                  <a:pt x="6061076" y="4949949"/>
                </a:cubicBezTo>
                <a:cubicBezTo>
                  <a:pt x="5969336" y="4946485"/>
                  <a:pt x="5792588" y="4955816"/>
                  <a:pt x="5718493" y="4949949"/>
                </a:cubicBezTo>
                <a:cubicBezTo>
                  <a:pt x="5644398" y="4944082"/>
                  <a:pt x="5289803" y="4934452"/>
                  <a:pt x="5165090" y="4949949"/>
                </a:cubicBezTo>
                <a:cubicBezTo>
                  <a:pt x="5040377" y="4965446"/>
                  <a:pt x="4879939" y="4939616"/>
                  <a:pt x="4717098" y="4949949"/>
                </a:cubicBezTo>
                <a:cubicBezTo>
                  <a:pt x="4554257" y="4960282"/>
                  <a:pt x="4379050" y="4965802"/>
                  <a:pt x="4163695" y="4949949"/>
                </a:cubicBezTo>
                <a:cubicBezTo>
                  <a:pt x="3948340" y="4934096"/>
                  <a:pt x="3811617" y="4967988"/>
                  <a:pt x="3504883" y="4949949"/>
                </a:cubicBezTo>
                <a:cubicBezTo>
                  <a:pt x="3198149" y="4931910"/>
                  <a:pt x="2972051" y="4962673"/>
                  <a:pt x="2740660" y="4949949"/>
                </a:cubicBezTo>
                <a:cubicBezTo>
                  <a:pt x="2509269" y="4937225"/>
                  <a:pt x="2214197" y="4943506"/>
                  <a:pt x="1871028" y="4949949"/>
                </a:cubicBezTo>
                <a:cubicBezTo>
                  <a:pt x="1527859" y="4956392"/>
                  <a:pt x="1570385" y="4968891"/>
                  <a:pt x="1423035" y="4949949"/>
                </a:cubicBezTo>
                <a:cubicBezTo>
                  <a:pt x="1275685" y="4931007"/>
                  <a:pt x="1190321" y="4939521"/>
                  <a:pt x="1080453" y="4949949"/>
                </a:cubicBezTo>
                <a:cubicBezTo>
                  <a:pt x="970585" y="4960377"/>
                  <a:pt x="242199" y="4986802"/>
                  <a:pt x="0" y="4949949"/>
                </a:cubicBezTo>
                <a:cubicBezTo>
                  <a:pt x="23729" y="4781897"/>
                  <a:pt x="-9423" y="4660199"/>
                  <a:pt x="0" y="4380705"/>
                </a:cubicBezTo>
                <a:cubicBezTo>
                  <a:pt x="9423" y="4101211"/>
                  <a:pt x="-8924" y="3958200"/>
                  <a:pt x="0" y="3761961"/>
                </a:cubicBezTo>
                <a:cubicBezTo>
                  <a:pt x="8924" y="3565722"/>
                  <a:pt x="-8957" y="3391696"/>
                  <a:pt x="0" y="3093718"/>
                </a:cubicBezTo>
                <a:cubicBezTo>
                  <a:pt x="8957" y="2795740"/>
                  <a:pt x="15578" y="2783828"/>
                  <a:pt x="0" y="2623473"/>
                </a:cubicBezTo>
                <a:cubicBezTo>
                  <a:pt x="-15578" y="2463118"/>
                  <a:pt x="-7401" y="2161714"/>
                  <a:pt x="0" y="1905730"/>
                </a:cubicBezTo>
                <a:cubicBezTo>
                  <a:pt x="7401" y="1649746"/>
                  <a:pt x="-26026" y="1418420"/>
                  <a:pt x="0" y="1237487"/>
                </a:cubicBezTo>
                <a:cubicBezTo>
                  <a:pt x="26026" y="1056554"/>
                  <a:pt x="-21572" y="866030"/>
                  <a:pt x="0" y="569244"/>
                </a:cubicBezTo>
                <a:cubicBezTo>
                  <a:pt x="21572" y="272458"/>
                  <a:pt x="14476" y="283875"/>
                  <a:pt x="0" y="0"/>
                </a:cubicBezTo>
                <a:close/>
              </a:path>
              <a:path w="10541001" h="4949949" stroke="0" extrusionOk="0">
                <a:moveTo>
                  <a:pt x="0" y="0"/>
                </a:moveTo>
                <a:cubicBezTo>
                  <a:pt x="172331" y="11444"/>
                  <a:pt x="329455" y="14656"/>
                  <a:pt x="447993" y="0"/>
                </a:cubicBezTo>
                <a:cubicBezTo>
                  <a:pt x="566531" y="-14656"/>
                  <a:pt x="772869" y="-27071"/>
                  <a:pt x="1001395" y="0"/>
                </a:cubicBezTo>
                <a:cubicBezTo>
                  <a:pt x="1229921" y="27071"/>
                  <a:pt x="1177628" y="2688"/>
                  <a:pt x="1343978" y="0"/>
                </a:cubicBezTo>
                <a:cubicBezTo>
                  <a:pt x="1510328" y="-2688"/>
                  <a:pt x="1965086" y="-2270"/>
                  <a:pt x="2213610" y="0"/>
                </a:cubicBezTo>
                <a:cubicBezTo>
                  <a:pt x="2462134" y="2270"/>
                  <a:pt x="2816015" y="-24786"/>
                  <a:pt x="2977833" y="0"/>
                </a:cubicBezTo>
                <a:cubicBezTo>
                  <a:pt x="3139651" y="24786"/>
                  <a:pt x="3488794" y="-14070"/>
                  <a:pt x="3742055" y="0"/>
                </a:cubicBezTo>
                <a:cubicBezTo>
                  <a:pt x="3995316" y="14070"/>
                  <a:pt x="4343123" y="-19307"/>
                  <a:pt x="4506278" y="0"/>
                </a:cubicBezTo>
                <a:cubicBezTo>
                  <a:pt x="4669433" y="19307"/>
                  <a:pt x="4851796" y="-3384"/>
                  <a:pt x="4954270" y="0"/>
                </a:cubicBezTo>
                <a:cubicBezTo>
                  <a:pt x="5056744" y="3384"/>
                  <a:pt x="5218803" y="-1614"/>
                  <a:pt x="5296853" y="0"/>
                </a:cubicBezTo>
                <a:cubicBezTo>
                  <a:pt x="5374903" y="1614"/>
                  <a:pt x="5562116" y="16646"/>
                  <a:pt x="5639436" y="0"/>
                </a:cubicBezTo>
                <a:cubicBezTo>
                  <a:pt x="5716756" y="-16646"/>
                  <a:pt x="5836918" y="14045"/>
                  <a:pt x="5982018" y="0"/>
                </a:cubicBezTo>
                <a:cubicBezTo>
                  <a:pt x="6127118" y="-14045"/>
                  <a:pt x="6547087" y="4894"/>
                  <a:pt x="6746241" y="0"/>
                </a:cubicBezTo>
                <a:cubicBezTo>
                  <a:pt x="6945395" y="-4894"/>
                  <a:pt x="7264111" y="24359"/>
                  <a:pt x="7405053" y="0"/>
                </a:cubicBezTo>
                <a:cubicBezTo>
                  <a:pt x="7545995" y="-24359"/>
                  <a:pt x="7756845" y="3509"/>
                  <a:pt x="7958456" y="0"/>
                </a:cubicBezTo>
                <a:cubicBezTo>
                  <a:pt x="8160067" y="-3509"/>
                  <a:pt x="8472807" y="-1826"/>
                  <a:pt x="8617268" y="0"/>
                </a:cubicBezTo>
                <a:cubicBezTo>
                  <a:pt x="8761729" y="1826"/>
                  <a:pt x="8865259" y="7343"/>
                  <a:pt x="9065261" y="0"/>
                </a:cubicBezTo>
                <a:cubicBezTo>
                  <a:pt x="9265263" y="-7343"/>
                  <a:pt x="9350382" y="-19393"/>
                  <a:pt x="9618663" y="0"/>
                </a:cubicBezTo>
                <a:cubicBezTo>
                  <a:pt x="9886944" y="19393"/>
                  <a:pt x="10162717" y="-26019"/>
                  <a:pt x="10541001" y="0"/>
                </a:cubicBezTo>
                <a:cubicBezTo>
                  <a:pt x="10541429" y="191287"/>
                  <a:pt x="10535987" y="380613"/>
                  <a:pt x="10541001" y="519745"/>
                </a:cubicBezTo>
                <a:cubicBezTo>
                  <a:pt x="10546015" y="658877"/>
                  <a:pt x="10573345" y="902506"/>
                  <a:pt x="10541001" y="1187988"/>
                </a:cubicBezTo>
                <a:cubicBezTo>
                  <a:pt x="10508657" y="1473470"/>
                  <a:pt x="10561029" y="1455542"/>
                  <a:pt x="10541001" y="1707732"/>
                </a:cubicBezTo>
                <a:cubicBezTo>
                  <a:pt x="10520973" y="1959922"/>
                  <a:pt x="10518440" y="2141572"/>
                  <a:pt x="10541001" y="2375976"/>
                </a:cubicBezTo>
                <a:cubicBezTo>
                  <a:pt x="10563562" y="2610380"/>
                  <a:pt x="10559050" y="2763529"/>
                  <a:pt x="10541001" y="2994719"/>
                </a:cubicBezTo>
                <a:cubicBezTo>
                  <a:pt x="10522952" y="3225909"/>
                  <a:pt x="10538177" y="3354858"/>
                  <a:pt x="10541001" y="3662962"/>
                </a:cubicBezTo>
                <a:cubicBezTo>
                  <a:pt x="10543825" y="3971066"/>
                  <a:pt x="10529922" y="4210945"/>
                  <a:pt x="10541001" y="4380705"/>
                </a:cubicBezTo>
                <a:cubicBezTo>
                  <a:pt x="10552080" y="4550465"/>
                  <a:pt x="10528916" y="4787309"/>
                  <a:pt x="10541001" y="4949949"/>
                </a:cubicBezTo>
                <a:cubicBezTo>
                  <a:pt x="10278154" y="4950804"/>
                  <a:pt x="9996235" y="4952158"/>
                  <a:pt x="9776778" y="4949949"/>
                </a:cubicBezTo>
                <a:cubicBezTo>
                  <a:pt x="9557321" y="4947740"/>
                  <a:pt x="9245555" y="4936976"/>
                  <a:pt x="9012556" y="4949949"/>
                </a:cubicBezTo>
                <a:cubicBezTo>
                  <a:pt x="8779557" y="4962922"/>
                  <a:pt x="8664894" y="4936810"/>
                  <a:pt x="8564563" y="4949949"/>
                </a:cubicBezTo>
                <a:cubicBezTo>
                  <a:pt x="8464232" y="4963088"/>
                  <a:pt x="8176098" y="4978830"/>
                  <a:pt x="7905751" y="4949949"/>
                </a:cubicBezTo>
                <a:cubicBezTo>
                  <a:pt x="7635404" y="4921068"/>
                  <a:pt x="7640450" y="4966581"/>
                  <a:pt x="7563168" y="4949949"/>
                </a:cubicBezTo>
                <a:cubicBezTo>
                  <a:pt x="7485886" y="4933317"/>
                  <a:pt x="7320342" y="4951713"/>
                  <a:pt x="7115176" y="4949949"/>
                </a:cubicBezTo>
                <a:cubicBezTo>
                  <a:pt x="6910010" y="4948185"/>
                  <a:pt x="6704909" y="4950294"/>
                  <a:pt x="6350953" y="4949949"/>
                </a:cubicBezTo>
                <a:cubicBezTo>
                  <a:pt x="5996997" y="4949604"/>
                  <a:pt x="6057400" y="4945069"/>
                  <a:pt x="5902961" y="4949949"/>
                </a:cubicBezTo>
                <a:cubicBezTo>
                  <a:pt x="5748522" y="4954829"/>
                  <a:pt x="5523879" y="4972074"/>
                  <a:pt x="5244148" y="4949949"/>
                </a:cubicBezTo>
                <a:cubicBezTo>
                  <a:pt x="4964417" y="4927824"/>
                  <a:pt x="4917561" y="4943442"/>
                  <a:pt x="4796155" y="4949949"/>
                </a:cubicBezTo>
                <a:cubicBezTo>
                  <a:pt x="4674749" y="4956456"/>
                  <a:pt x="4514233" y="4953370"/>
                  <a:pt x="4348163" y="4949949"/>
                </a:cubicBezTo>
                <a:cubicBezTo>
                  <a:pt x="4182093" y="4946528"/>
                  <a:pt x="3835925" y="4981079"/>
                  <a:pt x="3689350" y="4949949"/>
                </a:cubicBezTo>
                <a:cubicBezTo>
                  <a:pt x="3542775" y="4918819"/>
                  <a:pt x="3315702" y="4959719"/>
                  <a:pt x="3135948" y="4949949"/>
                </a:cubicBezTo>
                <a:cubicBezTo>
                  <a:pt x="2956194" y="4940179"/>
                  <a:pt x="2614865" y="4909723"/>
                  <a:pt x="2266315" y="4949949"/>
                </a:cubicBezTo>
                <a:cubicBezTo>
                  <a:pt x="1917765" y="4990175"/>
                  <a:pt x="1669288" y="4956638"/>
                  <a:pt x="1502093" y="4949949"/>
                </a:cubicBezTo>
                <a:cubicBezTo>
                  <a:pt x="1334898" y="4943260"/>
                  <a:pt x="1066091" y="4951693"/>
                  <a:pt x="948690" y="4949949"/>
                </a:cubicBezTo>
                <a:cubicBezTo>
                  <a:pt x="831289" y="4948205"/>
                  <a:pt x="369499" y="4985066"/>
                  <a:pt x="0" y="4949949"/>
                </a:cubicBezTo>
                <a:cubicBezTo>
                  <a:pt x="21355" y="4806663"/>
                  <a:pt x="-20382" y="4575822"/>
                  <a:pt x="0" y="4281706"/>
                </a:cubicBezTo>
                <a:cubicBezTo>
                  <a:pt x="20382" y="3987590"/>
                  <a:pt x="13184" y="3832337"/>
                  <a:pt x="0" y="3662962"/>
                </a:cubicBezTo>
                <a:cubicBezTo>
                  <a:pt x="-13184" y="3493587"/>
                  <a:pt x="21858" y="3307282"/>
                  <a:pt x="0" y="3044219"/>
                </a:cubicBezTo>
                <a:cubicBezTo>
                  <a:pt x="-21858" y="2781156"/>
                  <a:pt x="25238" y="2510475"/>
                  <a:pt x="0" y="2326476"/>
                </a:cubicBezTo>
                <a:cubicBezTo>
                  <a:pt x="-25238" y="2142477"/>
                  <a:pt x="-7112" y="1999469"/>
                  <a:pt x="0" y="1757232"/>
                </a:cubicBezTo>
                <a:cubicBezTo>
                  <a:pt x="7112" y="1514995"/>
                  <a:pt x="24239" y="1355369"/>
                  <a:pt x="0" y="1237487"/>
                </a:cubicBezTo>
                <a:cubicBezTo>
                  <a:pt x="-24239" y="1119606"/>
                  <a:pt x="39195" y="533448"/>
                  <a:pt x="0" y="0"/>
                </a:cubicBezTo>
                <a:close/>
              </a:path>
            </a:pathLst>
          </a:custGeom>
          <a:solidFill>
            <a:srgbClr val="F9D3B9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331166013">
                  <ask:type>
                    <ask:lineSketchFreehand/>
                  </ask:type>
                </ask:lineSketchStyleProps>
              </a:ext>
            </a:extLst>
          </a:ln>
        </p:spPr>
        <p:txBody>
          <a:bodyPr>
            <a:noAutofit/>
          </a:bodyPr>
          <a:lstStyle/>
          <a:p>
            <a:pPr marL="0" indent="0" algn="l">
              <a:buNone/>
            </a:pPr>
            <a:endParaRPr lang="fi-FI" sz="1000" b="1">
              <a:solidFill>
                <a:srgbClr val="262626"/>
              </a:solidFill>
              <a:latin typeface="Segoe Print" panose="02000600000000000000" pitchFamily="2" charset="0"/>
            </a:endParaRPr>
          </a:p>
          <a:p>
            <a:pPr marL="0" indent="0" algn="l">
              <a:buNone/>
            </a:pPr>
            <a:endParaRPr lang="fi-FI" sz="1000" b="1">
              <a:solidFill>
                <a:srgbClr val="262626"/>
              </a:solidFill>
              <a:latin typeface="Segoe Print" panose="02000600000000000000" pitchFamily="2" charset="0"/>
            </a:endParaRPr>
          </a:p>
          <a:p>
            <a:pPr marL="642938" indent="-285750">
              <a:lnSpc>
                <a:spcPct val="100000"/>
              </a:lnSpc>
              <a:spcBef>
                <a:spcPts val="0"/>
              </a:spcBef>
            </a:pPr>
            <a:endParaRPr lang="fi-FI" sz="1000" i="1"/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2000" b="1" i="1"/>
              <a:t>Oppilas on myöhässä, kun opettaja on ehtinyt aloittaa oppitunnin pitämisen.</a:t>
            </a:r>
          </a:p>
          <a:p>
            <a:pPr marL="273050" indent="0">
              <a:lnSpc>
                <a:spcPct val="100000"/>
              </a:lnSpc>
              <a:spcBef>
                <a:spcPts val="0"/>
              </a:spcBef>
              <a:buNone/>
            </a:pPr>
            <a:endParaRPr lang="fi-FI" sz="2000" b="1" i="1"/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2000" b="1" i="1"/>
              <a:t>Myöhästyminen kirjataan Wilmaan.</a:t>
            </a:r>
          </a:p>
          <a:p>
            <a:pPr marL="273050" indent="0">
              <a:lnSpc>
                <a:spcPct val="100000"/>
              </a:lnSpc>
              <a:spcBef>
                <a:spcPts val="0"/>
              </a:spcBef>
              <a:buNone/>
            </a:pPr>
            <a:endParaRPr lang="fi-FI" sz="2000" b="1" i="1"/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2000" b="1" i="1"/>
              <a:t>Mikäli oppilas myöhästyy enemmän kuin puolet oppitunnista, </a:t>
            </a:r>
            <a:r>
              <a:rPr lang="fi-FI" sz="2000" i="1"/>
              <a:t>hänen on korvattava kyseinen tunti korvaavilla tehtävillä omalla ajallaan tai toisena erikseen sovittavana aikana koulussa. Aineenopettaja ja luokanvalvoja tai -opettaja huolehtivat asiasta yhdessä. </a:t>
            </a:r>
          </a:p>
          <a:p>
            <a:pPr marL="273050" indent="0">
              <a:lnSpc>
                <a:spcPct val="100000"/>
              </a:lnSpc>
              <a:spcBef>
                <a:spcPts val="0"/>
              </a:spcBef>
              <a:buNone/>
            </a:pPr>
            <a:endParaRPr lang="fi-FI" sz="2000" i="1"/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2000" b="1" i="1"/>
              <a:t>Luokanvalvoja tai –opettaja seuraa </a:t>
            </a:r>
            <a:r>
              <a:rPr lang="fi-FI" sz="2000" i="1"/>
              <a:t>valvontaluokkansa myöhästymisiä.</a:t>
            </a:r>
          </a:p>
          <a:p>
            <a:pPr marL="273050" indent="0">
              <a:lnSpc>
                <a:spcPct val="100000"/>
              </a:lnSpc>
              <a:spcBef>
                <a:spcPts val="0"/>
              </a:spcBef>
              <a:buNone/>
            </a:pPr>
            <a:endParaRPr lang="fi-FI" sz="2000" i="1"/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r>
              <a:rPr lang="fi-FI" sz="2000" b="1" i="1"/>
              <a:t>Viidestä myöhästymisestä </a:t>
            </a:r>
            <a:r>
              <a:rPr lang="fi-FI" sz="2000" i="1"/>
              <a:t>oppilas määrätään </a:t>
            </a:r>
            <a:r>
              <a:rPr lang="fi-FI" sz="2000" b="1" i="1"/>
              <a:t>kasvatuskeskusteluun.</a:t>
            </a:r>
          </a:p>
          <a:p>
            <a:pPr marL="536575" indent="-263525">
              <a:lnSpc>
                <a:spcPct val="100000"/>
              </a:lnSpc>
              <a:spcBef>
                <a:spcPts val="0"/>
              </a:spcBef>
            </a:pPr>
            <a:endParaRPr lang="fi-FI" sz="2000" b="1" i="1">
              <a:solidFill>
                <a:srgbClr val="262626"/>
              </a:solidFill>
              <a:effectLst/>
            </a:endParaRPr>
          </a:p>
        </p:txBody>
      </p:sp>
      <p:sp>
        <p:nvSpPr>
          <p:cNvPr id="17" name="Tekstin paikkamerkki 2">
            <a:extLst>
              <a:ext uri="{FF2B5EF4-FFF2-40B4-BE49-F238E27FC236}">
                <a16:creationId xmlns:a16="http://schemas.microsoft.com/office/drawing/2014/main" id="{E4D787D0-5B37-4907-B2A2-1F4BCFF2AB4E}"/>
              </a:ext>
            </a:extLst>
          </p:cNvPr>
          <p:cNvSpPr txBox="1">
            <a:spLocks/>
          </p:cNvSpPr>
          <p:nvPr/>
        </p:nvSpPr>
        <p:spPr>
          <a:xfrm>
            <a:off x="738090" y="300563"/>
            <a:ext cx="10541001" cy="6319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>
                <a:latin typeface="Segoe Print" panose="02000600000000000000" pitchFamily="2" charset="0"/>
              </a:rPr>
              <a:t>MYÖHÄSTYMISET JA KASVATUSKESKUSTELU  </a:t>
            </a:r>
          </a:p>
        </p:txBody>
      </p:sp>
    </p:spTree>
    <p:extLst>
      <p:ext uri="{BB962C8B-B14F-4D97-AF65-F5344CB8AC3E}">
        <p14:creationId xmlns:p14="http://schemas.microsoft.com/office/powerpoint/2010/main" val="638670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f7fb92b-69ef-4ee3-85b5-a26548c7c9ac}" enabled="1" method="Privileged" siteId="{5cc89a67-fa29-4356-af5d-f436abc7c21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543</Words>
  <Application>Microsoft Office PowerPoint</Application>
  <PresentationFormat>Laajakuva</PresentationFormat>
  <Paragraphs>76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Segoe Print</vt:lpstr>
      <vt:lpstr>Wingdings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Hyvään käytökseen ohjaaminen ja kasvatuskeskustelu</dc:title>
  <dc:creator>Karvonen Hanna</dc:creator>
  <cp:lastModifiedBy>Jokikokko Tiina</cp:lastModifiedBy>
  <cp:revision>2</cp:revision>
  <cp:lastPrinted>2022-04-04T08:59:58Z</cp:lastPrinted>
  <dcterms:created xsi:type="dcterms:W3CDTF">2022-03-14T12:06:05Z</dcterms:created>
  <dcterms:modified xsi:type="dcterms:W3CDTF">2026-03-25T12:52:43Z</dcterms:modified>
</cp:coreProperties>
</file>