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2" r:id="rId10"/>
    <p:sldId id="268" r:id="rId11"/>
    <p:sldId id="263" r:id="rId12"/>
    <p:sldId id="265" r:id="rId13"/>
    <p:sldId id="266" r:id="rId14"/>
    <p:sldId id="267" r:id="rId15"/>
    <p:sldId id="264" r:id="rId16"/>
  </p:sldIdLst>
  <p:sldSz cx="18288000" cy="10287000"/>
  <p:notesSz cx="6858000" cy="9144000"/>
  <p:embeddedFontLst>
    <p:embeddedFont>
      <p:font typeface="Avenir Next LT Pro" panose="020B0504020202020204" pitchFamily="34" charset="0"/>
      <p:regular r:id="rId17"/>
      <p:bold r:id="rId18"/>
      <p:italic r:id="rId19"/>
      <p:boldItalic r:id="rId20"/>
    </p:embeddedFont>
    <p:embeddedFont>
      <p:font typeface="Open Sauce" panose="020B0604020202020204" charset="0"/>
      <p:regular r:id="rId21"/>
    </p:embeddedFont>
    <p:embeddedFont>
      <p:font typeface="Open Sauce Bold" panose="020B0604020202020204" charset="0"/>
      <p:regular r:id="rId22"/>
    </p:embeddedFont>
    <p:embeddedFont>
      <p:font typeface="Verdana Pro" panose="020B060403050404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8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789C37-B831-97E4-1312-6751CFE72422}" v="2164" dt="2026-08-16T10:03:34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uka.fi/laanilan-lukio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2DC02654-5217-A3DA-DFF6-84EF02ED6A6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0" y="5580301"/>
            <a:ext cx="5351754" cy="4186237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3577281" y="1847875"/>
            <a:ext cx="11133439" cy="5493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1"/>
              </a:lnSpc>
            </a:pPr>
            <a:r>
              <a:rPr lang="en-US" sz="10500" spc="-630" dirty="0" err="1">
                <a:solidFill>
                  <a:srgbClr val="000000"/>
                </a:solidFill>
                <a:latin typeface="Open Sauce"/>
                <a:ea typeface="MS Mincho"/>
                <a:cs typeface="Ablation"/>
                <a:sym typeface="Ablation"/>
              </a:rPr>
              <a:t>Laanilan</a:t>
            </a:r>
            <a:r>
              <a:rPr lang="en-US" sz="10500" spc="-630" dirty="0">
                <a:solidFill>
                  <a:srgbClr val="000000"/>
                </a:solidFill>
                <a:latin typeface="Open Sauce"/>
                <a:ea typeface="MS Mincho"/>
                <a:cs typeface="Ablation"/>
                <a:sym typeface="Ablation"/>
              </a:rPr>
              <a:t> </a:t>
            </a:r>
            <a:r>
              <a:rPr lang="en-US" sz="10500" spc="-630" dirty="0" err="1">
                <a:solidFill>
                  <a:srgbClr val="000000"/>
                </a:solidFill>
                <a:latin typeface="Open Sauce"/>
                <a:ea typeface="MS Mincho"/>
                <a:cs typeface="Ablation"/>
                <a:sym typeface="Ablation"/>
              </a:rPr>
              <a:t>lukion</a:t>
            </a:r>
            <a:r>
              <a:rPr lang="en-US" sz="10500" spc="-630" dirty="0">
                <a:solidFill>
                  <a:srgbClr val="000000"/>
                </a:solidFill>
                <a:latin typeface="Open Sauce"/>
                <a:ea typeface="MS Mincho"/>
                <a:cs typeface="Ablation"/>
                <a:sym typeface="Ablation"/>
              </a:rPr>
              <a:t> </a:t>
            </a:r>
            <a:r>
              <a:rPr lang="en-US" sz="10500" spc="-630" dirty="0" err="1">
                <a:solidFill>
                  <a:srgbClr val="000000"/>
                </a:solidFill>
                <a:latin typeface="Open Sauce"/>
                <a:ea typeface="MS Mincho"/>
                <a:cs typeface="Ablation"/>
                <a:sym typeface="Ablation"/>
              </a:rPr>
              <a:t>ykkösten</a:t>
            </a:r>
            <a:r>
              <a:rPr lang="en-US" sz="10500" spc="-630" dirty="0">
                <a:solidFill>
                  <a:srgbClr val="000000"/>
                </a:solidFill>
                <a:latin typeface="Open Sauce"/>
                <a:ea typeface="MS Mincho"/>
                <a:cs typeface="Ablation"/>
                <a:sym typeface="Ablation"/>
              </a:rPr>
              <a:t> </a:t>
            </a:r>
            <a:r>
              <a:rPr lang="en-US" sz="10500" spc="-630" dirty="0" err="1">
                <a:solidFill>
                  <a:srgbClr val="000000"/>
                </a:solidFill>
                <a:latin typeface="Open Sauce"/>
                <a:ea typeface="MS Mincho"/>
                <a:cs typeface="Ablation"/>
                <a:sym typeface="Ablation"/>
              </a:rPr>
              <a:t>vanhempainilta</a:t>
            </a:r>
            <a:endParaRPr lang="en-US" sz="10500" spc="-630">
              <a:solidFill>
                <a:srgbClr val="000000"/>
              </a:solidFill>
              <a:latin typeface="Open Sauce"/>
              <a:ea typeface="MS Mincho"/>
              <a:cs typeface="Ablatio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9C329-4475-61B6-1C77-B57EAB276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539B22B8-20DB-7C5A-97B4-0492D33D5F32}"/>
              </a:ext>
            </a:extLst>
          </p:cNvPr>
          <p:cNvSpPr txBox="1"/>
          <p:nvPr/>
        </p:nvSpPr>
        <p:spPr>
          <a:xfrm>
            <a:off x="990600" y="1333500"/>
            <a:ext cx="9144000" cy="10419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50" b="1" spc="-255" dirty="0" err="1">
                <a:solidFill>
                  <a:srgbClr val="000000"/>
                </a:solidFill>
                <a:latin typeface="Open Sauce Bold"/>
                <a:sym typeface="Open Sauce Bold"/>
              </a:rPr>
              <a:t>Kuvajulkaisuluvat</a:t>
            </a:r>
            <a:endParaRPr lang="en-US" dirty="0" err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8DACC-88CC-0052-8ACD-1757E9D4C6E1}"/>
              </a:ext>
            </a:extLst>
          </p:cNvPr>
          <p:cNvSpPr txBox="1"/>
          <p:nvPr/>
        </p:nvSpPr>
        <p:spPr>
          <a:xfrm>
            <a:off x="933450" y="2830693"/>
            <a:ext cx="15536797" cy="3781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Tarvitsemme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jokaiselta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opiskelijaltamme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 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valokuvien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käyttöluvan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koulun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julkaisuja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varten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(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hyväksyy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tai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kieltää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).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Luvan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myötä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kuvia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voidaan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julkaista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esim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.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koulun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somessa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,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vuosikirjassa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ja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kotisivuilla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. Alaikäisen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opiskelijan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osalta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huoltaja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täyttää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lomakkeen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 (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yksi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vastaus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/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opiskelija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). </a:t>
            </a:r>
            <a:endParaRPr lang="en-US" sz="2800" spc="144">
              <a:solidFill>
                <a:srgbClr val="000000"/>
              </a:solidFill>
              <a:latin typeface="Open Sauce Bold"/>
              <a:ea typeface="+mn-lt"/>
              <a:cs typeface="+mn-lt"/>
            </a:endParaRP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Sama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viesti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tullut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Wilmassa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 11.8.,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jos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 Wilma-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tunnukset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 on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otettu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käyttöön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</a:rPr>
              <a:t>.</a:t>
            </a:r>
            <a:endParaRPr lang="en-US" sz="2800" spc="144" dirty="0">
              <a:solidFill>
                <a:srgbClr val="333333"/>
              </a:solidFill>
              <a:highlight>
                <a:srgbClr val="FFFFFF"/>
              </a:highlight>
              <a:latin typeface="Open Sauce Bold"/>
              <a:ea typeface="+mn-lt"/>
              <a:cs typeface="+mn-lt"/>
              <a:sym typeface="Open Sauce"/>
            </a:endParaRP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Pyydämme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vastausta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 </a:t>
            </a:r>
            <a:r>
              <a:rPr lang="en-US" sz="2800" spc="144" dirty="0" err="1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mahdollisimman</a:t>
            </a:r>
            <a:r>
              <a:rPr lang="en-US" sz="2800" spc="144" dirty="0">
                <a:solidFill>
                  <a:srgbClr val="333333"/>
                </a:solidFill>
                <a:highlight>
                  <a:srgbClr val="FFFFFF"/>
                </a:highlight>
                <a:latin typeface="Open Sauce Bold"/>
                <a:ea typeface="+mn-lt"/>
                <a:cs typeface="+mn-lt"/>
                <a:sym typeface="Open Sauce"/>
              </a:rPr>
              <a:t> pian. </a:t>
            </a:r>
            <a:endParaRPr lang="en-US" sz="2800" spc="144" dirty="0">
              <a:solidFill>
                <a:srgbClr val="333333"/>
              </a:solidFill>
              <a:highlight>
                <a:srgbClr val="FFFFFF"/>
              </a:highlight>
              <a:latin typeface="Open Sauce Bold"/>
              <a:ea typeface="+mn-lt"/>
              <a:cs typeface="+mn-lt"/>
            </a:endParaRP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endParaRPr lang="en-US" sz="2000" spc="144" dirty="0">
              <a:solidFill>
                <a:srgbClr val="333333"/>
              </a:solidFill>
              <a:highlight>
                <a:srgbClr val="FFFFFF"/>
              </a:highlight>
              <a:latin typeface="Open Sauce Bold"/>
              <a:ea typeface="Calibri"/>
              <a:cs typeface="Calibri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C919D259-FD62-79D4-7A77-7F562F24A6A9}"/>
              </a:ext>
            </a:extLst>
          </p:cNvPr>
          <p:cNvSpPr/>
          <p:nvPr/>
        </p:nvSpPr>
        <p:spPr>
          <a:xfrm>
            <a:off x="933450" y="9289732"/>
            <a:ext cx="15781772" cy="19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19DDBA-3B41-3107-C14D-48AB11F9EC7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>
            <a:off x="1003858" y="8288221"/>
            <a:ext cx="1194205" cy="1008003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D72B0743-54E4-AF0D-B1D9-25F6FE3B2F2A}"/>
              </a:ext>
            </a:extLst>
          </p:cNvPr>
          <p:cNvSpPr txBox="1"/>
          <p:nvPr/>
        </p:nvSpPr>
        <p:spPr>
          <a:xfrm>
            <a:off x="1314201" y="7899257"/>
            <a:ext cx="3870046" cy="14091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61"/>
              </a:lnSpc>
            </a:pPr>
            <a:r>
              <a:rPr lang="en-US" sz="4000" spc="-564" dirty="0" err="1">
                <a:solidFill>
                  <a:srgbClr val="000000"/>
                </a:solidFill>
                <a:latin typeface="Avenir Next LT Pro"/>
                <a:ea typeface="Ablation"/>
                <a:cs typeface="Ablation"/>
              </a:rPr>
              <a:t>laanilanlukio</a:t>
            </a:r>
            <a:endParaRPr lang="en-US" sz="4000" spc="-564">
              <a:solidFill>
                <a:srgbClr val="000000"/>
              </a:solidFill>
              <a:latin typeface="Avenir Next LT Pro"/>
              <a:ea typeface="Ablation"/>
              <a:cs typeface="Ablatio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976468-032C-7465-85C9-345A17934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4192" y="5870081"/>
            <a:ext cx="356235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317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16708-2F04-8480-39E8-8E63C80F6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E17130C3-F927-359E-EE2A-87CBB2001647}"/>
              </a:ext>
            </a:extLst>
          </p:cNvPr>
          <p:cNvSpPr/>
          <p:nvPr/>
        </p:nvSpPr>
        <p:spPr>
          <a:xfrm>
            <a:off x="12543679" y="1480302"/>
            <a:ext cx="5532591" cy="475272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E208CB39-44B7-2B08-FC8B-65104EC6335F}"/>
              </a:ext>
            </a:extLst>
          </p:cNvPr>
          <p:cNvSpPr txBox="1"/>
          <p:nvPr/>
        </p:nvSpPr>
        <p:spPr>
          <a:xfrm>
            <a:off x="932727" y="441535"/>
            <a:ext cx="9144000" cy="10419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50" b="1" spc="-255" dirty="0" err="1">
                <a:solidFill>
                  <a:srgbClr val="000000"/>
                </a:solidFill>
                <a:latin typeface="Open Sauce Bold"/>
                <a:sym typeface="Open Sauce Bold"/>
              </a:rPr>
              <a:t>Tukipolut</a:t>
            </a:r>
            <a:endParaRPr lang="en-US" dirty="0" err="1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578B037B-B62B-E45B-92C5-0F6DDC9F8B3D}"/>
              </a:ext>
            </a:extLst>
          </p:cNvPr>
          <p:cNvSpPr/>
          <p:nvPr/>
        </p:nvSpPr>
        <p:spPr>
          <a:xfrm>
            <a:off x="933450" y="9796124"/>
            <a:ext cx="15781772" cy="19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975433-2C28-4739-F32A-7E220C689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15983" y="3825903"/>
            <a:ext cx="4040188" cy="639762"/>
          </a:xfrm>
        </p:spPr>
        <p:txBody>
          <a:bodyPr/>
          <a:lstStyle/>
          <a:p>
            <a:r>
              <a:rPr lang="en-US" u="sng" dirty="0" err="1">
                <a:ea typeface="Calibri"/>
                <a:cs typeface="Calibri"/>
              </a:rPr>
              <a:t>englannin</a:t>
            </a:r>
            <a:r>
              <a:rPr lang="en-US" u="sng" dirty="0">
                <a:ea typeface="Calibri"/>
                <a:cs typeface="Calibri"/>
              </a:rPr>
              <a:t> </a:t>
            </a:r>
            <a:r>
              <a:rPr lang="en-US" u="sng" dirty="0" err="1">
                <a:ea typeface="Calibri"/>
                <a:cs typeface="Calibri"/>
              </a:rPr>
              <a:t>tukipolku</a:t>
            </a:r>
            <a:r>
              <a:rPr lang="en-US" u="sng" dirty="0">
                <a:ea typeface="Calibri"/>
                <a:cs typeface="Calibri"/>
              </a:rPr>
              <a:t> (1op)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824E8AD-5E69-8BA3-3B98-7F349B4E6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52952" y="4522562"/>
            <a:ext cx="4835946" cy="395128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600" dirty="0">
                <a:ea typeface="Calibri"/>
                <a:cs typeface="Calibri"/>
              </a:rPr>
              <a:t>4.periodissa</a:t>
            </a:r>
          </a:p>
          <a:p>
            <a:r>
              <a:rPr lang="en-US" sz="2600" dirty="0" err="1">
                <a:ea typeface="Calibri"/>
                <a:cs typeface="Calibri"/>
              </a:rPr>
              <a:t>Englannin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tunneilla</a:t>
            </a:r>
            <a:r>
              <a:rPr lang="en-US" sz="2600" dirty="0">
                <a:ea typeface="Calibri"/>
                <a:cs typeface="Calibri"/>
              </a:rPr>
              <a:t> </a:t>
            </a:r>
            <a:r>
              <a:rPr lang="en-US" sz="2600" dirty="0" err="1">
                <a:ea typeface="Calibri"/>
                <a:cs typeface="Calibri"/>
              </a:rPr>
              <a:t>opettaja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havainnoi</a:t>
            </a:r>
            <a:r>
              <a:rPr lang="en-US" sz="2600" dirty="0">
                <a:ea typeface="Calibri"/>
                <a:cs typeface="Calibri"/>
              </a:rPr>
              <a:t> </a:t>
            </a:r>
            <a:r>
              <a:rPr lang="en-US" sz="2600" dirty="0" err="1">
                <a:ea typeface="Calibri"/>
                <a:cs typeface="Calibri"/>
              </a:rPr>
              <a:t>tuen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tarvetta</a:t>
            </a:r>
            <a:r>
              <a:rPr lang="en-US" sz="2600" dirty="0">
                <a:ea typeface="Calibri"/>
                <a:cs typeface="Calibri"/>
              </a:rPr>
              <a:t> ja </a:t>
            </a:r>
            <a:r>
              <a:rPr lang="en-US" sz="2600" dirty="0" err="1">
                <a:ea typeface="Calibri"/>
                <a:cs typeface="Calibri"/>
              </a:rPr>
              <a:t>suosittelee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tarvittaessa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tukipolulle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osallistumista</a:t>
            </a:r>
            <a:endParaRPr lang="en-US" sz="2600" dirty="0">
              <a:ea typeface="Calibri"/>
              <a:cs typeface="Calibri"/>
            </a:endParaRPr>
          </a:p>
          <a:p>
            <a:r>
              <a:rPr lang="en-US" sz="2600" dirty="0" err="1">
                <a:ea typeface="Calibri"/>
                <a:cs typeface="Calibri"/>
              </a:rPr>
              <a:t>Kerrataan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perusrakenteita</a:t>
            </a:r>
            <a:endParaRPr lang="en-US" sz="2600" dirty="0">
              <a:ea typeface="Calibri"/>
              <a:cs typeface="Calibri"/>
            </a:endParaRPr>
          </a:p>
          <a:p>
            <a:r>
              <a:rPr lang="en-US" sz="2600" dirty="0" err="1">
                <a:ea typeface="+mn-lt"/>
                <a:cs typeface="+mn-lt"/>
              </a:rPr>
              <a:t>Tukipolkuopintojen</a:t>
            </a:r>
            <a:r>
              <a:rPr lang="en-US" sz="2600" dirty="0">
                <a:ea typeface="+mn-lt"/>
                <a:cs typeface="+mn-lt"/>
              </a:rPr>
              <a:t> </a:t>
            </a:r>
            <a:r>
              <a:rPr lang="en-US" sz="2600" dirty="0" err="1">
                <a:ea typeface="+mn-lt"/>
                <a:cs typeface="+mn-lt"/>
              </a:rPr>
              <a:t>jälkeen</a:t>
            </a:r>
            <a:r>
              <a:rPr lang="en-US" sz="2600" dirty="0">
                <a:ea typeface="+mn-lt"/>
                <a:cs typeface="+mn-lt"/>
              </a:rPr>
              <a:t> on </a:t>
            </a:r>
            <a:r>
              <a:rPr lang="en-US" sz="2600" dirty="0" err="1">
                <a:ea typeface="+mn-lt"/>
                <a:cs typeface="+mn-lt"/>
              </a:rPr>
              <a:t>mahdollista</a:t>
            </a:r>
            <a:r>
              <a:rPr lang="en-US" sz="2600" dirty="0">
                <a:ea typeface="+mn-lt"/>
                <a:cs typeface="+mn-lt"/>
              </a:rPr>
              <a:t> </a:t>
            </a:r>
            <a:r>
              <a:rPr lang="en-US" sz="2600" dirty="0" err="1">
                <a:ea typeface="+mn-lt"/>
                <a:cs typeface="+mn-lt"/>
              </a:rPr>
              <a:t>uusia</a:t>
            </a:r>
            <a:r>
              <a:rPr lang="en-US" sz="2600" dirty="0">
                <a:ea typeface="+mn-lt"/>
                <a:cs typeface="+mn-lt"/>
              </a:rPr>
              <a:t> ENA01-02 </a:t>
            </a:r>
            <a:r>
              <a:rPr lang="en-US" sz="2600" dirty="0" err="1">
                <a:ea typeface="+mn-lt"/>
                <a:cs typeface="+mn-lt"/>
              </a:rPr>
              <a:t>hylätty</a:t>
            </a:r>
            <a:r>
              <a:rPr lang="en-US" sz="2600" dirty="0">
                <a:ea typeface="+mn-lt"/>
                <a:cs typeface="+mn-lt"/>
              </a:rPr>
              <a:t> </a:t>
            </a:r>
            <a:r>
              <a:rPr lang="en-US" sz="2600" dirty="0" err="1">
                <a:ea typeface="+mn-lt"/>
                <a:cs typeface="+mn-lt"/>
              </a:rPr>
              <a:t>arvosana</a:t>
            </a:r>
            <a:r>
              <a:rPr lang="en-US" sz="2600" dirty="0">
                <a:ea typeface="+mn-lt"/>
                <a:cs typeface="+mn-lt"/>
              </a:rPr>
              <a:t> </a:t>
            </a:r>
            <a:r>
              <a:rPr lang="en-US" sz="2600" dirty="0" err="1">
                <a:ea typeface="+mn-lt"/>
                <a:cs typeface="+mn-lt"/>
              </a:rPr>
              <a:t>hyväksytyksi</a:t>
            </a:r>
            <a:endParaRPr lang="en-US" sz="2600" dirty="0">
              <a:ea typeface="+mn-lt"/>
              <a:cs typeface="+mn-l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5425623-E316-E1D5-EA25-17CB9C9F59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51396" y="3753135"/>
            <a:ext cx="4041775" cy="639762"/>
          </a:xfrm>
        </p:spPr>
        <p:txBody>
          <a:bodyPr/>
          <a:lstStyle/>
          <a:p>
            <a:r>
              <a:rPr lang="en-US" u="sng" dirty="0" err="1">
                <a:ea typeface="Calibri"/>
                <a:cs typeface="Calibri"/>
              </a:rPr>
              <a:t>matematiikan</a:t>
            </a:r>
            <a:r>
              <a:rPr lang="en-US" u="sng" dirty="0">
                <a:ea typeface="Calibri"/>
                <a:cs typeface="Calibri"/>
              </a:rPr>
              <a:t> </a:t>
            </a:r>
            <a:r>
              <a:rPr lang="en-US" u="sng" dirty="0" err="1">
                <a:ea typeface="Calibri"/>
                <a:cs typeface="Calibri"/>
              </a:rPr>
              <a:t>tukipolku</a:t>
            </a:r>
            <a:r>
              <a:rPr lang="en-US" u="sng" dirty="0">
                <a:ea typeface="Calibri"/>
                <a:cs typeface="Calibri"/>
              </a:rPr>
              <a:t> (1op)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710C5883-7582-5BC0-79B7-9366516C61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88898" y="4354523"/>
            <a:ext cx="5734572" cy="458789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600" dirty="0">
                <a:ea typeface="Calibri"/>
                <a:cs typeface="Calibri"/>
              </a:rPr>
              <a:t>3. </a:t>
            </a:r>
            <a:r>
              <a:rPr lang="en-US" sz="2600" dirty="0" err="1">
                <a:ea typeface="Calibri"/>
                <a:cs typeface="Calibri"/>
              </a:rPr>
              <a:t>periodissa</a:t>
            </a:r>
            <a:endParaRPr lang="en-US" sz="2600" dirty="0">
              <a:ea typeface="Calibri"/>
              <a:cs typeface="Calibri"/>
            </a:endParaRPr>
          </a:p>
          <a:p>
            <a:r>
              <a:rPr lang="en-US" sz="2600" dirty="0" err="1">
                <a:ea typeface="Calibri"/>
                <a:cs typeface="Calibri"/>
              </a:rPr>
              <a:t>Matematiikan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tunnilla</a:t>
            </a:r>
            <a:r>
              <a:rPr lang="en-US" sz="2600" dirty="0">
                <a:ea typeface="Calibri"/>
                <a:cs typeface="Calibri"/>
              </a:rPr>
              <a:t> may-</a:t>
            </a:r>
            <a:r>
              <a:rPr lang="en-US" sz="2600" dirty="0" err="1">
                <a:ea typeface="Calibri"/>
                <a:cs typeface="Calibri"/>
              </a:rPr>
              <a:t>opintojaksolla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teetetään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alkukartoitus</a:t>
            </a:r>
            <a:r>
              <a:rPr lang="en-US" sz="2600" dirty="0">
                <a:ea typeface="Calibri"/>
                <a:cs typeface="Calibri"/>
              </a:rPr>
              <a:t> ja </a:t>
            </a:r>
            <a:r>
              <a:rPr lang="en-US" sz="2600" dirty="0" err="1">
                <a:ea typeface="Calibri"/>
                <a:cs typeface="Calibri"/>
              </a:rPr>
              <a:t>välikokeet</a:t>
            </a:r>
            <a:endParaRPr lang="en-US" sz="2600" dirty="0">
              <a:ea typeface="Calibri"/>
              <a:cs typeface="Calibri"/>
            </a:endParaRPr>
          </a:p>
          <a:p>
            <a:r>
              <a:rPr lang="en-US" sz="2600" dirty="0" err="1">
                <a:ea typeface="Calibri"/>
                <a:cs typeface="Calibri"/>
              </a:rPr>
              <a:t>Opintojakson</a:t>
            </a:r>
            <a:r>
              <a:rPr lang="en-US" sz="2600" dirty="0">
                <a:ea typeface="Calibri"/>
                <a:cs typeface="Calibri"/>
              </a:rPr>
              <a:t> arvosana 4 tai </a:t>
            </a:r>
            <a:r>
              <a:rPr lang="en-US" sz="2600" dirty="0" err="1">
                <a:ea typeface="Calibri"/>
                <a:cs typeface="Calibri"/>
              </a:rPr>
              <a:t>heikko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tulos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alkukartoituksessa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ohjaa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matematiikan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tukipolulle</a:t>
            </a:r>
            <a:endParaRPr lang="en-US" sz="2600" dirty="0">
              <a:ea typeface="Calibri"/>
              <a:cs typeface="Calibri"/>
            </a:endParaRPr>
          </a:p>
          <a:p>
            <a:r>
              <a:rPr lang="en-US" sz="2600" dirty="0" err="1">
                <a:ea typeface="Calibri"/>
                <a:cs typeface="Calibri"/>
              </a:rPr>
              <a:t>Kerrataan</a:t>
            </a:r>
            <a:r>
              <a:rPr lang="en-US" sz="2600" dirty="0">
                <a:ea typeface="Calibri"/>
                <a:cs typeface="Calibri"/>
              </a:rPr>
              <a:t> </a:t>
            </a:r>
            <a:r>
              <a:rPr lang="en-US" sz="2600" dirty="0" err="1">
                <a:ea typeface="Calibri"/>
                <a:cs typeface="Calibri"/>
              </a:rPr>
              <a:t>olennaisimmat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yläkoulusisällöt</a:t>
            </a:r>
            <a:r>
              <a:rPr lang="en-US" sz="2600" dirty="0">
                <a:ea typeface="Calibri"/>
                <a:cs typeface="Calibri"/>
              </a:rPr>
              <a:t>, </a:t>
            </a:r>
            <a:r>
              <a:rPr lang="en-US" sz="2600" dirty="0" err="1">
                <a:ea typeface="Calibri"/>
                <a:cs typeface="Calibri"/>
              </a:rPr>
              <a:t>joita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lukio-opinnoissa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tarvitaan</a:t>
            </a:r>
            <a:endParaRPr lang="en-US" sz="2600" dirty="0">
              <a:ea typeface="Calibri"/>
              <a:cs typeface="Calibri"/>
            </a:endParaRPr>
          </a:p>
          <a:p>
            <a:r>
              <a:rPr lang="en-US" sz="2600" dirty="0" err="1">
                <a:ea typeface="Calibri"/>
                <a:cs typeface="Calibri"/>
              </a:rPr>
              <a:t>Tukipolkuopintojen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jälkeen</a:t>
            </a:r>
            <a:r>
              <a:rPr lang="en-US" sz="2600" dirty="0">
                <a:ea typeface="Calibri"/>
                <a:cs typeface="Calibri"/>
              </a:rPr>
              <a:t> on </a:t>
            </a:r>
            <a:r>
              <a:rPr lang="en-US" sz="2600" dirty="0" err="1">
                <a:ea typeface="Calibri"/>
                <a:cs typeface="Calibri"/>
              </a:rPr>
              <a:t>mahdollista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uusia</a:t>
            </a:r>
            <a:r>
              <a:rPr lang="en-US" sz="2600" dirty="0">
                <a:ea typeface="Calibri"/>
                <a:cs typeface="Calibri"/>
              </a:rPr>
              <a:t> may-</a:t>
            </a:r>
            <a:r>
              <a:rPr lang="en-US" sz="2600" dirty="0" err="1">
                <a:ea typeface="Calibri"/>
                <a:cs typeface="Calibri"/>
              </a:rPr>
              <a:t>opintojakson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koe</a:t>
            </a:r>
            <a:r>
              <a:rPr lang="en-US" sz="2600" dirty="0">
                <a:ea typeface="Calibri"/>
                <a:cs typeface="Calibri"/>
              </a:rPr>
              <a:t> ja </a:t>
            </a:r>
            <a:r>
              <a:rPr lang="en-US" sz="2600" dirty="0" err="1">
                <a:ea typeface="Calibri"/>
                <a:cs typeface="Calibri"/>
              </a:rPr>
              <a:t>korottaa</a:t>
            </a:r>
            <a:r>
              <a:rPr lang="en-US" sz="2600" dirty="0">
                <a:ea typeface="Calibri"/>
                <a:cs typeface="Calibri"/>
              </a:rPr>
              <a:t> </a:t>
            </a:r>
            <a:r>
              <a:rPr lang="en-US" sz="2600" dirty="0" err="1">
                <a:ea typeface="Calibri"/>
                <a:cs typeface="Calibri"/>
              </a:rPr>
              <a:t>arvosanaa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703DBF-3B9D-805A-EDF8-DC16B080966B}"/>
              </a:ext>
            </a:extLst>
          </p:cNvPr>
          <p:cNvSpPr txBox="1"/>
          <p:nvPr/>
        </p:nvSpPr>
        <p:spPr>
          <a:xfrm>
            <a:off x="933450" y="1485323"/>
            <a:ext cx="10459721" cy="2138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Opiskelua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pienemmässä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ryhmässä</a:t>
            </a:r>
            <a:endParaRPr lang="en-US" sz="24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Paikalla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erityisopettaja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ja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aineenopettaja</a:t>
            </a:r>
            <a:endParaRPr lang="en-US" sz="24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Tavoitteena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paremmat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perusosaamisen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vahvistaminen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ja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antaa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valmiudet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tuleville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opintojaksoille</a:t>
            </a:r>
            <a:endParaRPr lang="en-US" sz="24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3DEF15-DFD3-2DCF-1390-9E52CD12FF2E}"/>
              </a:ext>
            </a:extLst>
          </p:cNvPr>
          <p:cNvSpPr txBox="1"/>
          <p:nvPr/>
        </p:nvSpPr>
        <p:spPr>
          <a:xfrm>
            <a:off x="13595514" y="2242373"/>
            <a:ext cx="3883761" cy="3217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80" lvl="1">
              <a:lnSpc>
                <a:spcPts val="4320"/>
              </a:lnSpc>
            </a:pP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Usein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kysyttyä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: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Milloin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valitaan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lyhyt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tai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pitkä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matematiikka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?</a:t>
            </a:r>
            <a:br>
              <a:rPr lang="en-US" sz="1600" spc="144" dirty="0">
                <a:latin typeface="Open Sauce"/>
                <a:ea typeface="Open Sauce"/>
                <a:cs typeface="Open Sauce"/>
              </a:rPr>
            </a:b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2.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periodissa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,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mutta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vaihdon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pystyy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helposti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tekemään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vielä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keväällä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kolmannen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matikan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kurssin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1600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jälkeen</a:t>
            </a:r>
            <a:r>
              <a:rPr lang="en-US" sz="16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. 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C20E9F11-20EF-266E-2DBD-49D685092728}"/>
              </a:ext>
            </a:extLst>
          </p:cNvPr>
          <p:cNvSpPr/>
          <p:nvPr/>
        </p:nvSpPr>
        <p:spPr>
          <a:xfrm>
            <a:off x="13256197" y="6482781"/>
            <a:ext cx="4226306" cy="3327682"/>
          </a:xfrm>
          <a:prstGeom prst="cloud">
            <a:avLst/>
          </a:prstGeom>
          <a:solidFill>
            <a:srgbClr val="FAC85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AE7966-88E9-C6BB-EC03-E5A4E99D4EC9}"/>
              </a:ext>
            </a:extLst>
          </p:cNvPr>
          <p:cNvSpPr txBox="1"/>
          <p:nvPr/>
        </p:nvSpPr>
        <p:spPr>
          <a:xfrm>
            <a:off x="14011149" y="7363606"/>
            <a:ext cx="3067333" cy="15695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80" lvl="1">
              <a:lnSpc>
                <a:spcPts val="4320"/>
              </a:lnSpc>
            </a:pPr>
            <a:r>
              <a:rPr lang="en-US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Tukiopetusta</a:t>
            </a:r>
            <a:r>
              <a:rPr lang="en-US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aina</a:t>
            </a:r>
            <a:r>
              <a:rPr lang="en-US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tarjolla</a:t>
            </a:r>
            <a:r>
              <a:rPr lang="en-US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kaikissa</a:t>
            </a:r>
            <a:r>
              <a:rPr lang="en-US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pc="144" dirty="0" err="1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oppiaineissa</a:t>
            </a:r>
            <a:r>
              <a:rPr lang="en-US" sz="2000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!</a:t>
            </a:r>
            <a:r>
              <a:rPr lang="en-US" spc="144" dirty="0">
                <a:solidFill>
                  <a:srgbClr val="002060"/>
                </a:solidFill>
                <a:latin typeface="Open Sauce"/>
                <a:ea typeface="Open Sauce"/>
                <a:cs typeface="Open Sauce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56530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52879" y="2578430"/>
            <a:ext cx="15864311" cy="141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61"/>
              </a:lnSpc>
            </a:pPr>
            <a:r>
              <a:rPr lang="en-US" sz="4400" spc="-564" dirty="0" err="1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Seuraava</a:t>
            </a:r>
            <a:r>
              <a:rPr lang="en-US" sz="4400" spc="-564" dirty="0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 </a:t>
            </a:r>
            <a:r>
              <a:rPr lang="en-US" sz="4400" spc="-564" dirty="0" err="1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vanhempainilta</a:t>
            </a:r>
            <a:r>
              <a:rPr lang="en-US" sz="4400" spc="-564" dirty="0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 2.11.2026</a:t>
            </a:r>
            <a:endParaRPr lang="en-US" sz="4400" spc="-564" dirty="0">
              <a:solidFill>
                <a:srgbClr val="000000"/>
              </a:solidFill>
              <a:latin typeface="Verdana Pro"/>
              <a:ea typeface="Ablation"/>
              <a:cs typeface="Ablation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52879" y="4599358"/>
            <a:ext cx="16621362" cy="1386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61"/>
              </a:lnSpc>
            </a:pPr>
            <a:r>
              <a:rPr lang="en-US" sz="4400" spc="-564" dirty="0" err="1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Reksin</a:t>
            </a:r>
            <a:r>
              <a:rPr lang="en-US" sz="4400" spc="-564" dirty="0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 </a:t>
            </a:r>
            <a:r>
              <a:rPr lang="en-US" sz="4400" spc="-564" dirty="0" err="1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aamukahvit</a:t>
            </a:r>
            <a:r>
              <a:rPr lang="en-US" sz="4400" spc="-564" dirty="0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 8.10., 10.12., 24.2. ja 11.5. </a:t>
            </a:r>
            <a:r>
              <a:rPr lang="en-US" sz="4400" spc="-564" dirty="0" err="1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klo</a:t>
            </a:r>
            <a:r>
              <a:rPr lang="en-US" sz="4400" spc="-564" dirty="0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 7:30-9:00 </a:t>
            </a:r>
            <a:r>
              <a:rPr lang="en-US" sz="4400" spc="-564" dirty="0" err="1">
                <a:solidFill>
                  <a:srgbClr val="000000"/>
                </a:solidFill>
                <a:latin typeface="Verdana Pro"/>
                <a:ea typeface="Ablation"/>
                <a:cs typeface="Ablation"/>
                <a:sym typeface="Ablation"/>
              </a:rPr>
              <a:t>ruokalassa</a:t>
            </a:r>
            <a:endParaRPr lang="en-US" sz="4400" spc="-564" dirty="0" err="1">
              <a:solidFill>
                <a:srgbClr val="000000"/>
              </a:solidFill>
              <a:latin typeface="Verdana Pro"/>
              <a:ea typeface="Ablation"/>
              <a:cs typeface="Ablation"/>
            </a:endParaRPr>
          </a:p>
        </p:txBody>
      </p:sp>
      <p:pic>
        <p:nvPicPr>
          <p:cNvPr id="5" name="Kuva 3">
            <a:extLst>
              <a:ext uri="{FF2B5EF4-FFF2-40B4-BE49-F238E27FC236}">
                <a16:creationId xmlns:a16="http://schemas.microsoft.com/office/drawing/2014/main" id="{DD406D52-3829-D795-6E3A-F02A0E7225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73" y="6457720"/>
            <a:ext cx="4093008" cy="32313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3450" y="9289732"/>
            <a:ext cx="15781772" cy="19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850911" y="4260210"/>
            <a:ext cx="15864311" cy="3400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2"/>
              </a:lnSpc>
            </a:pPr>
            <a:r>
              <a:rPr lang="en-US" sz="6500" spc="-390" dirty="0" err="1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Keskustelkaa</a:t>
            </a:r>
            <a:r>
              <a:rPr lang="en-US" sz="6500" spc="-390" dirty="0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 </a:t>
            </a:r>
            <a:r>
              <a:rPr lang="en-US" sz="6500" spc="-390" dirty="0" err="1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hetki</a:t>
            </a:r>
            <a:r>
              <a:rPr lang="en-US" sz="6500" spc="-390" dirty="0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 </a:t>
            </a:r>
            <a:r>
              <a:rPr lang="en-US" sz="6500" spc="-390" dirty="0" err="1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pienissä</a:t>
            </a:r>
            <a:r>
              <a:rPr lang="en-US" sz="6500" spc="-390" dirty="0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 </a:t>
            </a:r>
            <a:r>
              <a:rPr lang="en-US" sz="6500" spc="-390" dirty="0" err="1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ryhmissä</a:t>
            </a:r>
            <a:r>
              <a:rPr lang="en-US" sz="6500" spc="-390" dirty="0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, </a:t>
            </a:r>
            <a:r>
              <a:rPr lang="en-US" sz="6500" spc="-390" dirty="0" err="1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mikä</a:t>
            </a:r>
            <a:r>
              <a:rPr lang="en-US" sz="6500" spc="-390" dirty="0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 on </a:t>
            </a:r>
            <a:r>
              <a:rPr lang="en-US" sz="6500" spc="-390" dirty="0" err="1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puhututtanut</a:t>
            </a:r>
            <a:r>
              <a:rPr lang="en-US" sz="6500" spc="-390" dirty="0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  </a:t>
            </a:r>
            <a:r>
              <a:rPr lang="en-US" sz="6500" spc="-390" dirty="0" err="1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kotona</a:t>
            </a:r>
            <a:r>
              <a:rPr lang="en-US" sz="6500" spc="-390" dirty="0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 </a:t>
            </a:r>
            <a:r>
              <a:rPr lang="en-US" sz="6500" spc="-390" dirty="0" err="1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ensimmäisinä</a:t>
            </a:r>
            <a:r>
              <a:rPr lang="en-US" sz="6500" spc="-390" dirty="0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 </a:t>
            </a:r>
            <a:r>
              <a:rPr lang="en-US" sz="6500" spc="-390" dirty="0" err="1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päivinä</a:t>
            </a:r>
            <a:r>
              <a:rPr lang="en-US" sz="6500" spc="-390" dirty="0">
                <a:solidFill>
                  <a:srgbClr val="000000"/>
                </a:solidFill>
                <a:latin typeface="Open Sauce"/>
                <a:ea typeface="Ablation"/>
                <a:cs typeface="Ablation"/>
                <a:sym typeface="Ablation"/>
              </a:rPr>
              <a:t>?</a:t>
            </a:r>
            <a:endParaRPr lang="en-US" sz="6500" spc="-390" dirty="0">
              <a:solidFill>
                <a:srgbClr val="000000"/>
              </a:solidFill>
              <a:latin typeface="Open Sauce"/>
              <a:ea typeface="Ablation"/>
              <a:cs typeface="Ablation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09862" y="451579"/>
            <a:ext cx="613319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 spc="-240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Mikä</a:t>
            </a:r>
            <a:r>
              <a:rPr lang="en-US" sz="6000" b="1" spc="-240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on </a:t>
            </a:r>
            <a:r>
              <a:rPr lang="en-US" sz="6000" b="1" spc="-240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tunnelma</a:t>
            </a:r>
            <a:r>
              <a:rPr lang="en-US" sz="6000" b="1" spc="-240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?</a:t>
            </a:r>
            <a:endParaRPr lang="en-US" sz="6000" b="1" spc="-240" dirty="0">
              <a:solidFill>
                <a:srgbClr val="000000"/>
              </a:solidFill>
              <a:latin typeface="Open Sauce Bold"/>
              <a:ea typeface="Open Sauce Bold"/>
              <a:cs typeface="Open Sauce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3450" y="9289732"/>
            <a:ext cx="15781772" cy="19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2346123" y="3666818"/>
            <a:ext cx="14720697" cy="4014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0080" lvl="1" indent="-320040">
              <a:lnSpc>
                <a:spcPts val="5340"/>
              </a:lnSpc>
              <a:buFont typeface="Arial"/>
              <a:buChar char="•"/>
            </a:pPr>
            <a:r>
              <a:rPr lang="en-US" sz="3600" spc="178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"/>
              </a:rPr>
              <a:t>Wilma: </a:t>
            </a:r>
            <a:r>
              <a:rPr lang="en-US" sz="3600" spc="178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"/>
              </a:rPr>
              <a:t>poissaolot</a:t>
            </a:r>
            <a:r>
              <a:rPr lang="en-US" sz="3600" spc="178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"/>
              </a:rPr>
              <a:t>, </a:t>
            </a:r>
            <a:r>
              <a:rPr lang="en-US" sz="3600" spc="178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"/>
              </a:rPr>
              <a:t>tapahtumakalenteri</a:t>
            </a:r>
            <a:r>
              <a:rPr lang="en-US" sz="3600" spc="178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"/>
              </a:rPr>
              <a:t>, </a:t>
            </a:r>
            <a:r>
              <a:rPr lang="en-US" sz="3600" spc="178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"/>
              </a:rPr>
              <a:t>lukujärjestys</a:t>
            </a:r>
            <a:r>
              <a:rPr lang="en-US" sz="3600" spc="178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"/>
              </a:rPr>
              <a:t>, </a:t>
            </a:r>
            <a:r>
              <a:rPr lang="en-US" sz="3600" spc="178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"/>
              </a:rPr>
              <a:t>viestintä</a:t>
            </a:r>
            <a:endParaRPr lang="en-US" sz="3600" spc="178" dirty="0" err="1">
              <a:solidFill>
                <a:srgbClr val="000000"/>
              </a:solidFill>
              <a:latin typeface="Open Sauce Bold"/>
              <a:ea typeface="Open Sauce"/>
              <a:cs typeface="Open Sauce"/>
            </a:endParaRPr>
          </a:p>
          <a:p>
            <a:pPr marL="640080" lvl="1" indent="-320040">
              <a:lnSpc>
                <a:spcPts val="5340"/>
              </a:lnSpc>
              <a:buFont typeface="Arial"/>
              <a:buChar char="•"/>
            </a:pPr>
            <a:r>
              <a:rPr lang="en-US" sz="3600" spc="178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"/>
              </a:rPr>
              <a:t>Teams: </a:t>
            </a:r>
            <a:r>
              <a:rPr lang="en-US" sz="3600" spc="178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"/>
              </a:rPr>
              <a:t>opintojaksoinfot</a:t>
            </a:r>
            <a:endParaRPr lang="en-US" sz="3600" spc="178" dirty="0">
              <a:solidFill>
                <a:srgbClr val="000000"/>
              </a:solidFill>
              <a:latin typeface="Open Sauce Bold"/>
              <a:ea typeface="Open Sauce"/>
              <a:cs typeface="Open Sauce"/>
            </a:endParaRPr>
          </a:p>
          <a:p>
            <a:pPr marL="640080" lvl="1" indent="-320040">
              <a:lnSpc>
                <a:spcPts val="5340"/>
              </a:lnSpc>
              <a:buFont typeface="Arial"/>
              <a:buChar char="•"/>
            </a:pPr>
            <a:r>
              <a:rPr lang="en-US" sz="3600" spc="178" dirty="0" err="1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Kotisivu</a:t>
            </a:r>
            <a:r>
              <a:rPr lang="en-US" sz="3600" spc="178" dirty="0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: </a:t>
            </a:r>
            <a:r>
              <a:rPr lang="en-US" sz="3600" spc="178" dirty="0">
                <a:solidFill>
                  <a:srgbClr val="000000"/>
                </a:solidFill>
                <a:latin typeface="Open Sauce Bold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https://www.ouka.fi/laanilan-lukio</a:t>
            </a:r>
            <a:endParaRPr lang="en-US" sz="3600" spc="178" dirty="0">
              <a:solidFill>
                <a:srgbClr val="000000"/>
              </a:solidFill>
              <a:latin typeface="Open Sauce Bold"/>
              <a:ea typeface="Calibri"/>
              <a:cs typeface="Calibri"/>
            </a:endParaRPr>
          </a:p>
          <a:p>
            <a:pPr marL="640080" lvl="1" indent="-320040">
              <a:lnSpc>
                <a:spcPts val="5340"/>
              </a:lnSpc>
              <a:buFont typeface="Arial,Sans-Serif"/>
              <a:buChar char="•"/>
            </a:pPr>
            <a:r>
              <a:rPr lang="en-US" sz="3600" spc="178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</a:rPr>
              <a:t>Opinto-opas</a:t>
            </a:r>
            <a:endParaRPr lang="en-US" sz="3600" spc="178" dirty="0">
              <a:solidFill>
                <a:srgbClr val="000000"/>
              </a:solidFill>
              <a:latin typeface="Open Sauce Bold"/>
              <a:ea typeface="Open Sauce"/>
              <a:cs typeface="Open Sauce"/>
            </a:endParaRPr>
          </a:p>
          <a:p>
            <a:pPr marL="640080" lvl="1" indent="-320040">
              <a:lnSpc>
                <a:spcPts val="5340"/>
              </a:lnSpc>
              <a:buFont typeface="Arial"/>
              <a:buChar char="•"/>
            </a:pPr>
            <a:r>
              <a:rPr lang="en-US" sz="3600" spc="178" dirty="0">
                <a:solidFill>
                  <a:srgbClr val="000000"/>
                </a:solidFill>
                <a:latin typeface="Open Sauce Bold"/>
                <a:ea typeface="Open Sauce"/>
                <a:cs typeface="Open Sauce"/>
              </a:rPr>
              <a:t>Instagram @laanilanlukio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028700"/>
            <a:ext cx="6133199" cy="1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99" b="1" spc="-255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Mistä kaikki löytyy?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>
            <a:extLst>
              <a:ext uri="{FF2B5EF4-FFF2-40B4-BE49-F238E27FC236}">
                <a16:creationId xmlns:a16="http://schemas.microsoft.com/office/drawing/2014/main" id="{BAAC8DCF-F866-A7FB-27A6-497794978B36}"/>
              </a:ext>
            </a:extLst>
          </p:cNvPr>
          <p:cNvSpPr/>
          <p:nvPr/>
        </p:nvSpPr>
        <p:spPr>
          <a:xfrm>
            <a:off x="1253114" y="9370009"/>
            <a:ext cx="15781772" cy="19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58E45B59-B9FE-8CA2-F2B7-C58340E530A1}"/>
              </a:ext>
            </a:extLst>
          </p:cNvPr>
          <p:cNvSpPr txBox="1"/>
          <p:nvPr/>
        </p:nvSpPr>
        <p:spPr>
          <a:xfrm>
            <a:off x="1253114" y="897940"/>
            <a:ext cx="10607523" cy="1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ts val="7679"/>
              </a:lnSpc>
              <a:spcBef>
                <a:spcPct val="0"/>
              </a:spcBef>
            </a:pPr>
            <a:r>
              <a:rPr lang="en-US" sz="6399" b="1" spc="-255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Poissaolokäytänteet, sairastuminen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F2E5D6D2-9397-F89C-126C-EB2EB9741CF1}"/>
              </a:ext>
            </a:extLst>
          </p:cNvPr>
          <p:cNvSpPr txBox="1"/>
          <p:nvPr/>
        </p:nvSpPr>
        <p:spPr>
          <a:xfrm>
            <a:off x="2735196" y="3025099"/>
            <a:ext cx="11225784" cy="1588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320"/>
              </a:lnSpc>
            </a:pP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Tapa 1: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Huoltaja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käy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etukäteen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klikkaamassa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koko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päivän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violetiksi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eli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”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terveyssyy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”</a:t>
            </a:r>
          </a:p>
          <a:p>
            <a:pPr algn="l">
              <a:lnSpc>
                <a:spcPts val="4320"/>
              </a:lnSpc>
            </a:pPr>
            <a:endParaRPr lang="en-US" sz="2400" spc="144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0D9B78E8-183B-D4B6-DE9A-9F28218C18D2}"/>
              </a:ext>
            </a:extLst>
          </p:cNvPr>
          <p:cNvSpPr txBox="1"/>
          <p:nvPr/>
        </p:nvSpPr>
        <p:spPr>
          <a:xfrm>
            <a:off x="2735196" y="4229703"/>
            <a:ext cx="12353939" cy="1587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320"/>
              </a:lnSpc>
            </a:pP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Tapa 2: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Opettaja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merkitsee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oppitunnilta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punaisen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”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selvittämätön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”-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merkinnän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ja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huoltaja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käy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myöhemmin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selvittämässä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merkinnällä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"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terveyssyy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".</a:t>
            </a:r>
          </a:p>
          <a:p>
            <a:pPr algn="l">
              <a:lnSpc>
                <a:spcPts val="4320"/>
              </a:lnSpc>
            </a:pPr>
            <a:endParaRPr lang="en-US" sz="2400" spc="144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FC2424B2-148D-A808-1D5E-78D7E9ACA0C8}"/>
              </a:ext>
            </a:extLst>
          </p:cNvPr>
          <p:cNvSpPr txBox="1"/>
          <p:nvPr/>
        </p:nvSpPr>
        <p:spPr>
          <a:xfrm>
            <a:off x="2735196" y="5569694"/>
            <a:ext cx="11861274" cy="102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320"/>
              </a:lnSpc>
            </a:pP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Sairastumisesta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ei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ole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välttämätöntä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viestiä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muutoin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ryhmänohjaajalle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eikä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aineenopettajille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mutta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erityistilanteissa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 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kannattaa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ottaa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yhteyttä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ryhmänohjaajaan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D1BA2E2D-FE58-158C-3CC0-D8A4C1420FE6}"/>
              </a:ext>
            </a:extLst>
          </p:cNvPr>
          <p:cNvSpPr txBox="1"/>
          <p:nvPr/>
        </p:nvSpPr>
        <p:spPr>
          <a:xfrm>
            <a:off x="2735197" y="6805755"/>
            <a:ext cx="12989429" cy="157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320"/>
              </a:lnSpc>
            </a:pP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Jos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opiskelija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on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sairaana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esimerkiksi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päättöviikolla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ensisijainen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uusimisajankohta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on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uusintakoepäivänä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joita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on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vuoden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aikana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useita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Päivämäärät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ja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ilmoittautuminen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uusintakokeeseen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löytyvät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kotisivuilta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ja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opinto-oppaasta</a:t>
            </a:r>
            <a:endParaRPr lang="en-US" sz="2000" spc="144" dirty="0" err="1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64550A09-0054-8517-DBC6-365DB53131B4}"/>
              </a:ext>
            </a:extLst>
          </p:cNvPr>
          <p:cNvSpPr txBox="1"/>
          <p:nvPr/>
        </p:nvSpPr>
        <p:spPr>
          <a:xfrm>
            <a:off x="2735196" y="8629312"/>
            <a:ext cx="11861274" cy="492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320"/>
              </a:lnSpc>
            </a:pPr>
            <a:r>
              <a:rPr lang="en-US" sz="2000" spc="144" dirty="0" err="1">
                <a:solidFill>
                  <a:srgbClr val="000000"/>
                </a:solidFill>
                <a:latin typeface="Open Sauce"/>
                <a:sym typeface="Open Sauce"/>
              </a:rPr>
              <a:t>Sairaana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sym typeface="Open Sauce"/>
              </a:rPr>
              <a:t>ei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sym typeface="Open Sauce"/>
              </a:rPr>
              <a:t>kenenkään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sym typeface="Open Sauce"/>
              </a:rPr>
              <a:t>pidä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sym typeface="Open Sauce"/>
              </a:rPr>
              <a:t> 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sym typeface="Open Sauce"/>
              </a:rPr>
              <a:t>tulla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sym typeface="Open Sauce"/>
              </a:rPr>
              <a:t> </a:t>
            </a:r>
            <a:r>
              <a:rPr lang="en-US" sz="2000" spc="144" dirty="0" err="1">
                <a:solidFill>
                  <a:srgbClr val="000000"/>
                </a:solidFill>
                <a:latin typeface="Open Sauce"/>
                <a:sym typeface="Open Sauce"/>
              </a:rPr>
              <a:t>kouluun</a:t>
            </a:r>
            <a:r>
              <a:rPr lang="en-US" sz="2000" spc="144" dirty="0">
                <a:solidFill>
                  <a:srgbClr val="000000"/>
                </a:solidFill>
                <a:latin typeface="Open Sauce"/>
                <a:sym typeface="Open Sauce"/>
              </a:rPr>
              <a:t>!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3450" y="9289732"/>
            <a:ext cx="15781772" cy="19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933450" y="817663"/>
            <a:ext cx="10607523" cy="1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  <a:spcBef>
                <a:spcPct val="0"/>
              </a:spcBef>
            </a:pPr>
            <a:r>
              <a:rPr lang="en-US" sz="6399" b="1" spc="-255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Poissaolokäytänteet, omaehtoiset reissut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58279" y="3057333"/>
            <a:ext cx="12318528" cy="1735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40"/>
              </a:lnSpc>
            </a:pPr>
            <a:r>
              <a:rPr lang="en-US" sz="2600" spc="158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Huoltaja </a:t>
            </a:r>
            <a:r>
              <a:rPr lang="en-US" sz="2600" spc="158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tekee</a:t>
            </a:r>
            <a:r>
              <a:rPr lang="en-US" sz="2600" spc="158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600" spc="158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hakemuksen</a:t>
            </a:r>
            <a:r>
              <a:rPr lang="en-US" sz="2600" spc="158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Wilman </a:t>
            </a:r>
            <a:r>
              <a:rPr lang="en-US" sz="2600" spc="158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kautta</a:t>
            </a:r>
            <a:r>
              <a:rPr lang="en-US" sz="2600" spc="158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600" spc="158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ennen</a:t>
            </a:r>
            <a:r>
              <a:rPr lang="en-US" sz="2600" spc="158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600" spc="158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reissua</a:t>
            </a:r>
            <a:endParaRPr lang="en-US" sz="2600" spc="158" dirty="0" err="1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algn="l">
              <a:lnSpc>
                <a:spcPts val="4740"/>
              </a:lnSpc>
            </a:pPr>
            <a:endParaRPr lang="en-US" sz="2633" spc="158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740"/>
              </a:lnSpc>
            </a:pPr>
            <a:endParaRPr lang="en-US" sz="2633" spc="158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051023" y="3834094"/>
            <a:ext cx="11225784" cy="1045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400" spc="14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1-5 päivää anotaan ryhmänohjaajalta</a:t>
            </a:r>
          </a:p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400" spc="14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Viikko tai enemmän anotaan rehtorilta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58279" y="5423396"/>
            <a:ext cx="12882605" cy="1718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6"/>
              </a:lnSpc>
            </a:pPr>
            <a:r>
              <a:rPr lang="en-US" sz="2450" b="1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Opiskelijan</a:t>
            </a:r>
            <a:r>
              <a:rPr lang="en-US" sz="2450" b="1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b="1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täytyy</a:t>
            </a:r>
            <a:r>
              <a:rPr lang="en-US" sz="2450" b="1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b="1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itse</a:t>
            </a:r>
            <a:r>
              <a:rPr lang="en-US" sz="2450" b="1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b="1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selvittää</a:t>
            </a:r>
            <a:r>
              <a:rPr lang="en-US" sz="2450" b="1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b="1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etukäteen</a:t>
            </a:r>
            <a:r>
              <a:rPr lang="en-US" sz="2450" b="1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b="1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ennen</a:t>
            </a:r>
            <a:r>
              <a:rPr lang="en-US" sz="2450" b="1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b="1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reissua</a:t>
            </a:r>
            <a:r>
              <a:rPr lang="en-US" sz="2450" b="1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b="1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korvaavat</a:t>
            </a:r>
            <a:r>
              <a:rPr lang="en-US" sz="2450" b="1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b="1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tehtävät</a:t>
            </a:r>
            <a:endParaRPr lang="en-US" sz="2450" b="1" spc="149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486"/>
              </a:lnSpc>
            </a:pPr>
            <a:endParaRPr lang="en-US" sz="2492" spc="149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061259" y="6577378"/>
            <a:ext cx="11225784" cy="1045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Lomareissun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ajalta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ei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ole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mahdollista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saada</a:t>
            </a:r>
            <a:r>
              <a:rPr lang="en-US" sz="24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tukiopetusta</a:t>
            </a:r>
            <a:endParaRPr lang="en-US" sz="2400" spc="144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320"/>
              </a:lnSpc>
            </a:pPr>
            <a:endParaRPr lang="en-US" sz="2400" spc="144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50C3E366-141F-B045-8D45-605146C5A093}"/>
              </a:ext>
            </a:extLst>
          </p:cNvPr>
          <p:cNvSpPr txBox="1"/>
          <p:nvPr/>
        </p:nvSpPr>
        <p:spPr>
          <a:xfrm>
            <a:off x="1958279" y="7235057"/>
            <a:ext cx="13280973" cy="1659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6"/>
              </a:lnSpc>
            </a:pP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Toivomme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loma-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aikojen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suosimista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reissuja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suunniteltaessa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 Erityisesti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päättöviikolla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lomailu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voi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aiheuttaa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haasteita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kokeiden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uusimisen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kannalta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koska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ylimääräisiä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uusintakertoja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ei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saa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50" spc="149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järj</a:t>
            </a:r>
            <a:r>
              <a:rPr lang="en-US" sz="2450" spc="149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estää.</a:t>
            </a:r>
            <a:endParaRPr lang="en-US" sz="2492" spc="149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3450" y="9289732"/>
            <a:ext cx="15781772" cy="19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956196" y="2105582"/>
            <a:ext cx="15579204" cy="7762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7055" lvl="1" indent="-283210">
              <a:lnSpc>
                <a:spcPts val="4731"/>
              </a:lnSpc>
              <a:buFont typeface="Arial"/>
              <a:buChar char="•"/>
            </a:pP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Opintojaksoista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suurin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osa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arvioidaan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periodi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kerrallaan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osa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opintojaksoista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voivat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kestää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useamman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periodin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ajan</a:t>
            </a:r>
            <a:endParaRPr lang="en-US" sz="2400" spc="157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67055" lvl="1" indent="-283210">
              <a:lnSpc>
                <a:spcPts val="4731"/>
              </a:lnSpc>
              <a:buFont typeface="Arial"/>
              <a:buChar char="•"/>
            </a:pP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Arvosanat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4-10 tai S(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suoritettu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)/H(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hylätty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), T(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täydennettävää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) ja K(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keskeytynyt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)</a:t>
            </a:r>
            <a:endParaRPr lang="en-US" sz="2400" spc="157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67055" lvl="1" indent="-283210" algn="l">
              <a:lnSpc>
                <a:spcPts val="4731"/>
              </a:lnSpc>
              <a:buFont typeface="Arial"/>
              <a:buChar char="•"/>
            </a:pP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Arviointiperusteet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ja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aikataulu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jaetaan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opiskelijoille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opintojakson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alussa</a:t>
            </a:r>
            <a:endParaRPr lang="en-US" sz="2400" spc="157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67055" lvl="1" indent="-283210" algn="l">
              <a:lnSpc>
                <a:spcPts val="4731"/>
              </a:lnSpc>
              <a:buFont typeface="Arial"/>
              <a:buChar char="•"/>
            </a:pP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Periodin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lopussa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on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päättöviikko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päivät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pääsääntöisesti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klo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9-14</a:t>
            </a:r>
            <a:endParaRPr lang="en-US" sz="2400" spc="157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67055" lvl="1" indent="-283210" algn="l">
              <a:lnSpc>
                <a:spcPts val="4731"/>
              </a:lnSpc>
              <a:buFont typeface="Arial"/>
              <a:buChar char="•"/>
            </a:pP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Arvosanat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tulevat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Wilmaan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ja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opiskelijoille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jaetaan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jokaisen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periodin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jälkeen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todistus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johon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tarvitaan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alaikäisen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huoltajan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allekirjoitus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 Kuittauksen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voi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tehdä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myös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Wilma-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viestillä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</a:t>
            </a:r>
            <a:endParaRPr lang="en-US" sz="2400" spc="157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67055" lvl="1" indent="-283210" algn="l">
              <a:lnSpc>
                <a:spcPts val="4731"/>
              </a:lnSpc>
              <a:buFont typeface="Arial"/>
              <a:buChar char="•"/>
            </a:pP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T-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merkintä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täytyy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hoitaa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seuraavan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periodin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aikana</a:t>
            </a:r>
            <a:endParaRPr lang="en-US" sz="2400" spc="157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67055" lvl="1" indent="-283210">
              <a:lnSpc>
                <a:spcPts val="4731"/>
              </a:lnSpc>
              <a:buFont typeface="Arial"/>
              <a:buChar char="•"/>
            </a:pP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Opintojakso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voi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keskeytyä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jos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poissaoloja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on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liikaa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tieto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keskeytymisestä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tulee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Wilmaan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tunnin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poissaolon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kohdalle</a:t>
            </a:r>
            <a:endParaRPr lang="en-US" sz="2400" spc="157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67055" lvl="1" indent="-283210">
              <a:lnSpc>
                <a:spcPts val="4731"/>
              </a:lnSpc>
              <a:buFont typeface="Arial"/>
              <a:buChar char="•"/>
            </a:pP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Itsenäinen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suorittaminen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on </a:t>
            </a:r>
            <a:r>
              <a:rPr lang="en-US" sz="2400" spc="157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mahdollis</a:t>
            </a:r>
            <a:r>
              <a:rPr lang="en-US" sz="2400" spc="157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ta</a:t>
            </a:r>
            <a:endParaRPr lang="en-US" sz="2400" spc="157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algn="l">
              <a:lnSpc>
                <a:spcPts val="4731"/>
              </a:lnSpc>
            </a:pPr>
            <a:endParaRPr lang="en-US" sz="2628" spc="157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59608" y="158501"/>
            <a:ext cx="6133199" cy="1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5400" b="1" spc="-255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Opintojen</a:t>
            </a:r>
            <a:r>
              <a:rPr lang="en-US" sz="5400" b="1" spc="-255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5400" b="1" spc="-255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eteneminen</a:t>
            </a:r>
            <a:endParaRPr lang="en-US" sz="5400" b="1" spc="-255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DA8734-214F-93DE-1E1C-47F5CB6EA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9108C71-6FC4-5F05-8FFD-4D3A0FB53E58}"/>
              </a:ext>
            </a:extLst>
          </p:cNvPr>
          <p:cNvSpPr/>
          <p:nvPr/>
        </p:nvSpPr>
        <p:spPr>
          <a:xfrm>
            <a:off x="933450" y="9289732"/>
            <a:ext cx="15781772" cy="19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6AB9B60-9452-20F9-4B96-6E68445C6F29}"/>
              </a:ext>
            </a:extLst>
          </p:cNvPr>
          <p:cNvSpPr txBox="1"/>
          <p:nvPr/>
        </p:nvSpPr>
        <p:spPr>
          <a:xfrm>
            <a:off x="981075" y="3552136"/>
            <a:ext cx="15781772" cy="4596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5750" indent="-285750">
              <a:lnSpc>
                <a:spcPct val="80000"/>
              </a:lnSpc>
              <a:spcBef>
                <a:spcPts val="1000"/>
              </a:spcBef>
              <a:buFont typeface="Arial"/>
              <a:buChar char="•"/>
            </a:pPr>
            <a:r>
              <a:rPr lang="fi-FI" sz="2800" spc="157" dirty="0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Nuoren lähin ja ensimmäinen tuki lukio-opintojen aikana</a:t>
            </a:r>
            <a:endParaRPr lang="en-US" sz="2800" spc="157" dirty="0">
              <a:solidFill>
                <a:srgbClr val="000000"/>
              </a:solidFill>
              <a:latin typeface="Open Sauce Bold"/>
              <a:ea typeface="Calibri"/>
              <a:cs typeface="Calibri"/>
            </a:endParaRPr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buFont typeface="Arial"/>
              <a:buChar char="•"/>
            </a:pPr>
            <a:r>
              <a:rPr lang="fi-FI" sz="2400" b="1" spc="157" dirty="0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Tukee ja ohjaa</a:t>
            </a:r>
            <a:endParaRPr lang="en-US" sz="2400" spc="157" dirty="0">
              <a:solidFill>
                <a:srgbClr val="000000"/>
              </a:solidFill>
              <a:latin typeface="Open Sauce Bold"/>
              <a:ea typeface="Calibri"/>
              <a:cs typeface="Calibri"/>
            </a:endParaRPr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buFont typeface="Arial"/>
              <a:buChar char="•"/>
            </a:pPr>
            <a:r>
              <a:rPr lang="fi-FI" sz="2400" b="1" spc="157" dirty="0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Perehdyttää</a:t>
            </a:r>
            <a:endParaRPr lang="en-US" sz="2400" spc="157" dirty="0">
              <a:solidFill>
                <a:srgbClr val="000000"/>
              </a:solidFill>
              <a:latin typeface="Open Sauce Bold"/>
              <a:ea typeface="Calibri"/>
              <a:cs typeface="Calibri"/>
            </a:endParaRPr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buFont typeface="Arial"/>
              <a:buChar char="•"/>
            </a:pPr>
            <a:r>
              <a:rPr lang="fi-FI" sz="2400" b="1" spc="157" dirty="0" err="1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Ryhmäyttää</a:t>
            </a:r>
            <a:endParaRPr lang="en-US" sz="2400" spc="157" dirty="0">
              <a:solidFill>
                <a:srgbClr val="000000"/>
              </a:solidFill>
              <a:latin typeface="Open Sauce Bold"/>
              <a:ea typeface="Calibri"/>
              <a:cs typeface="Calibri"/>
            </a:endParaRPr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buFont typeface="Arial"/>
              <a:buChar char="•"/>
            </a:pPr>
            <a:r>
              <a:rPr lang="fi-FI" sz="2400" b="1" spc="157" dirty="0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Seuraa opintoja</a:t>
            </a:r>
            <a:endParaRPr lang="en-US" sz="2400" spc="157" dirty="0">
              <a:solidFill>
                <a:srgbClr val="000000"/>
              </a:solidFill>
              <a:latin typeface="Open Sauce Bold"/>
              <a:ea typeface="Calibri"/>
              <a:cs typeface="Calibri"/>
            </a:endParaRPr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buFont typeface="Arial"/>
              <a:buChar char="•"/>
            </a:pPr>
            <a:r>
              <a:rPr lang="fi-FI" sz="2400" b="1" spc="157" dirty="0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Tiedottaa</a:t>
            </a:r>
            <a:endParaRPr lang="fi-FI" sz="2400" spc="157" dirty="0">
              <a:solidFill>
                <a:srgbClr val="000000"/>
              </a:solidFill>
              <a:latin typeface="Open Sauce Bold"/>
              <a:ea typeface="Calibri"/>
              <a:cs typeface="Calibri"/>
            </a:endParaRPr>
          </a:p>
          <a:p>
            <a:pPr marL="285750" indent="-285750">
              <a:lnSpc>
                <a:spcPct val="80000"/>
              </a:lnSpc>
              <a:spcBef>
                <a:spcPts val="1000"/>
              </a:spcBef>
              <a:buFont typeface="Arial"/>
              <a:buChar char="•"/>
            </a:pPr>
            <a:r>
              <a:rPr lang="fi-FI" sz="2800" spc="157" dirty="0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Yhteys Wilman kautta</a:t>
            </a:r>
          </a:p>
          <a:p>
            <a:pPr marL="457200" indent="-457200">
              <a:lnSpc>
                <a:spcPct val="80000"/>
              </a:lnSpc>
              <a:spcBef>
                <a:spcPts val="1000"/>
              </a:spcBef>
              <a:buFont typeface="Arial"/>
              <a:buChar char="•"/>
            </a:pPr>
            <a:r>
              <a:rPr lang="fi-FI" sz="2800" spc="157" dirty="0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Nuoren ei tarvitse miettiä, mikä olisi tarpeeksi iso asia kysyä. Kannustamme kysymään aina, jos joku asia on yhtään epäselvä. Myös kotiväki saa olla yhteydessä ryhmänohjaajaan matalalla kynnyksellä!</a:t>
            </a:r>
          </a:p>
          <a:p>
            <a:pPr marL="457200" indent="-457200">
              <a:lnSpc>
                <a:spcPct val="80000"/>
              </a:lnSpc>
              <a:spcBef>
                <a:spcPts val="1000"/>
              </a:spcBef>
              <a:buFont typeface="Arial"/>
              <a:buChar char="•"/>
            </a:pPr>
            <a:r>
              <a:rPr lang="fi-FI" sz="2800" spc="157" dirty="0">
                <a:solidFill>
                  <a:srgbClr val="000000"/>
                </a:solidFill>
                <a:latin typeface="Open Sauce Bold"/>
                <a:ea typeface="Calibri"/>
                <a:cs typeface="Calibri"/>
              </a:rPr>
              <a:t>Ryhmänohjaajan kanssa tiiviisti yhteistyössä toimivat opot, erityisopettajat, kuraattorit, psykologit ja terveydenhoitajat.</a:t>
            </a:r>
            <a:r>
              <a:rPr lang="fi-FI" sz="2600" spc="15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B452D07-CF78-8688-D31B-FE578D318547}"/>
              </a:ext>
            </a:extLst>
          </p:cNvPr>
          <p:cNvSpPr txBox="1"/>
          <p:nvPr/>
        </p:nvSpPr>
        <p:spPr>
          <a:xfrm>
            <a:off x="981075" y="817663"/>
            <a:ext cx="6133199" cy="1937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79"/>
              </a:lnSpc>
            </a:pPr>
            <a:r>
              <a:rPr lang="en-US" sz="6350" b="1" spc="-255" dirty="0" err="1">
                <a:solidFill>
                  <a:srgbClr val="000000"/>
                </a:solidFill>
                <a:latin typeface="Open Sauce Bold"/>
                <a:sym typeface="Open Sauce Bold"/>
              </a:rPr>
              <a:t>Ryhmänohjaajan</a:t>
            </a:r>
            <a:r>
              <a:rPr lang="en-US" sz="6350" b="1" spc="-255" dirty="0">
                <a:solidFill>
                  <a:srgbClr val="000000"/>
                </a:solidFill>
                <a:latin typeface="Open Sauce Bold"/>
                <a:sym typeface="Open Sauce Bold"/>
              </a:rPr>
              <a:t> </a:t>
            </a:r>
            <a:r>
              <a:rPr lang="en-US" sz="6350" b="1" spc="-255" dirty="0" err="1">
                <a:solidFill>
                  <a:srgbClr val="000000"/>
                </a:solidFill>
                <a:latin typeface="Open Sauce Bold"/>
                <a:sym typeface="Open Sauce Bold"/>
              </a:rPr>
              <a:t>rooli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3232138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3450" y="9289732"/>
            <a:ext cx="15781772" cy="19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981075" y="817663"/>
            <a:ext cx="6133199" cy="1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99" b="1" spc="-255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Kodin</a:t>
            </a:r>
            <a:r>
              <a:rPr lang="en-US" sz="6399" b="1" spc="-255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ja </a:t>
            </a:r>
            <a:r>
              <a:rPr lang="en-US" sz="6399" b="1" spc="-255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koulun</a:t>
            </a:r>
            <a:r>
              <a:rPr lang="en-US" sz="6399" b="1" spc="-255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6399" b="1" spc="-255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yhteistyö</a:t>
            </a:r>
            <a:endParaRPr lang="en-US" sz="6399" b="1" spc="-255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63138" y="3105592"/>
            <a:ext cx="15818461" cy="379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Kodin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päätehtävä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on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tukea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kannustaa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kysyä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ja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huolehtia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nuoren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unesta</a:t>
            </a:r>
            <a:endParaRPr lang="en-US" sz="28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Toivomme Wilman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seuraamista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ja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merkintöjen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huomioimista</a:t>
            </a:r>
            <a:endParaRPr lang="en-US" sz="28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Toivomme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matalan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kynnyksen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yhteydenottoa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ryhmänohjaajaan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tai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aineenopettajaan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jos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huoli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herää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tai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kaipaatte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apua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missä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tahansa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kouluasiassa</a:t>
            </a:r>
            <a:endParaRPr lang="en-US" sz="28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Haluamme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myös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kannustaa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nuoria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itse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kysymään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heitä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mietityttäviä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asioita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aineenopettajalta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ja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ryhmänohjaajalta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 Jos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asian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kysyminen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kasvokkain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jännittää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opettajille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voi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aina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laittaa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viestiä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Wilmassa.</a:t>
            </a:r>
            <a:endParaRPr lang="en-US" sz="28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32275485-2BEA-B598-90D7-C44DBAD8239E}"/>
              </a:ext>
            </a:extLst>
          </p:cNvPr>
          <p:cNvSpPr txBox="1"/>
          <p:nvPr/>
        </p:nvSpPr>
        <p:spPr>
          <a:xfrm>
            <a:off x="990600" y="1333500"/>
            <a:ext cx="9144000" cy="1021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99" b="1" spc="-255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Pelisäännöt</a:t>
            </a:r>
            <a:endParaRPr lang="en-US" sz="6399" b="1" spc="-255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7A6BD2-9252-7B9D-8EF2-CE239548429A}"/>
              </a:ext>
            </a:extLst>
          </p:cNvPr>
          <p:cNvSpPr txBox="1"/>
          <p:nvPr/>
        </p:nvSpPr>
        <p:spPr>
          <a:xfrm>
            <a:off x="977982" y="3105592"/>
            <a:ext cx="15061409" cy="60104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Tietokonetta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käytetään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vain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opiskeluun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Koulu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tarjoaa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läppäripussin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ja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kuulokkeet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 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Koulu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ei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tarjoa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oppitunneilla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erillisiä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kuulokkeita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joten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omat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on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oltava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aina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mukana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 Jos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tietokone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hajoaa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oman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toiminnan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vuoksi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opiskelija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on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korvausvelvollinen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</a:t>
            </a:r>
            <a:endParaRPr lang="en-US" sz="28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Puhelimia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ei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käytetä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oppituntien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aikana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 Puhelimet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säilytetään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repuissa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</a:t>
            </a:r>
            <a:endParaRPr lang="en-US" sz="28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Koulussamme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on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hajusteherkkiä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opiskelijoita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ja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henkilökunnan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jäseniä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joten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toivomme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että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voimakkaat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tuoksut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jätetään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vapaa-ajalle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</a:t>
            </a:r>
            <a:endParaRPr lang="en-US" sz="28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Saattokuljetus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Hintantien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varteen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,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ei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koulun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pihalle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.</a:t>
            </a: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Poikkeuspäivät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ja –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tunnit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ovat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pakollisia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: Checkpoint, Unlogged ja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ryhmänohjaus</a:t>
            </a:r>
            <a:endParaRPr lang="en-US" sz="28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  <a:p>
            <a:pPr marL="518160" lvl="1" indent="-259080">
              <a:lnSpc>
                <a:spcPts val="4320"/>
              </a:lnSpc>
              <a:buFont typeface="Arial"/>
              <a:buChar char="•"/>
            </a:pP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Ajotunteja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ei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saa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varata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oppitunneilla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,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inssi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on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hyväksyttävä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syy</a:t>
            </a:r>
            <a:r>
              <a:rPr lang="en-US" sz="2800" spc="144" dirty="0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 </a:t>
            </a:r>
            <a:r>
              <a:rPr lang="en-US" sz="2800" spc="144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</a:rPr>
              <a:t>poissaololle</a:t>
            </a:r>
            <a:endParaRPr lang="en-US" sz="2800" spc="144" dirty="0">
              <a:solidFill>
                <a:srgbClr val="000000"/>
              </a:solidFill>
              <a:latin typeface="Open Sauce"/>
              <a:ea typeface="Open Sauce"/>
              <a:cs typeface="Open Sauce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7776A21F-C254-6608-9065-E50806F78169}"/>
              </a:ext>
            </a:extLst>
          </p:cNvPr>
          <p:cNvSpPr/>
          <p:nvPr/>
        </p:nvSpPr>
        <p:spPr>
          <a:xfrm>
            <a:off x="933450" y="9289732"/>
            <a:ext cx="15781772" cy="1905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2643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27551743141444D94F8DEF25780D344" ma:contentTypeVersion="15" ma:contentTypeDescription="Luo uusi asiakirja." ma:contentTypeScope="" ma:versionID="8b4799902cc91359cf40d5bb2ad4082a">
  <xsd:schema xmlns:xsd="http://www.w3.org/2001/XMLSchema" xmlns:xs="http://www.w3.org/2001/XMLSchema" xmlns:p="http://schemas.microsoft.com/office/2006/metadata/properties" xmlns:ns2="ce0d2ff1-2e55-420a-834d-2835a3c3f4bf" xmlns:ns3="d72399ba-2aa0-4cf2-8f96-b0e14436cd87" targetNamespace="http://schemas.microsoft.com/office/2006/metadata/properties" ma:root="true" ma:fieldsID="b82854a58c2fbdd2a1dcafdf01d80ec2" ns2:_="" ns3:_="">
    <xsd:import namespace="ce0d2ff1-2e55-420a-834d-2835a3c3f4bf"/>
    <xsd:import namespace="d72399ba-2aa0-4cf2-8f96-b0e14436cd87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0d2ff1-2e55-420a-834d-2835a3c3f4bf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Kuvien tunnisteet" ma:readOnly="false" ma:fieldId="{5cf76f15-5ced-4ddc-b409-7134ff3c332f}" ma:taxonomyMulti="true" ma:sspId="b6f73edd-577a-44a5-983b-b6ef24e706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2399ba-2aa0-4cf2-8f96-b0e14436cd8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4dca523-6cfb-43b6-9986-8779c110defe}" ma:internalName="TaxCatchAll" ma:showField="CatchAllData" ma:web="d72399ba-2aa0-4cf2-8f96-b0e14436cd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0d2ff1-2e55-420a-834d-2835a3c3f4bf">
      <Terms xmlns="http://schemas.microsoft.com/office/infopath/2007/PartnerControls"/>
    </lcf76f155ced4ddcb4097134ff3c332f>
    <TaxCatchAll xmlns="d72399ba-2aa0-4cf2-8f96-b0e14436cd87" xsi:nil="true"/>
  </documentManagement>
</p:properties>
</file>

<file path=customXml/itemProps1.xml><?xml version="1.0" encoding="utf-8"?>
<ds:datastoreItem xmlns:ds="http://schemas.openxmlformats.org/officeDocument/2006/customXml" ds:itemID="{04B950AF-32B0-46DC-9F22-EEA94974BD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D6F5E8-99B9-4E83-AB30-85C84F8CDB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0d2ff1-2e55-420a-834d-2835a3c3f4bf"/>
    <ds:schemaRef ds:uri="d72399ba-2aa0-4cf2-8f96-b0e14436cd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DDE535-2D60-421F-AC3D-6A9B55ECFD85}">
  <ds:schemaRefs>
    <ds:schemaRef ds:uri="http://schemas.microsoft.com/office/2006/metadata/properties"/>
    <ds:schemaRef ds:uri="http://schemas.microsoft.com/office/infopath/2007/PartnerControls"/>
    <ds:schemaRef ds:uri="ce0d2ff1-2e55-420a-834d-2835a3c3f4bf"/>
    <ds:schemaRef ds:uri="d72399ba-2aa0-4cf2-8f96-b0e14436cd8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3519</TotalTime>
  <Words>723</Words>
  <Application>Microsoft Office PowerPoint</Application>
  <PresentationFormat>Mukautettu</PresentationFormat>
  <Paragraphs>77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20" baseType="lpstr">
      <vt:lpstr>Arial</vt:lpstr>
      <vt:lpstr>Open Sauce</vt:lpstr>
      <vt:lpstr>Avenir Next LT Pro</vt:lpstr>
      <vt:lpstr>Open Sauce Bold</vt:lpstr>
      <vt:lpstr>Verdana Pro</vt:lpstr>
      <vt:lpstr>Arial,Sans-Serif</vt:lpstr>
      <vt:lpstr>Calibri</vt:lpstr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and Black Modern Monochrome Minimalist Pitch Deck Presentation</dc:title>
  <cp:lastModifiedBy>Grekula Senni</cp:lastModifiedBy>
  <cp:revision>840</cp:revision>
  <dcterms:created xsi:type="dcterms:W3CDTF">2006-08-16T00:00:00Z</dcterms:created>
  <dcterms:modified xsi:type="dcterms:W3CDTF">2026-08-18T05:58:49Z</dcterms:modified>
  <dc:identifier>DAHR6IIY2Jo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0x010100027551743141444D94F8DEF25780D344</vt:lpwstr>
  </property>
  <property fmtid="{D5CDD505-2E9C-101B-9397-08002B2CF9AE}" pid="3" name="MediaServiceImageTags">
    <vt:lpwstr/>
  </property>
</Properties>
</file>