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63" r:id="rId7"/>
    <p:sldId id="258" r:id="rId8"/>
    <p:sldId id="260" r:id="rId9"/>
    <p:sldId id="261" r:id="rId10"/>
    <p:sldId id="259" r:id="rId11"/>
    <p:sldId id="262" r:id="rId12"/>
    <p:sldId id="265" r:id="rId13"/>
    <p:sldId id="266" r:id="rId14"/>
  </p:sldIdLst>
  <p:sldSz cx="12192000" cy="6858000"/>
  <p:notesSz cx="6797675" cy="9926638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91FC1F-8562-B6DC-879B-BF6DDFE4B6D9}" name="Herranen Tuula" initials="HT" userId="S::tuula.herranen@ouka.fi::f186c9e7-391b-459f-aa13-d863cd0b847f" providerId="AD"/>
  <p188:author id="{9CF9B7BA-08F8-CD8C-FF2E-A623C5355A3D}" name="Nyberg Sari" initials="NS" userId="S::sari.nyberg@ouka.fi::81af210f-cbff-4d10-99fa-f9fa679d86be" providerId="AD"/>
  <p188:author id="{F8EED5D8-A96D-942F-3B9C-FD0A3BA07919}" name="Niemelä Pirita" initials="NP" userId="S::pirita.niemela@ouka.fi::389c93ae-c01a-4832-b8f4-89dddf2edb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E579CAB-1B68-4D8E-99EA-B7C08BC93DCE}" v="2" dt="2026-09-24T10:17:13.6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980" autoAdjust="0"/>
  </p:normalViewPr>
  <p:slideViewPr>
    <p:cSldViewPr snapToGrid="0" snapToObjects="1" showGuides="1">
      <p:cViewPr varScale="1">
        <p:scale>
          <a:sx n="77" d="100"/>
          <a:sy n="77" d="100"/>
        </p:scale>
        <p:origin x="268" y="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10CF99-8546-9944-AF26-18CD4D3E6F2D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DCCD3-B33E-814F-B15D-D5F1A828D8E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864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jp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43072" y="2060447"/>
            <a:ext cx="7424928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43072" y="3852672"/>
            <a:ext cx="7424928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9877" y="669257"/>
            <a:ext cx="685800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4FA2679-08D5-4EC5-8140-92D65B4EB0C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3991" y="4459045"/>
            <a:ext cx="2516987" cy="1576659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88B3AE45-B976-45D3-8211-48E87A1B32F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289689" y="5790882"/>
            <a:ext cx="925547" cy="244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4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330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079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2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1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70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10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133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18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1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21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Otsikkodia"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54201668-D23C-1141-8324-66983C326C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5DF2903-B3B4-41DD-809E-AA5BDCC391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6824" y="3429000"/>
            <a:ext cx="10560423" cy="2741649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56AF01AB-05B6-4311-A216-6DBEBB591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1676" y="3887891"/>
            <a:ext cx="5903449" cy="1296297"/>
          </a:xfrm>
        </p:spPr>
        <p:txBody>
          <a:bodyPr anchor="b">
            <a:normAutofit/>
          </a:bodyPr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7200CB74-A542-4E91-BB69-41AAD86C20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1676" y="5325034"/>
            <a:ext cx="5903449" cy="480701"/>
          </a:xfrm>
        </p:spPr>
        <p:txBody>
          <a:bodyPr anchor="b"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3" name="Päivämäärän paikkamerkki 5">
            <a:extLst>
              <a:ext uri="{FF2B5EF4-FFF2-40B4-BE49-F238E27FC236}">
                <a16:creationId xmlns:a16="http://schemas.microsoft.com/office/drawing/2014/main" id="{994AE624-B9D2-4FD5-A0B2-D1098AFB27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8292" y="3698049"/>
            <a:ext cx="966856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289962B0-8C3D-4C5B-80B5-37C68C9CEAA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97384" y="5506190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75FBB37F-84FE-4CED-8847-E95172F8C8D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99736" y="4500662"/>
            <a:ext cx="3235412" cy="72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504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Otsikkodia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15963053-D18F-1F48-8421-D46F941D8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AA600428-06B4-4439-8999-DCDC9BBDCF8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92863" y="699247"/>
            <a:ext cx="4902284" cy="5522259"/>
          </a:xfrm>
          <a:prstGeom prst="rect">
            <a:avLst/>
          </a:prstGeom>
        </p:spPr>
      </p:pic>
      <p:sp>
        <p:nvSpPr>
          <p:cNvPr id="10" name="Otsikko 1">
            <a:extLst>
              <a:ext uri="{FF2B5EF4-FFF2-40B4-BE49-F238E27FC236}">
                <a16:creationId xmlns:a16="http://schemas.microsoft.com/office/drawing/2014/main" id="{D4FCBDC7-0CCB-4DE1-AA79-B241844BC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3266" y="1290918"/>
            <a:ext cx="3901538" cy="1532670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D21D391B-307C-46A7-9D9A-1B6D1847D9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73008" y="3145134"/>
            <a:ext cx="3881796" cy="763478"/>
          </a:xfrm>
        </p:spPr>
        <p:txBody>
          <a:bodyPr>
            <a:normAutofit/>
          </a:bodyPr>
          <a:lstStyle>
            <a:lvl1pPr marL="0" indent="0" algn="l">
              <a:buNone/>
              <a:defRPr sz="18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12" name="Päivämäärän paikkamerkki 6">
            <a:extLst>
              <a:ext uri="{FF2B5EF4-FFF2-40B4-BE49-F238E27FC236}">
                <a16:creationId xmlns:a16="http://schemas.microsoft.com/office/drawing/2014/main" id="{5CE5CFD8-9FA3-4D3F-8ADF-DF32DB92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17993" y="3971647"/>
            <a:ext cx="936811" cy="365125"/>
          </a:xfrm>
        </p:spPr>
        <p:txBody>
          <a:bodyPr/>
          <a:lstStyle>
            <a:lvl1pPr algn="r">
              <a:defRPr/>
            </a:lvl1pPr>
          </a:lstStyle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pic>
        <p:nvPicPr>
          <p:cNvPr id="14" name="Kuva 13" descr="Oulun logo.">
            <a:extLst>
              <a:ext uri="{FF2B5EF4-FFF2-40B4-BE49-F238E27FC236}">
                <a16:creationId xmlns:a16="http://schemas.microsoft.com/office/drawing/2014/main" id="{4D44A00D-785D-46BF-95D4-B07262E83EC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05631" y="5482815"/>
            <a:ext cx="925547" cy="244822"/>
          </a:xfrm>
          <a:prstGeom prst="rect">
            <a:avLst/>
          </a:prstGeom>
        </p:spPr>
      </p:pic>
      <p:pic>
        <p:nvPicPr>
          <p:cNvPr id="15" name="Kuva 14" descr="Sivistys- ja kulttuuripalveluiden logo.">
            <a:extLst>
              <a:ext uri="{FF2B5EF4-FFF2-40B4-BE49-F238E27FC236}">
                <a16:creationId xmlns:a16="http://schemas.microsoft.com/office/drawing/2014/main" id="{9507F183-A44C-45F9-ADFD-73D1EF36C7B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273008" y="4558295"/>
            <a:ext cx="3881796" cy="86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24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52BB320E-AE24-5544-8176-D98037CBB60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3035" y="1290918"/>
            <a:ext cx="8211671" cy="1129553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39531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644F0B-803E-6D48-A06A-BC0EE7988E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106" y="2060447"/>
            <a:ext cx="9932894" cy="1449515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68D0D81-8714-384B-B95E-D37C3C5E32A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5106" y="3852672"/>
            <a:ext cx="9932894" cy="963168"/>
          </a:xfrm>
        </p:spPr>
        <p:txBody>
          <a:bodyPr>
            <a:normAutofit/>
          </a:bodyPr>
          <a:lstStyle>
            <a:lvl1pPr marL="0" indent="0" algn="l">
              <a:buNone/>
              <a:defRPr sz="1600" spc="5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NAPSAUTT.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8ED4078-C745-6B4D-9F2B-041B10D65B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52206" y="5934820"/>
            <a:ext cx="750027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AA21C816-39A0-A74A-8F2A-2CE8F947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9" name="Kuva 8" descr="Sivistys- ja kulttuuripalveluiden logo.">
            <a:extLst>
              <a:ext uri="{FF2B5EF4-FFF2-40B4-BE49-F238E27FC236}">
                <a16:creationId xmlns:a16="http://schemas.microsoft.com/office/drawing/2014/main" id="{102C537D-5788-4197-9F32-E4B978E002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F5BE4E6F-B351-4159-B897-4BAC3FAE33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76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8B4BE5-33C4-7740-90A5-CB0EE6BC9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77511-3DF1-B246-9F30-F66AE595E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050F2C-300C-484D-86D0-75504628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5719C-C0B1-0442-A41F-D134B78B6185}" type="datetime1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BF014A-7030-514A-AD23-EB2DFC613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D7C5B36-3BF9-4A48-B14B-E5330E0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C2F4FE-713B-884F-B5BF-63AA24B8D1FF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B7270A1-F7B8-8F47-A43A-0767FDA0F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54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BC2442-37AE-5C40-BCED-03A8BF0F3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1176896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D3DAFCB-F2FD-B748-8F31-AA990DAEAE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155111"/>
            <a:ext cx="10515600" cy="39491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788AD55-A39B-3A46-9037-D338B8A10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990BF5BC-234D-4011-B452-EFE2E7249B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9" name="Kuva 8" descr="Oulun logo.">
            <a:extLst>
              <a:ext uri="{FF2B5EF4-FFF2-40B4-BE49-F238E27FC236}">
                <a16:creationId xmlns:a16="http://schemas.microsoft.com/office/drawing/2014/main" id="{AB34FC20-020F-4F1A-BDE1-CDA6C97A68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04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982694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pic>
        <p:nvPicPr>
          <p:cNvPr id="8" name="Kuva 7" descr="Oulun kaupungin tunnus">
            <a:extLst>
              <a:ext uri="{FF2B5EF4-FFF2-40B4-BE49-F238E27FC236}">
                <a16:creationId xmlns:a16="http://schemas.microsoft.com/office/drawing/2014/main" id="{31D37D4A-7098-6645-82FE-EAD98D4F61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4568" y="5751093"/>
            <a:ext cx="1248611" cy="624306"/>
          </a:xfrm>
          <a:prstGeom prst="rect">
            <a:avLst/>
          </a:prstGeom>
        </p:spPr>
      </p:pic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71C51CBA-A580-4AC3-9F8A-A8C5E1D3B8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78FBB0A1-BB56-4859-94A9-F5BCD32FD50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227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927847"/>
          </a:xfrm>
        </p:spPr>
        <p:txBody>
          <a:bodyPr anchor="b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212025FF-3F8D-B24A-B526-188D2E11D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7898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60766" y="5934820"/>
            <a:ext cx="7591710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5EDB1419-A410-478C-8C6C-1AD19F48CC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AA6E841F-BA70-41E5-9956-AD9679BAE03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12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670560"/>
            <a:ext cx="9791700" cy="75692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58720" y="2491740"/>
            <a:ext cx="7274559" cy="297478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 spc="80" baseline="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934820"/>
            <a:ext cx="753945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F8B1C6D5-887C-42EF-88B0-61031896D4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0" name="Kuva 9" descr="Oulun logo.">
            <a:extLst>
              <a:ext uri="{FF2B5EF4-FFF2-40B4-BE49-F238E27FC236}">
                <a16:creationId xmlns:a16="http://schemas.microsoft.com/office/drawing/2014/main" id="{8D2D5939-F3E7-425B-A44B-A6F233F3BA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5620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952641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97940F9C-2370-E647-9ECF-715AC0BBEDF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519863" y="2049463"/>
            <a:ext cx="4862011" cy="3436937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C5097AA4-095E-3842-B73A-FC4D625BC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06C8948B-36B5-4535-8823-52E81FC221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3" name="Kuva 12" descr="Oulun logo.">
            <a:extLst>
              <a:ext uri="{FF2B5EF4-FFF2-40B4-BE49-F238E27FC236}">
                <a16:creationId xmlns:a16="http://schemas.microsoft.com/office/drawing/2014/main" id="{946F9644-8F00-4855-AF18-9786989BEC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544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656664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6557961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8000" y="690001"/>
            <a:ext cx="3242277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22023" y="5865548"/>
            <a:ext cx="4223157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AF05C52F-52A3-481C-9B30-55D16F2405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687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690001"/>
            <a:ext cx="4872496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13017" y="5865548"/>
            <a:ext cx="278120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160E416F-EBC1-46E5-B104-340A5E663D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068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4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90977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23A62FE5-9493-4131-B229-9FFB58F8F7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68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063256"/>
            <a:ext cx="53120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7239" y="2491740"/>
            <a:ext cx="494143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97782" y="0"/>
            <a:ext cx="5694218" cy="6857999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6080" y="5865548"/>
            <a:ext cx="276813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 descr="Sivistys- ja kulttuuripalveluiden logo.">
            <a:extLst>
              <a:ext uri="{FF2B5EF4-FFF2-40B4-BE49-F238E27FC236}">
                <a16:creationId xmlns:a16="http://schemas.microsoft.com/office/drawing/2014/main" id="{41AA429B-8C69-4FC3-B6EC-69E5C9D365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681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5845" y="1063256"/>
            <a:ext cx="5757882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3013" y="2491740"/>
            <a:ext cx="6531522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3220113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00600" y="5865548"/>
            <a:ext cx="4978831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3" name="Kuva 12" descr="Sivistys- ja kulttuuripalveluiden logo.">
            <a:extLst>
              <a:ext uri="{FF2B5EF4-FFF2-40B4-BE49-F238E27FC236}">
                <a16:creationId xmlns:a16="http://schemas.microsoft.com/office/drawing/2014/main" id="{C89480A0-7899-4602-9ABB-8496A5F52E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209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120805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4" y="690001"/>
            <a:ext cx="4871442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6FAE3318-70BA-4914-9EAB-6619D72EAF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14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1451" y="1063256"/>
            <a:ext cx="3313084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50136" y="2491740"/>
            <a:ext cx="3304398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1933" y="690001"/>
            <a:ext cx="6479301" cy="5489125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4658" y="5865548"/>
            <a:ext cx="1727765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CFE21BF6-129D-49D9-AEFC-CFC30D6B1D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142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8858" y="1063256"/>
            <a:ext cx="4935677" cy="999460"/>
          </a:xfrm>
        </p:spPr>
        <p:txBody>
          <a:bodyPr anchor="t"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FA74886E-152E-114E-83A1-63C4F61D05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1797" y="2491740"/>
            <a:ext cx="4922737" cy="2974781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7B727AD-104A-3D4D-8D18-6C6A370FA9B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5703376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34563" y="5865548"/>
            <a:ext cx="3344868" cy="38285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C49262B-14F4-8D4E-B60E-0EEA0836C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40563" y="669257"/>
            <a:ext cx="644428" cy="647700"/>
          </a:xfrm>
          <a:prstGeom prst="rect">
            <a:avLst/>
          </a:prstGeom>
        </p:spPr>
      </p:pic>
      <p:pic>
        <p:nvPicPr>
          <p:cNvPr id="10" name="Kuva 9" descr="Sivistys- ja kulttuuripalveluiden logo.">
            <a:extLst>
              <a:ext uri="{FF2B5EF4-FFF2-40B4-BE49-F238E27FC236}">
                <a16:creationId xmlns:a16="http://schemas.microsoft.com/office/drawing/2014/main" id="{35E36C40-4BDA-411B-ACA4-18D04F80AC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25144" y="5687543"/>
            <a:ext cx="1159847" cy="726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5938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371601"/>
            <a:ext cx="1219200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5269" y="5934820"/>
            <a:ext cx="748720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FF48920D-C6BC-4618-83E9-05396DFFDD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155A335D-2808-44D7-8E41-ED2D8043CB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988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10584180" cy="41148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04457" y="5934820"/>
            <a:ext cx="7448019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6" name="Kuva 5" descr="Sivistys- ja kulttuuripalveluiden logo.">
            <a:extLst>
              <a:ext uri="{FF2B5EF4-FFF2-40B4-BE49-F238E27FC236}">
                <a16:creationId xmlns:a16="http://schemas.microsoft.com/office/drawing/2014/main" id="{5CCFB3B9-0A1E-422B-A6FC-D973ACEE10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7" name="Kuva 6" descr="Oulun logo.">
            <a:extLst>
              <a:ext uri="{FF2B5EF4-FFF2-40B4-BE49-F238E27FC236}">
                <a16:creationId xmlns:a16="http://schemas.microsoft.com/office/drawing/2014/main" id="{BF71B0BA-796A-440B-9A6E-ED3220EB19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895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281940"/>
            <a:ext cx="9791700" cy="75692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1371601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1371601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91394" y="5934820"/>
            <a:ext cx="7461082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A564046-4101-4E23-B37B-CC9656EC5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8A77F652-86F5-4BED-A22A-3580E611E7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1305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Mukautettu asette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3681DF-5A98-8E4E-95BD-D66672DCE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3633536"/>
            <a:ext cx="10633321" cy="581659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Tekstin paikkamerkki 10">
            <a:extLst>
              <a:ext uri="{FF2B5EF4-FFF2-40B4-BE49-F238E27FC236}">
                <a16:creationId xmlns:a16="http://schemas.microsoft.com/office/drawing/2014/main" id="{E4A72597-9596-554A-8472-9CCBE6E599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4653" y="4549141"/>
            <a:ext cx="4982762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Kuvan paikkamerkki 3">
            <a:extLst>
              <a:ext uri="{FF2B5EF4-FFF2-40B4-BE49-F238E27FC236}">
                <a16:creationId xmlns:a16="http://schemas.microsoft.com/office/drawing/2014/main" id="{9ECB48CF-48CE-A74B-9D2D-2AE4129A3E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0100" y="697833"/>
            <a:ext cx="4896365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7" name="Tekstin paikkamerkki 10">
            <a:extLst>
              <a:ext uri="{FF2B5EF4-FFF2-40B4-BE49-F238E27FC236}">
                <a16:creationId xmlns:a16="http://schemas.microsoft.com/office/drawing/2014/main" id="{3900F4F0-A16D-7440-B3F8-B6AB5CC8C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31797" y="4549141"/>
            <a:ext cx="4922737" cy="9372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Kuvan paikkamerkki 3">
            <a:extLst>
              <a:ext uri="{FF2B5EF4-FFF2-40B4-BE49-F238E27FC236}">
                <a16:creationId xmlns:a16="http://schemas.microsoft.com/office/drawing/2014/main" id="{BCB0A600-B46D-A848-BA27-482328132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12010" y="697833"/>
            <a:ext cx="4869081" cy="2748454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9" name="Tekstin paikkamerkki 4">
            <a:extLst>
              <a:ext uri="{FF2B5EF4-FFF2-40B4-BE49-F238E27FC236}">
                <a16:creationId xmlns:a16="http://schemas.microsoft.com/office/drawing/2014/main" id="{A372267E-0489-C941-A217-340563AD37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56709" y="5934820"/>
            <a:ext cx="7395767" cy="322263"/>
          </a:xfrm>
        </p:spPr>
        <p:txBody>
          <a:bodyPr anchor="b">
            <a:normAutofit/>
          </a:bodyPr>
          <a:lstStyle>
            <a:lvl1pPr marL="0" indent="0">
              <a:buNone/>
              <a:defRPr sz="1200" spc="50" baseline="0"/>
            </a:lvl1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1" name="Kuva 10" descr="Sivistys- ja kulttuuripalveluiden logo.">
            <a:extLst>
              <a:ext uri="{FF2B5EF4-FFF2-40B4-BE49-F238E27FC236}">
                <a16:creationId xmlns:a16="http://schemas.microsoft.com/office/drawing/2014/main" id="{403744BB-A902-4690-B7EE-A8204A22BE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8785" y="5882368"/>
            <a:ext cx="1988919" cy="443127"/>
          </a:xfrm>
          <a:prstGeom prst="rect">
            <a:avLst/>
          </a:prstGeom>
        </p:spPr>
      </p:pic>
      <p:pic>
        <p:nvPicPr>
          <p:cNvPr id="12" name="Kuva 11" descr="Oulun logo.">
            <a:extLst>
              <a:ext uri="{FF2B5EF4-FFF2-40B4-BE49-F238E27FC236}">
                <a16:creationId xmlns:a16="http://schemas.microsoft.com/office/drawing/2014/main" id="{4D2F779D-CF7C-467B-BE6D-D357E4FD3E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40563" y="6029508"/>
            <a:ext cx="600450" cy="15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94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18DAED1-DD14-BF4A-B88C-E1C96F943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58CEF64-9781-D945-9720-99CE85F39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01579-0DA9-4049-AC13-EF6FA335BF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13851BC7-B432-4747-9742-70043FBB6BD1}" type="datetime1">
              <a:rPr lang="fi-FI" smtClean="0"/>
              <a:t>25.9.2026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65F9E72-400B-824D-91AE-6E5C40C7F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71DABDF-68E5-1744-9D23-F69A2F2C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69C2F4FE-713B-884F-B5BF-63AA24B8D1FF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187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62" r:id="rId14"/>
    <p:sldLayoutId id="2147483663" r:id="rId15"/>
    <p:sldLayoutId id="2147483650" r:id="rId16"/>
    <p:sldLayoutId id="2147483651" r:id="rId17"/>
    <p:sldLayoutId id="2147483664" r:id="rId18"/>
    <p:sldLayoutId id="2147483665" r:id="rId19"/>
    <p:sldLayoutId id="2147483666" r:id="rId20"/>
    <p:sldLayoutId id="2147483667" r:id="rId21"/>
    <p:sldLayoutId id="2147483670" r:id="rId22"/>
    <p:sldLayoutId id="2147483668" r:id="rId23"/>
    <p:sldLayoutId id="2147483669" r:id="rId24"/>
    <p:sldLayoutId id="2147483677" r:id="rId25"/>
    <p:sldLayoutId id="2147483673" r:id="rId26"/>
    <p:sldLayoutId id="2147483675" r:id="rId27"/>
    <p:sldLayoutId id="2147483674" r:id="rId28"/>
    <p:sldLayoutId id="2147483676" r:id="rId29"/>
    <p:sldLayoutId id="2147483678" r:id="rId30"/>
    <p:sldLayoutId id="2147483679" r:id="rId31"/>
    <p:sldLayoutId id="2147483680" r:id="rId32"/>
    <p:sldLayoutId id="2147483681" r:id="rId33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052028-CCF9-0A44-82AB-381B5C0D8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17760" y="2097744"/>
            <a:ext cx="7424928" cy="1449515"/>
          </a:xfrm>
        </p:spPr>
        <p:txBody>
          <a:bodyPr>
            <a:normAutofit fontScale="90000"/>
          </a:bodyPr>
          <a:lstStyle/>
          <a:p>
            <a:r>
              <a:rPr lang="fi-FI"/>
              <a:t>Kontion yksiköiden</a:t>
            </a:r>
            <a:br>
              <a:rPr lang="fi-FI"/>
            </a:br>
            <a:r>
              <a:rPr lang="fi-FI"/>
              <a:t>Esi- </a:t>
            </a:r>
            <a:r>
              <a:rPr lang="fi-FI" dirty="0"/>
              <a:t>ja alkuopetuksen lähiyhteistyön suunnitelma</a:t>
            </a:r>
          </a:p>
        </p:txBody>
      </p:sp>
    </p:spTree>
    <p:extLst>
      <p:ext uri="{BB962C8B-B14F-4D97-AF65-F5344CB8AC3E}">
        <p14:creationId xmlns:p14="http://schemas.microsoft.com/office/powerpoint/2010/main" val="1817712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96DFACA-801F-4C73-8180-17B9E7EB7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812" y="1129553"/>
            <a:ext cx="9791700" cy="927847"/>
          </a:xfrm>
        </p:spPr>
        <p:txBody>
          <a:bodyPr>
            <a:normAutofit/>
          </a:bodyPr>
          <a:lstStyle/>
          <a:p>
            <a:r>
              <a:rPr lang="fi-FI" sz="3200" dirty="0"/>
              <a:t>Kasvamme, kohtaamme ja kasvatamme yhdessä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9B62232-8CEC-42B6-B821-4BF195B19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79943" y="2589285"/>
            <a:ext cx="4872999" cy="2974781"/>
          </a:xfrm>
        </p:spPr>
        <p:txBody>
          <a:bodyPr/>
          <a:lstStyle/>
          <a:p>
            <a:pPr algn="ctr"/>
            <a:r>
              <a:rPr lang="fi-FI" b="1" dirty="0">
                <a:solidFill>
                  <a:schemeClr val="accent1"/>
                </a:solidFill>
                <a:latin typeface="+mn-lt"/>
              </a:rPr>
              <a:t>VISIO: </a:t>
            </a:r>
          </a:p>
          <a:p>
            <a:pPr algn="ctr"/>
            <a:r>
              <a:rPr lang="fi-FI" b="1" i="1" dirty="0">
                <a:solidFill>
                  <a:schemeClr val="accent1"/>
                </a:solidFill>
                <a:latin typeface="+mn-lt"/>
              </a:rPr>
              <a:t>”Yhtenäinen esi- ja alkuopetuksen pedagogiikka, toimintakulttuuri ja oppimisympäristö vahvistaa lapsen varhaista perustaitojen oppimista. Yhdessä toimien mahdollistamme lapsen yksilöllisen etenemisen kasvun ja opin polulla joustavien siirtymien avulla.”</a:t>
            </a:r>
          </a:p>
          <a:p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2AB7DAC-AA0C-4400-A7CB-3AB67A78C3F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225213" y="3697288"/>
            <a:ext cx="966787" cy="365125"/>
          </a:xfrm>
        </p:spPr>
        <p:txBody>
          <a:bodyPr/>
          <a:lstStyle/>
          <a:p>
            <a:fld id="{13851BC7-B432-4747-9742-70043FBB6BD1}" type="datetime1">
              <a:rPr lang="fi-FI" smtClean="0"/>
              <a:pPr/>
              <a:t>25.9.2026</a:t>
            </a:fld>
            <a:endParaRPr lang="fi-FI" dirty="0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49B05C9F-0946-4683-B294-0F4D1B29A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80836" y="2815119"/>
            <a:ext cx="5309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dirty="0"/>
          </a:p>
          <a:p>
            <a:pPr marL="342900" indent="-342900">
              <a:buAutoNum type="arabicPeriod"/>
            </a:pPr>
            <a:endParaRPr lang="fi-FI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0B8782A6-1CB9-42C5-8AC5-A247B182D096}"/>
              </a:ext>
            </a:extLst>
          </p:cNvPr>
          <p:cNvSpPr txBox="1"/>
          <p:nvPr/>
        </p:nvSpPr>
        <p:spPr>
          <a:xfrm>
            <a:off x="1099335" y="2815119"/>
            <a:ext cx="4872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i-FI" dirty="0"/>
              <a:t>Yhteinen pedagoginen näkemys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Asiantuntijuuden ja osaamisen jakaminen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Yhtenäinen toimintakulttuuri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Pedagogiset työtavat ja oppimisympäristö perustaitojen oppimisessa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Arviointi</a:t>
            </a:r>
          </a:p>
          <a:p>
            <a:pPr marL="342900" indent="-342900">
              <a:buFont typeface="+mj-lt"/>
              <a:buAutoNum type="arabicPeriod"/>
            </a:pPr>
            <a:r>
              <a:rPr lang="fi-FI" dirty="0"/>
              <a:t>Vuosikello</a:t>
            </a:r>
          </a:p>
        </p:txBody>
      </p:sp>
    </p:spTree>
    <p:extLst>
      <p:ext uri="{BB962C8B-B14F-4D97-AF65-F5344CB8AC3E}">
        <p14:creationId xmlns:p14="http://schemas.microsoft.com/office/powerpoint/2010/main" val="1531660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2E744B1-BCC8-D3E8-CBD8-9CFF4AA2E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Taustatiedot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82A36C4-DAAA-058E-D04C-CF23BE40CE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>
                <a:latin typeface="Segoe UI"/>
                <a:cs typeface="Segoe UI"/>
              </a:rPr>
              <a:t>Yksiköt:</a:t>
            </a:r>
          </a:p>
          <a:p>
            <a:pPr marL="285750" indent="-285750">
              <a:buChar char="•"/>
            </a:pPr>
            <a:r>
              <a:rPr lang="fi-FI"/>
              <a:t>Päiväkoti Tipitii &amp; Kontion koulu ja Tirinkylän yksikkö </a:t>
            </a:r>
            <a:endParaRPr lang="en-US"/>
          </a:p>
          <a:p>
            <a:pPr marL="285750" indent="-285750">
              <a:buChar char="•"/>
            </a:pPr>
            <a:r>
              <a:rPr lang="fi-FI"/>
              <a:t>Mansikkamaan päiväkoti &amp; Huttukylän yksikkö ja Ylikylän yksikkö</a:t>
            </a:r>
          </a:p>
          <a:p>
            <a:pPr marL="285750" indent="-285750">
              <a:buChar char="•"/>
            </a:pPr>
            <a:endParaRPr lang="fi-FI" dirty="0">
              <a:latin typeface="Arial"/>
              <a:cs typeface="Arial"/>
            </a:endParaRPr>
          </a:p>
          <a:p>
            <a:pPr marL="285750" indent="-285750">
              <a:buChar char="•"/>
            </a:pPr>
            <a:r>
              <a:rPr lang="fi-FI">
                <a:latin typeface="Arial"/>
                <a:cs typeface="Arial"/>
              </a:rPr>
              <a:t>•</a:t>
            </a:r>
            <a:r>
              <a:rPr lang="fi-FI"/>
              <a:t>Vastuuhenkilöt: </a:t>
            </a:r>
          </a:p>
          <a:p>
            <a:pPr marL="285750" indent="-285750">
              <a:buChar char="•"/>
            </a:pPr>
            <a:r>
              <a:rPr lang="fi-FI"/>
              <a:t>Henri Repo, Kata</a:t>
            </a:r>
            <a:endParaRPr lang="en-US"/>
          </a:p>
          <a:p>
            <a:pPr marL="285750" indent="-285750">
              <a:buChar char="•"/>
            </a:pPr>
            <a:r>
              <a:rPr lang="fi-FI"/>
              <a:t>Emma Heikkinen, Hilkka Heikkilä</a:t>
            </a:r>
            <a:br>
              <a:rPr lang="en-US" dirty="0"/>
            </a:br>
            <a:endParaRPr lang="en-US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F539D7-2D2B-09F9-9B59-413A42296C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890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76408"/>
              </p:ext>
            </p:extLst>
          </p:nvPr>
        </p:nvGraphicFramePr>
        <p:xfrm>
          <a:off x="757239" y="794153"/>
          <a:ext cx="7083742" cy="48198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83742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564417">
                <a:tc>
                  <a:txBody>
                    <a:bodyPr/>
                    <a:lstStyle/>
                    <a:p>
                      <a:r>
                        <a:rPr lang="fi-FI" dirty="0"/>
                        <a:t>1. YHTEINEN PEDAGOGINEN NÄKEMYS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5542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/>
                        <a:t> T</a:t>
                      </a: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avoitteet: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1. Helpottaa lasten siirtymistä päiväkodista kouluun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Toimenpiteet: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1.Koulun tilat ja aikuiset tutuksi ennen koulun aloitusta 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2.Oppilaantuntemuksen pohja luodaan jo eskarivuonna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Osallisuus ja aktiivinen toimijuus: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Lapset mukana yhteistyön suunnittelussa, osallistetaan ja huomioidaan toiveet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Yhtenäinen tukipolku: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Siirtopalaveri, jossa mukana päiväkoti ja koulu. Tarvittaessa    kokoonnutaan moniammatillisesti eskarikeväänä. Pedagogiset asiakirjat ohjaavat toimintaa.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8" name="Suorakulmio 7">
            <a:extLst>
              <a:ext uri="{FF2B5EF4-FFF2-40B4-BE49-F238E27FC236}">
                <a16:creationId xmlns:a16="http://schemas.microsoft.com/office/drawing/2014/main" id="{34E44250-3677-46E0-92BF-6E405C37E7DD}"/>
              </a:ext>
            </a:extLst>
          </p:cNvPr>
          <p:cNvSpPr/>
          <p:nvPr/>
        </p:nvSpPr>
        <p:spPr>
          <a:xfrm>
            <a:off x="8044665" y="1391479"/>
            <a:ext cx="2548202" cy="422251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 dirty="0"/>
              <a:t>Miettikää 1-2 tavoitetta lähiyhteistyölle. </a:t>
            </a:r>
          </a:p>
          <a:p>
            <a:endParaRPr lang="fi-FI" sz="1400" dirty="0"/>
          </a:p>
          <a:p>
            <a:r>
              <a:rPr lang="fi-FI" sz="1400" dirty="0"/>
              <a:t>Kirjatkaa konkreettiset toimenpiteet miten pääsette näihin tavoitteisiin.</a:t>
            </a:r>
          </a:p>
          <a:p>
            <a:endParaRPr lang="fi-FI" sz="1400" dirty="0"/>
          </a:p>
          <a:p>
            <a:r>
              <a:rPr lang="fi-FI" sz="1400" dirty="0"/>
              <a:t>Kuinka mahdollistetaan lasten osallisuus sekä aktiivinen toimijuus?</a:t>
            </a:r>
          </a:p>
          <a:p>
            <a:endParaRPr lang="fi-FI" sz="1400" dirty="0"/>
          </a:p>
          <a:p>
            <a:r>
              <a:rPr lang="fi-FI" sz="1400" dirty="0">
                <a:cs typeface="Segoe UI"/>
              </a:rPr>
              <a:t>Kuinka vahvistamme yhtenäisen tuen polun toteutumista?</a:t>
            </a:r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2410236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107940"/>
              </p:ext>
            </p:extLst>
          </p:nvPr>
        </p:nvGraphicFramePr>
        <p:xfrm>
          <a:off x="748553" y="794154"/>
          <a:ext cx="7070081" cy="4846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0081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598164">
                <a:tc>
                  <a:txBody>
                    <a:bodyPr/>
                    <a:lstStyle/>
                    <a:p>
                      <a:r>
                        <a:rPr lang="fi-FI" dirty="0"/>
                        <a:t>2. ASIANTUNTIJUUDEN JA OSAAMISEN JAKAMINEN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48194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Asiantuntijuuden jakaminen:</a:t>
                      </a:r>
                      <a:endParaRPr lang="fi-FI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Nivelvaiheen siirtokeskustelut päiväkodin ja koulun henkilöstön kesken, tarvittaessa myös huoltajat/moniammatillinen tiimi mukaan</a:t>
                      </a:r>
                      <a:endParaRPr lang="fi-FI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i-FI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Henkilöstön vahvuuksien ja osaamisen hyödyntäminen:</a:t>
                      </a:r>
                      <a:endParaRPr lang="fi-FI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Tapaamisissa hyödynnetään koko henkilöstön osaamista ja vahvuuksia. Tiiviin yhteistyön kautta vahvuudet tiedossa</a:t>
                      </a:r>
                      <a:endParaRPr lang="fi-FI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i-FI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Yhteistyötahot:</a:t>
                      </a:r>
                      <a:endParaRPr lang="fi-FI" sz="16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Mahdollisuuksien mukaan, ohjelmasta riippuen nuorisopalvelut, seurakunta, kirjasto ja muut mahdolliset yhteistyökumppanit. Suhtaudumme avoimesti kaikenlaiseen yhteistyöhön</a:t>
                      </a:r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7" name="Suorakulmio 6">
            <a:extLst>
              <a:ext uri="{FF2B5EF4-FFF2-40B4-BE49-F238E27FC236}">
                <a16:creationId xmlns:a16="http://schemas.microsoft.com/office/drawing/2014/main" id="{2D74A94C-A9AE-4B64-A2C6-EFBF11E60417}"/>
              </a:ext>
            </a:extLst>
          </p:cNvPr>
          <p:cNvSpPr/>
          <p:nvPr/>
        </p:nvSpPr>
        <p:spPr>
          <a:xfrm>
            <a:off x="7993294" y="1422302"/>
            <a:ext cx="2847741" cy="421821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/>
              <a:t>Miten jaamme esiopetuksen, perusopetuksen ja huoltajien asiantuntijuutta?</a:t>
            </a:r>
          </a:p>
          <a:p>
            <a:endParaRPr lang="fi-FI" sz="1400" dirty="0"/>
          </a:p>
          <a:p>
            <a:r>
              <a:rPr lang="fi-FI" sz="1400" dirty="0"/>
              <a:t>Kuinka hyödynnämme henkilöstön vahvuuksia ja osaamista?</a:t>
            </a:r>
          </a:p>
          <a:p>
            <a:endParaRPr lang="fi-FI" sz="1400" dirty="0"/>
          </a:p>
          <a:p>
            <a:r>
              <a:rPr lang="fi-FI" sz="1400" dirty="0"/>
              <a:t>Kenen kanssa teemme yhteistyötä? (Iltapäivätoiminta, nuorisopalvelut yms.)</a:t>
            </a:r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64561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70739"/>
              </p:ext>
            </p:extLst>
          </p:nvPr>
        </p:nvGraphicFramePr>
        <p:xfrm>
          <a:off x="790369" y="727893"/>
          <a:ext cx="6780012" cy="5205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0012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725338">
                <a:tc>
                  <a:txBody>
                    <a:bodyPr/>
                    <a:lstStyle/>
                    <a:p>
                      <a:r>
                        <a:rPr lang="fi-FI" b="1" dirty="0"/>
                        <a:t>3. YHTENÄINEN TOIMINTAKULTTUURI</a:t>
                      </a:r>
                    </a:p>
                    <a:p>
                      <a:r>
                        <a:rPr lang="fi-FI" b="0" dirty="0"/>
                        <a:t>Johtaminen, rakenteet, suunnittelu, toimenpiteet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27521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Suunnittelu ja käytänteet: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-suunnittelupalaverit syksyisin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-siirtopalaverit ja arviointi keväisin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-yhteistyötä vähintään kerran kuukaudessa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-muuta yhteistyötä  (esim. konsertit/juhlat) muina sovittuina aikoina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Yhteistyöhön sitoutuminen: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-vetovastuu sovitusti jollakin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-seuraavan kerran sopiminen aina tapaamisen yhteydessä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Yhteistyön toteuttaminen: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-tiivistä ja säännöllistä yhteistyötä esiopettajan ja alkuopettajien välillä esihenkilöiden tuella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-yhteinen WA-ryhmä nopeaan ja kaikki tavoittavaan yhteydenpitoon </a:t>
                      </a:r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513A16F7-A5BD-4FA8-90F8-8E6F1B295216}"/>
              </a:ext>
            </a:extLst>
          </p:cNvPr>
          <p:cNvSpPr/>
          <p:nvPr/>
        </p:nvSpPr>
        <p:spPr>
          <a:xfrm>
            <a:off x="7775304" y="1530857"/>
            <a:ext cx="2806766" cy="419759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400" dirty="0"/>
              <a:t>Kirjatkaa yhdessä sovitut suunnitteluajat ja käytänteet.</a:t>
            </a:r>
          </a:p>
          <a:p>
            <a:endParaRPr lang="fi-FI" sz="1400" dirty="0"/>
          </a:p>
          <a:p>
            <a:r>
              <a:rPr lang="fi-FI" sz="1400" dirty="0"/>
              <a:t>Millä tavoin varmistamme kaikkien sitoutumisen yhteistyöhön?</a:t>
            </a:r>
          </a:p>
          <a:p>
            <a:endParaRPr lang="fi-FI" sz="1400" dirty="0"/>
          </a:p>
          <a:p>
            <a:r>
              <a:rPr lang="fi-FI" sz="1400" dirty="0"/>
              <a:t>Miten toteutamme yhteistyötä?</a:t>
            </a:r>
          </a:p>
          <a:p>
            <a:endParaRPr lang="fi-FI" sz="1400" dirty="0"/>
          </a:p>
          <a:p>
            <a:endParaRPr lang="fi-FI" sz="1400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234549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204790"/>
              </p:ext>
            </p:extLst>
          </p:nvPr>
        </p:nvGraphicFramePr>
        <p:xfrm>
          <a:off x="757239" y="676225"/>
          <a:ext cx="7195913" cy="5487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95913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732833">
                <a:tc>
                  <a:txBody>
                    <a:bodyPr/>
                    <a:lstStyle/>
                    <a:p>
                      <a:r>
                        <a:rPr lang="fi-FI" dirty="0"/>
                        <a:t>4. PEDAGOGISET TYÖTAVAT JA OPPIMISYMPÄRISTÖT PERUSTAITOJEN OPPIMISESSA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319389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Oppimisympäristöjen hyödyntäminen: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-tapaamiset päiväkodilla, koululla ja lähiympäristössä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-lähiluonnon hyödyntäminen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Työskentelytavat: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-toiminnallisuus, 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-liikunnallisuus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-STEAM-pedagogiikan ikätason mukainen toteuttaminen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-musiikillinen toiminta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Leikin mahdollistaminen: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-leikillisyyden hyödyntäminen päiväkodin päivittäisessä toiminnassa ja koulussa eri oppiaineissa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-tapaamisissa tilaa lasten omalle ja ohjatulle leikille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Lasten osallisuus ja hyvinvointi:</a:t>
                      </a:r>
                      <a:endParaRPr lang="fi-FI" sz="1800" b="0" i="0" u="none" strike="noStrike" noProof="0" dirty="0">
                        <a:solidFill>
                          <a:srgbClr val="000000"/>
                        </a:solidFill>
                        <a:latin typeface="Segoe UI"/>
                        <a:cs typeface="Segoe UI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800" b="0" i="0" u="none" strike="noStrike" noProof="0">
                          <a:solidFill>
                            <a:srgbClr val="000000"/>
                          </a:solidFill>
                          <a:latin typeface="Segoe UI"/>
                          <a:cs typeface="Segoe UI"/>
                        </a:rPr>
                        <a:t>-lapset mukana toiminnan suunnittelussa, toteutuksessa ja arvioinnissa</a:t>
                      </a:r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B19552D7-9A9D-4E79-8959-95709D1B8A9A}"/>
              </a:ext>
            </a:extLst>
          </p:cNvPr>
          <p:cNvSpPr/>
          <p:nvPr/>
        </p:nvSpPr>
        <p:spPr>
          <a:xfrm>
            <a:off x="8132318" y="1391479"/>
            <a:ext cx="2834635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400" dirty="0"/>
              <a:t>Millä tavoin hyödynnämme eri oppimisympäristöjä? (Esim. päiväkodin tilat, koulun tilat, lähiympäristö) </a:t>
            </a:r>
          </a:p>
          <a:p>
            <a:endParaRPr lang="fi-FI" sz="1400" dirty="0"/>
          </a:p>
          <a:p>
            <a:r>
              <a:rPr lang="fi-FI" sz="1400" dirty="0"/>
              <a:t>Millaisia työskentelytapoja käytämme?</a:t>
            </a:r>
          </a:p>
          <a:p>
            <a:endParaRPr lang="fi-FI" sz="1400" dirty="0"/>
          </a:p>
          <a:p>
            <a:r>
              <a:rPr lang="fi-FI" sz="1400" dirty="0"/>
              <a:t>Miten mahdollistamme leikin toteutumisen 5-8-vuotiaiden pedagogiikassa?</a:t>
            </a:r>
          </a:p>
          <a:p>
            <a:endParaRPr lang="fi-FI" sz="1400" dirty="0"/>
          </a:p>
          <a:p>
            <a:r>
              <a:rPr lang="fi-FI" sz="1400" dirty="0"/>
              <a:t>Miten huomioimme lasten  osallisuuden ja hyvinvoinnin?</a:t>
            </a:r>
          </a:p>
        </p:txBody>
      </p:sp>
    </p:spTree>
    <p:extLst>
      <p:ext uri="{BB962C8B-B14F-4D97-AF65-F5344CB8AC3E}">
        <p14:creationId xmlns:p14="http://schemas.microsoft.com/office/powerpoint/2010/main" val="1775880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47EC2F-9B64-4C14-846D-495801C77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5B4C1D-47A3-4702-8FD6-26C9842C6B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graphicFrame>
        <p:nvGraphicFramePr>
          <p:cNvPr id="6" name="Taulukko 6">
            <a:extLst>
              <a:ext uri="{FF2B5EF4-FFF2-40B4-BE49-F238E27FC236}">
                <a16:creationId xmlns:a16="http://schemas.microsoft.com/office/drawing/2014/main" id="{560CBB7B-9B0C-4AD2-BA2F-E20CF539A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541769"/>
              </p:ext>
            </p:extLst>
          </p:nvPr>
        </p:nvGraphicFramePr>
        <p:xfrm>
          <a:off x="757238" y="794153"/>
          <a:ext cx="6938106" cy="4967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38106">
                  <a:extLst>
                    <a:ext uri="{9D8B030D-6E8A-4147-A177-3AD203B41FA5}">
                      <a16:colId xmlns:a16="http://schemas.microsoft.com/office/drawing/2014/main" val="2476262270"/>
                    </a:ext>
                  </a:extLst>
                </a:gridCol>
              </a:tblGrid>
              <a:tr h="609018">
                <a:tc>
                  <a:txBody>
                    <a:bodyPr/>
                    <a:lstStyle/>
                    <a:p>
                      <a:r>
                        <a:rPr lang="fi-FI" dirty="0"/>
                        <a:t>5. </a:t>
                      </a:r>
                      <a:r>
                        <a:rPr lang="fi-FI"/>
                        <a:t>ARVIOINTI kevät 2026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791"/>
                  </a:ext>
                </a:extLst>
              </a:tr>
              <a:tr h="4325276">
                <a:tc>
                  <a:txBody>
                    <a:bodyPr/>
                    <a:lstStyle/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fi-FI" sz="2000" b="0" i="0" u="none" strike="noStrike" noProof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ptos"/>
                        </a:rPr>
                        <a:t>Yhteistyön rakenteet (Taso 2): Mansikkamaan eskariryhmä ja Ylikylän yksikön 1. -2. Luokan oppilaat ovat tehneet säännöllistä yhteistyötä vähintään kerran kuussa. </a:t>
                      </a:r>
                      <a:endParaRPr lang="en-US" sz="200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fi-FI" sz="2000" b="0" i="0" u="none" strike="noStrike" noProof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ptos"/>
                        </a:rPr>
                        <a:t>Osaamisen hyödyntäminen (Taso 2) Yhteistyössä on hyödynnetty henkilöstön osaamista ja vahvuuksia. </a:t>
                      </a:r>
                      <a:endParaRPr lang="fi-FI" sz="2000" dirty="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fi-FI" sz="2000" b="0" i="0" u="none" strike="noStrike" noProof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ptos"/>
                        </a:rPr>
                        <a:t>Yhdessä oppiminen (Taso 2) Tämän vuoden teemana on ollut vahvasti leikki. </a:t>
                      </a:r>
                      <a:endParaRPr lang="fi-FI" sz="2000" dirty="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fi-FI" sz="2000" b="0" i="0" u="none" strike="noStrike" noProof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ptos"/>
                        </a:rPr>
                        <a:t>Osallisuus (Taso3) Lapset ovat saaneet osallistua aktiivisesti toiminnan suunnitteluun ja toteuttamiseen. </a:t>
                      </a:r>
                      <a:endParaRPr lang="fi-FI" sz="2000" dirty="0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/>
                        <a:buChar char="•"/>
                      </a:pPr>
                      <a:r>
                        <a:rPr lang="fi-FI" sz="2000" b="0" i="0" u="none" strike="noStrike" noProof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Aptos"/>
                        </a:rPr>
                        <a:t>Toteutumisen arviointi (Taso 3) Yhdessä sovitut tavoitteet on saavutettu hyvin. Uusista tavoitteista on keskusteltu toiminnan kehittämiseksi (etenkin Huttukylän, Ylikylän ja Mansikkamaan  yhteistyön edistämiseksi).</a:t>
                      </a:r>
                      <a:endParaRPr lang="fi-FI" sz="2000" dirty="0"/>
                    </a:p>
                    <a:p>
                      <a:pPr lvl="0">
                        <a:buNone/>
                      </a:pPr>
                      <a:endParaRPr lang="fi-FI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60100"/>
                  </a:ext>
                </a:extLst>
              </a:tr>
            </a:tbl>
          </a:graphicData>
        </a:graphic>
      </p:graphicFrame>
      <p:sp>
        <p:nvSpPr>
          <p:cNvPr id="5" name="Suorakulmio 4">
            <a:extLst>
              <a:ext uri="{FF2B5EF4-FFF2-40B4-BE49-F238E27FC236}">
                <a16:creationId xmlns:a16="http://schemas.microsoft.com/office/drawing/2014/main" id="{EA74EDCF-9EFC-4951-89E2-459EA94F2ECA}"/>
              </a:ext>
            </a:extLst>
          </p:cNvPr>
          <p:cNvSpPr/>
          <p:nvPr/>
        </p:nvSpPr>
        <p:spPr>
          <a:xfrm>
            <a:off x="7952199" y="1391479"/>
            <a:ext cx="2596740" cy="433696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400" dirty="0"/>
          </a:p>
          <a:p>
            <a:r>
              <a:rPr lang="fi-FI" sz="1400" dirty="0"/>
              <a:t>Miten lähiyhteistyölle asetetut tavoitteet toteutuivat?</a:t>
            </a:r>
          </a:p>
          <a:p>
            <a:endParaRPr lang="fi-FI" sz="1400" dirty="0"/>
          </a:p>
          <a:p>
            <a:r>
              <a:rPr lang="fi-FI" sz="1400" dirty="0"/>
              <a:t>Missä onnistuimme ja mitä haluamme vahvistaa seuraavalla toimintakaudella?</a:t>
            </a:r>
          </a:p>
          <a:p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33780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  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633506"/>
              </p:ext>
            </p:extLst>
          </p:nvPr>
        </p:nvGraphicFramePr>
        <p:xfrm>
          <a:off x="757238" y="1881964"/>
          <a:ext cx="9695238" cy="3646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47619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4847619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446566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TOIMINTA Alakylä-Tipitii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r>
                        <a:rPr lang="fi-FI" dirty="0"/>
                        <a:t>ELOKUU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Tutustumista omiin ryhmiin.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r>
                        <a:rPr lang="fi-FI" dirty="0"/>
                        <a:t>SYYSKUU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-Yhteinen metsäretki</a:t>
                      </a:r>
                    </a:p>
                    <a:p>
                      <a:pPr lvl="0">
                        <a:buNone/>
                      </a:pPr>
                      <a:r>
                        <a:rPr lang="fi-FI"/>
                        <a:t>-Maltti ja Valtti – konsertti 1. - 2. luokkalaiset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r>
                        <a:rPr lang="fi-FI" dirty="0"/>
                        <a:t>LOKAKUU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-Eskareiden ja 1. - 2. luokkalaisten yhteinen peli/leikkihetki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315079">
                <a:tc>
                  <a:txBody>
                    <a:bodyPr/>
                    <a:lstStyle/>
                    <a:p>
                      <a:r>
                        <a:rPr lang="fi-FI" dirty="0"/>
                        <a:t>MARRASKUU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-Yhteinen leikkihetki koulun pihalla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439006">
                <a:tc>
                  <a:txBody>
                    <a:bodyPr/>
                    <a:lstStyle/>
                    <a:p>
                      <a:r>
                        <a:rPr lang="fi-FI" dirty="0"/>
                        <a:t>JOULUKUU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-Joulupostiokorttien tekeminen ja </a:t>
                      </a:r>
                      <a:r>
                        <a:rPr lang="fi-FI"/>
                        <a:t>lähettäminen/vieminen toisille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  <p:graphicFrame>
        <p:nvGraphicFramePr>
          <p:cNvPr id="8" name="Taulukko 8">
            <a:extLst>
              <a:ext uri="{FF2B5EF4-FFF2-40B4-BE49-F238E27FC236}">
                <a16:creationId xmlns:a16="http://schemas.microsoft.com/office/drawing/2014/main" id="{C42331D9-A2A4-EFAE-F5F3-8A4CEADE0A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517768"/>
              </p:ext>
            </p:extLst>
          </p:nvPr>
        </p:nvGraphicFramePr>
        <p:xfrm>
          <a:off x="748552" y="1318436"/>
          <a:ext cx="9703923" cy="510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03923">
                  <a:extLst>
                    <a:ext uri="{9D8B030D-6E8A-4147-A177-3AD203B41FA5}">
                      <a16:colId xmlns:a16="http://schemas.microsoft.com/office/drawing/2014/main" val="1883764609"/>
                    </a:ext>
                  </a:extLst>
                </a:gridCol>
              </a:tblGrid>
              <a:tr h="510363">
                <a:tc>
                  <a:txBody>
                    <a:bodyPr/>
                    <a:lstStyle/>
                    <a:p>
                      <a:r>
                        <a:rPr lang="fi-FI" dirty="0"/>
                        <a:t>6. VUOSIKELLO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774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3906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92DA6-4D65-CCB5-58F2-194243DD3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553" y="1129553"/>
            <a:ext cx="9791700" cy="401535"/>
          </a:xfrm>
        </p:spPr>
        <p:txBody>
          <a:bodyPr>
            <a:normAutofit fontScale="90000"/>
          </a:bodyPr>
          <a:lstStyle/>
          <a:p>
            <a:r>
              <a:rPr lang="fi-FI" dirty="0"/>
              <a:t>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041DEA-EDBC-A019-FBB0-1D7FE6B5129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 flipH="1">
            <a:off x="584791" y="2491741"/>
            <a:ext cx="172448" cy="1197758"/>
          </a:xfrm>
        </p:spPr>
        <p:txBody>
          <a:bodyPr/>
          <a:lstStyle/>
          <a:p>
            <a:r>
              <a:rPr lang="fi-FI" dirty="0"/>
              <a:t> 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7A3B2FE-4554-CA8C-A0F5-8B93D7F34E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i-FI" dirty="0"/>
              <a:t> 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BA7A6AE6-08A8-F854-BE4C-1B285FEEA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5088496"/>
              </p:ext>
            </p:extLst>
          </p:nvPr>
        </p:nvGraphicFramePr>
        <p:xfrm>
          <a:off x="748553" y="1340952"/>
          <a:ext cx="9565028" cy="4781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2514">
                  <a:extLst>
                    <a:ext uri="{9D8B030D-6E8A-4147-A177-3AD203B41FA5}">
                      <a16:colId xmlns:a16="http://schemas.microsoft.com/office/drawing/2014/main" val="2429715754"/>
                    </a:ext>
                  </a:extLst>
                </a:gridCol>
                <a:gridCol w="4782514">
                  <a:extLst>
                    <a:ext uri="{9D8B030D-6E8A-4147-A177-3AD203B41FA5}">
                      <a16:colId xmlns:a16="http://schemas.microsoft.com/office/drawing/2014/main" val="4140140082"/>
                    </a:ext>
                  </a:extLst>
                </a:gridCol>
              </a:tblGrid>
              <a:tr h="527134">
                <a:tc>
                  <a:txBody>
                    <a:bodyPr/>
                    <a:lstStyle/>
                    <a:p>
                      <a:r>
                        <a:rPr lang="fi-FI" dirty="0"/>
                        <a:t> AJANKOHTA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TOIMINTA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336333"/>
                  </a:ext>
                </a:extLst>
              </a:tr>
              <a:tr h="755560">
                <a:tc>
                  <a:txBody>
                    <a:bodyPr/>
                    <a:lstStyle/>
                    <a:p>
                      <a:r>
                        <a:rPr lang="fi-FI" dirty="0"/>
                        <a:t>TAMMIKUU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-Yhteinen sisäliikuntakäynti Ylikylässä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314596"/>
                  </a:ext>
                </a:extLst>
              </a:tr>
              <a:tr h="755560">
                <a:tc>
                  <a:txBody>
                    <a:bodyPr/>
                    <a:lstStyle/>
                    <a:p>
                      <a:r>
                        <a:rPr lang="fi-FI" dirty="0"/>
                        <a:t>HELMIKUU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-Yhteinen luistelukerta eskareiden ja </a:t>
                      </a:r>
                      <a:r>
                        <a:rPr lang="fi-FI"/>
                        <a:t>ekaluokkalaisten kesken </a:t>
                      </a:r>
                    </a:p>
                    <a:p>
                      <a:pPr lvl="0">
                        <a:buNone/>
                      </a:pPr>
                      <a:r>
                        <a:rPr lang="fi-FI"/>
                        <a:t>-1. - 2. luokkalaisten välinen Teams-puhelu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504139"/>
                  </a:ext>
                </a:extLst>
              </a:tr>
              <a:tr h="755560">
                <a:tc>
                  <a:txBody>
                    <a:bodyPr/>
                    <a:lstStyle/>
                    <a:p>
                      <a:r>
                        <a:rPr lang="fi-FI" dirty="0"/>
                        <a:t>MAALISKUU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/>
                        <a:t>-Eskareiden ja 1. - 2. luokkalaisten yhteinen </a:t>
                      </a:r>
                      <a:r>
                        <a:rPr lang="fi-FI"/>
                        <a:t>mäenlasku koulun/päiväkodin pihalla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052190"/>
                  </a:ext>
                </a:extLst>
              </a:tr>
              <a:tr h="755560">
                <a:tc>
                  <a:txBody>
                    <a:bodyPr/>
                    <a:lstStyle/>
                    <a:p>
                      <a:r>
                        <a:rPr lang="fi-FI" dirty="0"/>
                        <a:t>HUHTIKUU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-Yhteinen lauluhetki eskareiden ja 1. - 2. luokkalaisten kesken</a:t>
                      </a:r>
                    </a:p>
                    <a:p>
                      <a:pPr lvl="0">
                        <a:buNone/>
                      </a:pPr>
                      <a:r>
                        <a:rPr lang="fi-FI"/>
                        <a:t>-Eskarit vierailulle ykkösluokkaan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043099"/>
                  </a:ext>
                </a:extLst>
              </a:tr>
              <a:tr h="755560">
                <a:tc>
                  <a:txBody>
                    <a:bodyPr/>
                    <a:lstStyle/>
                    <a:p>
                      <a:r>
                        <a:rPr lang="fi-FI" dirty="0"/>
                        <a:t>TOUKOKUU</a:t>
                      </a:r>
                    </a:p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-Leikkiä lähimetsässä</a:t>
                      </a:r>
                    </a:p>
                    <a:p>
                      <a:pPr lvl="0">
                        <a:buNone/>
                      </a:pPr>
                      <a:r>
                        <a:rPr lang="fi-FI"/>
                        <a:t>-Virallinen kouluun tutustuminen</a:t>
                      </a:r>
                    </a:p>
                    <a:p>
                      <a:pPr lvl="0">
                        <a:buNone/>
                      </a:pPr>
                      <a:r>
                        <a:rPr lang="fi-FI"/>
                        <a:t>-Esakreiden kysymykset koululaisille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909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4861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tu 36">
      <a:dk1>
        <a:sysClr val="windowText" lastClr="000000"/>
      </a:dk1>
      <a:lt1>
        <a:sysClr val="window" lastClr="FFFFFF"/>
      </a:lt1>
      <a:dk2>
        <a:srgbClr val="22253E"/>
      </a:dk2>
      <a:lt2>
        <a:srgbClr val="D5DCE7"/>
      </a:lt2>
      <a:accent1>
        <a:srgbClr val="001E96"/>
      </a:accent1>
      <a:accent2>
        <a:srgbClr val="00DBFF"/>
      </a:accent2>
      <a:accent3>
        <a:srgbClr val="E10069"/>
      </a:accent3>
      <a:accent4>
        <a:srgbClr val="008CFF"/>
      </a:accent4>
      <a:accent5>
        <a:srgbClr val="F05A5A"/>
      </a:accent5>
      <a:accent6>
        <a:srgbClr val="4F5DC1"/>
      </a:accent6>
      <a:hlink>
        <a:srgbClr val="0563C1"/>
      </a:hlink>
      <a:folHlink>
        <a:srgbClr val="6D4F95"/>
      </a:folHlink>
    </a:clrScheme>
    <a:fontScheme name="Oulu202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B2187D18-368A-47EB-BE10-231BAA54BBA0}" vid="{94FCF1C6-B1E3-4FA5-A650-040B0148701E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8A746837A37BC4CA7F561A7A515B0EB" ma:contentTypeVersion="10" ma:contentTypeDescription="Luo uusi asiakirja." ma:contentTypeScope="" ma:versionID="9130f895292b9b4bde1f86fb4c2760dd">
  <xsd:schema xmlns:xsd="http://www.w3.org/2001/XMLSchema" xmlns:xs="http://www.w3.org/2001/XMLSchema" xmlns:p="http://schemas.microsoft.com/office/2006/metadata/properties" xmlns:ns2="ca70e4a9-370c-4207-85d5-5a74a82e41a1" xmlns:ns3="acba43ec-3e50-40b9-ad79-cc27bddb647c" targetNamespace="http://schemas.microsoft.com/office/2006/metadata/properties" ma:root="true" ma:fieldsID="33568fd4b8e42ddd78affb388e71e380" ns2:_="" ns3:_="">
    <xsd:import namespace="ca70e4a9-370c-4207-85d5-5a74a82e41a1"/>
    <xsd:import namespace="acba43ec-3e50-40b9-ad79-cc27bddb647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70e4a9-370c-4207-85d5-5a74a82e41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b6f73edd-577a-44a5-983b-b6ef24e706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ba43ec-3e50-40b9-ad79-cc27bddb647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3305121-fef7-4ee1-b759-6a090436dbb3}" ma:internalName="TaxCatchAll" ma:showField="CatchAllData" ma:web="acba43ec-3e50-40b9-ad79-cc27bddb647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ba43ec-3e50-40b9-ad79-cc27bddb647c"/>
    <lcf76f155ced4ddcb4097134ff3c332f xmlns="ca70e4a9-370c-4207-85d5-5a74a82e41a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0BF0338-5A6D-4F12-9300-DAF6F0E4E9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70e4a9-370c-4207-85d5-5a74a82e41a1"/>
    <ds:schemaRef ds:uri="acba43ec-3e50-40b9-ad79-cc27bddb647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47FE40-14A1-4AD2-A3CC-9D82B7FF3A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20DC00-C2C2-4CAE-845E-F0848EDFD4C5}">
  <ds:schemaRefs>
    <ds:schemaRef ds:uri="acba43ec-3e50-40b9-ad79-cc27bddb647c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  <ds:schemaRef ds:uri="http://www.w3.org/XML/1998/namespace"/>
    <ds:schemaRef ds:uri="ca70e4a9-370c-4207-85d5-5a74a82e41a1"/>
    <ds:schemaRef ds:uri="http://purl.org/dc/elements/1.1/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2e085601-0531-4eb9-a10c-528768550a6b}" enabled="1" method="Privileged" siteId="{08215fa3-9e5d-4df2-9f9f-facf1d0357d2}" contentBits="0" removed="0"/>
  <clbl:label id="{a2493f3f-6595-4847-8f46-3790596519d0}" enabled="1" method="Privileged" siteId="{5cc89a67-fa29-4356-af5d-f436abc7c21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SIKU-Powerpointpohja2021</Template>
  <TotalTime>2361</TotalTime>
  <Words>745</Words>
  <Application>Microsoft Office PowerPoint</Application>
  <PresentationFormat>Laajakuva</PresentationFormat>
  <Paragraphs>149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Segoe UI</vt:lpstr>
      <vt:lpstr>Office-teema</vt:lpstr>
      <vt:lpstr>Kontion yksiköiden Esi- ja alkuopetuksen lähiyhteistyön suunnitelma</vt:lpstr>
      <vt:lpstr>Kasvamme, kohtaamme ja kasvatamme yhdessä</vt:lpstr>
      <vt:lpstr>Taustatiedot</vt:lpstr>
      <vt:lpstr> </vt:lpstr>
      <vt:lpstr> 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5-8-vuotiaiden pedagoginen suunnitelma</dc:title>
  <dc:creator>Niemelä Pirita</dc:creator>
  <cp:lastModifiedBy>Asikainen Lea</cp:lastModifiedBy>
  <cp:revision>115</cp:revision>
  <cp:lastPrinted>2024-06-10T11:36:54Z</cp:lastPrinted>
  <dcterms:created xsi:type="dcterms:W3CDTF">2023-02-07T09:36:14Z</dcterms:created>
  <dcterms:modified xsi:type="dcterms:W3CDTF">2026-09-25T10:16:59Z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0x01010068A746837A37BC4CA7F561A7A515B0EB</vt:lpwstr>
  </property>
  <property fmtid="{D5CDD505-2E9C-101B-9397-08002B2CF9AE}" pid="3" name="MSIP_Label_a2493f3f-6595-4847-8f46-3790596519d0_Enabled">
    <vt:lpwstr>true</vt:lpwstr>
  </property>
  <property fmtid="{D5CDD505-2E9C-101B-9397-08002B2CF9AE}" pid="4" name="MSIP_Label_a2493f3f-6595-4847-8f46-3790596519d0_SetDate">
    <vt:lpwstr>2023-05-03T06:32:55Z</vt:lpwstr>
  </property>
  <property fmtid="{D5CDD505-2E9C-101B-9397-08002B2CF9AE}" pid="5" name="MSIP_Label_a2493f3f-6595-4847-8f46-3790596519d0_Method">
    <vt:lpwstr>Privileged</vt:lpwstr>
  </property>
  <property fmtid="{D5CDD505-2E9C-101B-9397-08002B2CF9AE}" pid="6" name="MSIP_Label_a2493f3f-6595-4847-8f46-3790596519d0_Name">
    <vt:lpwstr>a2493f3f-6595-4847-8f46-3790596519d0</vt:lpwstr>
  </property>
  <property fmtid="{D5CDD505-2E9C-101B-9397-08002B2CF9AE}" pid="7" name="MSIP_Label_a2493f3f-6595-4847-8f46-3790596519d0_SiteId">
    <vt:lpwstr>5cc89a67-fa29-4356-af5d-f436abc7c21b</vt:lpwstr>
  </property>
  <property fmtid="{D5CDD505-2E9C-101B-9397-08002B2CF9AE}" pid="8" name="MSIP_Label_a2493f3f-6595-4847-8f46-3790596519d0_ActionId">
    <vt:lpwstr>d48af9be-cebf-42d4-9233-cad7ef03d850</vt:lpwstr>
  </property>
  <property fmtid="{D5CDD505-2E9C-101B-9397-08002B2CF9AE}" pid="9" name="MSIP_Label_a2493f3f-6595-4847-8f46-3790596519d0_ContentBits">
    <vt:lpwstr>0</vt:lpwstr>
  </property>
  <property fmtid="{D5CDD505-2E9C-101B-9397-08002B2CF9AE}" pid="10" name="TaxCatchAll">
    <vt:lpwstr>1;#Sivistys-ja kulttuuripalvelut|46cf9211-5c78-40bb-a736-a60014ef7a20</vt:lpwstr>
  </property>
  <property fmtid="{D5CDD505-2E9C-101B-9397-08002B2CF9AE}" pid="11" name="toimialaTaxHTField">
    <vt:lpwstr>Sivistys-ja kulttuuripalvelut|46cf9211-5c78-40bb-a736-a60014ef7a20</vt:lpwstr>
  </property>
  <property fmtid="{D5CDD505-2E9C-101B-9397-08002B2CF9AE}" pid="12" name="Dokumentin_x0020_tyyppiMMD">
    <vt:lpwstr/>
  </property>
  <property fmtid="{D5CDD505-2E9C-101B-9397-08002B2CF9AE}" pid="13" name="TaxKeyword">
    <vt:lpwstr/>
  </property>
  <property fmtid="{D5CDD505-2E9C-101B-9397-08002B2CF9AE}" pid="14" name="MediaServiceImageTags">
    <vt:lpwstr/>
  </property>
  <property fmtid="{D5CDD505-2E9C-101B-9397-08002B2CF9AE}" pid="15" name="TaxKeywordTaxHTField">
    <vt:lpwstr/>
  </property>
  <property fmtid="{D5CDD505-2E9C-101B-9397-08002B2CF9AE}" pid="16" name="subjectTaxHTField">
    <vt:lpwstr/>
  </property>
  <property fmtid="{D5CDD505-2E9C-101B-9397-08002B2CF9AE}" pid="17" name="AiheMMD">
    <vt:lpwstr/>
  </property>
  <property fmtid="{D5CDD505-2E9C-101B-9397-08002B2CF9AE}" pid="18" name="ToimialaMMD">
    <vt:lpwstr>1;#Sivistys-ja kulttuuripalvelut|46cf9211-5c78-40bb-a736-a60014ef7a20</vt:lpwstr>
  </property>
  <property fmtid="{D5CDD505-2E9C-101B-9397-08002B2CF9AE}" pid="19" name="dokumentinTyyppiTaxHTField">
    <vt:lpwstr/>
  </property>
  <property fmtid="{D5CDD505-2E9C-101B-9397-08002B2CF9AE}" pid="20" name="Dokumentin tyyppiMMD">
    <vt:lpwstr/>
  </property>
</Properties>
</file>