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63" r:id="rId7"/>
    <p:sldId id="258" r:id="rId8"/>
    <p:sldId id="260" r:id="rId9"/>
    <p:sldId id="261" r:id="rId10"/>
    <p:sldId id="259" r:id="rId11"/>
    <p:sldId id="262" r:id="rId12"/>
    <p:sldId id="265" r:id="rId13"/>
    <p:sldId id="266" r:id="rId14"/>
  </p:sldIdLst>
  <p:sldSz cx="12192000" cy="6858000"/>
  <p:notesSz cx="6797675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91FC1F-8562-B6DC-879B-BF6DDFE4B6D9}" name="Herranen Tuula" initials="HT" userId="S::tuula.herranen@ouka.fi::f186c9e7-391b-459f-aa13-d863cd0b847f" providerId="AD"/>
  <p188:author id="{9CF9B7BA-08F8-CD8C-FF2E-A623C5355A3D}" name="Nyberg Sari" initials="NS" userId="S::sari.nyberg@ouka.fi::81af210f-cbff-4d10-99fa-f9fa679d86be" providerId="AD"/>
  <p188:author id="{F8EED5D8-A96D-942F-3B9C-FD0A3BA07919}" name="Niemelä Pirita" initials="NP" userId="S::pirita.niemela@ouka.fi::389c93ae-c01a-4832-b8f4-89dddf2edb3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A90EBA-CA97-3EEA-80E5-A1745D50BA2E}" v="293" dt="2026-05-07T11:54:44.7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0CF99-8546-9944-AF26-18CD4D3E6F2D}" type="datetimeFigureOut">
              <a:rPr lang="fi-FI" smtClean="0"/>
              <a:t>7.5.2026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DCCD3-B33E-814F-B15D-D5F1A828D8E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8645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e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e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644F0B-803E-6D48-A06A-BC0EE7988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3072" y="2060447"/>
            <a:ext cx="7424928" cy="1449515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68D0D81-8714-384B-B95E-D37C3C5E32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43072" y="3852672"/>
            <a:ext cx="7424928" cy="963168"/>
          </a:xfrm>
        </p:spPr>
        <p:txBody>
          <a:bodyPr>
            <a:normAutofit/>
          </a:bodyPr>
          <a:lstStyle>
            <a:lvl1pPr marL="0" indent="0" algn="l">
              <a:buNone/>
              <a:defRPr sz="16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19877" y="669257"/>
            <a:ext cx="685800" cy="647700"/>
          </a:xfrm>
          <a:prstGeom prst="rect">
            <a:avLst/>
          </a:prstGeom>
        </p:spPr>
      </p:pic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F4FA2679-08D5-4EC5-8140-92D65B4EB0C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3991" y="4459045"/>
            <a:ext cx="2516987" cy="1576659"/>
          </a:xfrm>
          <a:prstGeom prst="rect">
            <a:avLst/>
          </a:prstGeom>
        </p:spPr>
      </p:pic>
      <p:pic>
        <p:nvPicPr>
          <p:cNvPr id="9" name="Kuva 8" descr="Oulun logo.">
            <a:extLst>
              <a:ext uri="{FF2B5EF4-FFF2-40B4-BE49-F238E27FC236}">
                <a16:creationId xmlns:a16="http://schemas.microsoft.com/office/drawing/2014/main" id="{88B3AE45-B976-45D3-8211-48E87A1B32F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289689" y="5790882"/>
            <a:ext cx="925547" cy="24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84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7.5.2026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330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7.5.2026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079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7.5.2026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24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7.5.2026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716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7.5.2026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070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7.5.2026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910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7.5.2026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133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7.5.2026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18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7.5.2026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414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7.5.2026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21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Otsikkodia"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7.5.2026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504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7.5.2026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247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52BB320E-AE24-5544-8176-D98037CBB6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C644F0B-803E-6D48-A06A-BC0EE7988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035" y="1290918"/>
            <a:ext cx="8211671" cy="1129553"/>
          </a:xfrm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839531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644F0B-803E-6D48-A06A-BC0EE7988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106" y="2060447"/>
            <a:ext cx="9932894" cy="1449515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68D0D81-8714-384B-B95E-D37C3C5E32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5106" y="3852672"/>
            <a:ext cx="9932894" cy="963168"/>
          </a:xfrm>
        </p:spPr>
        <p:txBody>
          <a:bodyPr>
            <a:normAutofit/>
          </a:bodyPr>
          <a:lstStyle>
            <a:lvl1pPr marL="0" indent="0" algn="l">
              <a:buNone/>
              <a:defRPr sz="1600" spc="5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8ED4078-C745-6B4D-9F2B-041B10D65B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52206" y="5934820"/>
            <a:ext cx="7500270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AA21C816-39A0-A74A-8F2A-2CE8F9472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9" name="Kuva 8" descr="Sivistys- ja kulttuuripalveluiden logo.">
            <a:extLst>
              <a:ext uri="{FF2B5EF4-FFF2-40B4-BE49-F238E27FC236}">
                <a16:creationId xmlns:a16="http://schemas.microsoft.com/office/drawing/2014/main" id="{102C537D-5788-4197-9F32-E4B978E002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0" name="Kuva 9" descr="Oulun logo.">
            <a:extLst>
              <a:ext uri="{FF2B5EF4-FFF2-40B4-BE49-F238E27FC236}">
                <a16:creationId xmlns:a16="http://schemas.microsoft.com/office/drawing/2014/main" id="{F5BE4E6F-B351-4159-B897-4BAC3FAE33B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6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8B4BE5-33C4-7740-90A5-CB0EE6BC9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B77511-3DF1-B246-9F30-F66AE595E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8050F2C-300C-484D-86D0-75504628B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5719C-C0B1-0442-A41F-D134B78B6185}" type="datetime1">
              <a:rPr lang="fi-FI" smtClean="0"/>
              <a:t>7.5.2026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9BF014A-7030-514A-AD23-EB2DFC613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D7C5B36-3BF9-4A48-B14B-E5330E0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F4FE-713B-884F-B5BF-63AA24B8D1FF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B7270A1-F7B8-8F47-A43A-0767FDA0F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654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BC2442-37AE-5C40-BCED-03A8BF0F3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1176896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D3DAFCB-F2FD-B748-8F31-AA990DAEA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155111"/>
            <a:ext cx="10515600" cy="39491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788AD55-A39B-3A46-9037-D338B8A10A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990BF5BC-234D-4011-B452-EFE2E7249B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9" name="Kuva 8" descr="Oulun logo.">
            <a:extLst>
              <a:ext uri="{FF2B5EF4-FFF2-40B4-BE49-F238E27FC236}">
                <a16:creationId xmlns:a16="http://schemas.microsoft.com/office/drawing/2014/main" id="{AB34FC20-020F-4F1A-BDE1-CDA6C97A68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0430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129553"/>
            <a:ext cx="9791700" cy="927847"/>
          </a:xfrm>
        </p:spPr>
        <p:txBody>
          <a:bodyPr anchor="b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982694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 descr="Oulun kaupungin tunnus">
            <a:extLst>
              <a:ext uri="{FF2B5EF4-FFF2-40B4-BE49-F238E27FC236}">
                <a16:creationId xmlns:a16="http://schemas.microsoft.com/office/drawing/2014/main" id="{31D37D4A-7098-6645-82FE-EAD98D4F61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4568" y="5751093"/>
            <a:ext cx="1248611" cy="624306"/>
          </a:xfrm>
          <a:prstGeom prst="rect">
            <a:avLst/>
          </a:prstGeom>
        </p:spPr>
      </p:pic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04457" y="5934820"/>
            <a:ext cx="7448019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71C51CBA-A580-4AC3-9F8A-A8C5E1D3B8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0" name="Kuva 9" descr="Oulun logo.">
            <a:extLst>
              <a:ext uri="{FF2B5EF4-FFF2-40B4-BE49-F238E27FC236}">
                <a16:creationId xmlns:a16="http://schemas.microsoft.com/office/drawing/2014/main" id="{78FBB0A1-BB56-4859-94A9-F5BCD32FD50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227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129553"/>
            <a:ext cx="9791700" cy="927847"/>
          </a:xfrm>
        </p:spPr>
        <p:txBody>
          <a:bodyPr anchor="b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212025FF-3F8D-B24A-B526-188D2E11D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17898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60766" y="5934820"/>
            <a:ext cx="7591710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5EDB1419-A410-478C-8C6C-1AD19F48CC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3" name="Kuva 12" descr="Oulun logo.">
            <a:extLst>
              <a:ext uri="{FF2B5EF4-FFF2-40B4-BE49-F238E27FC236}">
                <a16:creationId xmlns:a16="http://schemas.microsoft.com/office/drawing/2014/main" id="{AA6E841F-BA70-41E5-9956-AD9679BAE03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123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670560"/>
            <a:ext cx="9791700" cy="756920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8720" y="2491740"/>
            <a:ext cx="7274559" cy="2974781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200" spc="80"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13017" y="5934820"/>
            <a:ext cx="7539459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F8B1C6D5-887C-42EF-88B0-61031896D4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0" name="Kuva 9" descr="Oulun logo.">
            <a:extLst>
              <a:ext uri="{FF2B5EF4-FFF2-40B4-BE49-F238E27FC236}">
                <a16:creationId xmlns:a16="http://schemas.microsoft.com/office/drawing/2014/main" id="{8D2D5939-F3E7-425B-A44B-A6F233F3BA5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5620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9526415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Kaavion paikkamerkki 3">
            <a:extLst>
              <a:ext uri="{FF2B5EF4-FFF2-40B4-BE49-F238E27FC236}">
                <a16:creationId xmlns:a16="http://schemas.microsoft.com/office/drawing/2014/main" id="{97940F9C-2370-E647-9ECF-715AC0BBEDF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519863" y="2049463"/>
            <a:ext cx="4862011" cy="3436937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91394" y="5934820"/>
            <a:ext cx="7461082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06C8948B-36B5-4535-8823-52E81FC221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3" name="Kuva 12" descr="Oulun logo.">
            <a:extLst>
              <a:ext uri="{FF2B5EF4-FFF2-40B4-BE49-F238E27FC236}">
                <a16:creationId xmlns:a16="http://schemas.microsoft.com/office/drawing/2014/main" id="{946F9644-8F00-4855-AF18-9786989BEC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5443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6566647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6557961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8000" y="690001"/>
            <a:ext cx="3242277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22023" y="5865548"/>
            <a:ext cx="4223157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AF05C52F-52A3-481C-9B30-55D16F2405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687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7782" y="690001"/>
            <a:ext cx="4872496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13017" y="5865548"/>
            <a:ext cx="2781201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160E416F-EBC1-46E5-B104-340A5E663D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3068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4" y="1063256"/>
            <a:ext cx="3313084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3304398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90977" y="690001"/>
            <a:ext cx="6479301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23A62FE5-9493-4131-B229-9FFB58F8F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687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7782" y="0"/>
            <a:ext cx="5694218" cy="6857999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26080" y="5865548"/>
            <a:ext cx="2768138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41AA429B-8C69-4FC3-B6EC-69E5C9D365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8681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845" y="1063256"/>
            <a:ext cx="5757882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23013" y="2491740"/>
            <a:ext cx="653152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934" y="690001"/>
            <a:ext cx="3220113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0600" y="5865548"/>
            <a:ext cx="4978831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3" name="Kuva 12" descr="Sivistys- ja kulttuuripalveluiden logo.">
            <a:extLst>
              <a:ext uri="{FF2B5EF4-FFF2-40B4-BE49-F238E27FC236}">
                <a16:creationId xmlns:a16="http://schemas.microsoft.com/office/drawing/2014/main" id="{C89480A0-7899-4602-9ABB-8496A5F52E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5144" y="5687543"/>
            <a:ext cx="1159847" cy="7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2091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858" y="1063256"/>
            <a:ext cx="4120805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1797" y="2491740"/>
            <a:ext cx="4922737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934" y="690001"/>
            <a:ext cx="4871442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34563" y="5865548"/>
            <a:ext cx="3344868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6FAE3318-70BA-4914-9EAB-6619D72EAF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5144" y="5687543"/>
            <a:ext cx="1159847" cy="7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414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1451" y="1063256"/>
            <a:ext cx="3313084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50136" y="2491740"/>
            <a:ext cx="3304398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933" y="690001"/>
            <a:ext cx="6479301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24658" y="5865548"/>
            <a:ext cx="1727765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CFE21BF6-129D-49D9-AEFC-CFC30D6B1D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5144" y="5687543"/>
            <a:ext cx="1159847" cy="7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142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858" y="1063256"/>
            <a:ext cx="4935677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1797" y="2491740"/>
            <a:ext cx="4922737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703376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34563" y="5865548"/>
            <a:ext cx="3344868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35E36C40-4BDA-411B-ACA4-18D04F80AC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5144" y="5687543"/>
            <a:ext cx="1159847" cy="7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5938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281940"/>
            <a:ext cx="9791700" cy="75692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371601"/>
            <a:ext cx="12192000" cy="41148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65269" y="5934820"/>
            <a:ext cx="7487207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FF48920D-C6BC-4618-83E9-05396DFFDD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7" name="Kuva 6" descr="Oulun logo.">
            <a:extLst>
              <a:ext uri="{FF2B5EF4-FFF2-40B4-BE49-F238E27FC236}">
                <a16:creationId xmlns:a16="http://schemas.microsoft.com/office/drawing/2014/main" id="{155A335D-2808-44D7-8E41-ED2D8043CB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9887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281940"/>
            <a:ext cx="9791700" cy="75692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0100" y="1371601"/>
            <a:ext cx="10584180" cy="41148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04457" y="5934820"/>
            <a:ext cx="7448019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5CCFB3B9-0A1E-422B-A6FC-D973ACEE10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7" name="Kuva 6" descr="Oulun logo.">
            <a:extLst>
              <a:ext uri="{FF2B5EF4-FFF2-40B4-BE49-F238E27FC236}">
                <a16:creationId xmlns:a16="http://schemas.microsoft.com/office/drawing/2014/main" id="{BF71B0BA-796A-440B-9A6E-ED3220EB19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895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281940"/>
            <a:ext cx="9791700" cy="75692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0100" y="1371601"/>
            <a:ext cx="4896365" cy="274845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E4A72597-9596-554A-8472-9CCBE6E599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4653" y="4549141"/>
            <a:ext cx="4982762" cy="9372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3">
            <a:extLst>
              <a:ext uri="{FF2B5EF4-FFF2-40B4-BE49-F238E27FC236}">
                <a16:creationId xmlns:a16="http://schemas.microsoft.com/office/drawing/2014/main" id="{BCB0A600-B46D-A848-BA27-4823281321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2010" y="1371601"/>
            <a:ext cx="4869081" cy="274845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3900F4F0-A16D-7440-B3F8-B6AB5CC8C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31797" y="4549141"/>
            <a:ext cx="4922737" cy="9372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91394" y="5934820"/>
            <a:ext cx="7461082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1" name="Kuva 10" descr="Sivistys- ja kulttuuripalveluiden logo.">
            <a:extLst>
              <a:ext uri="{FF2B5EF4-FFF2-40B4-BE49-F238E27FC236}">
                <a16:creationId xmlns:a16="http://schemas.microsoft.com/office/drawing/2014/main" id="{4A564046-4101-4E23-B37B-CC9656EC56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2" name="Kuva 11" descr="Oulun logo.">
            <a:extLst>
              <a:ext uri="{FF2B5EF4-FFF2-40B4-BE49-F238E27FC236}">
                <a16:creationId xmlns:a16="http://schemas.microsoft.com/office/drawing/2014/main" id="{8A77F652-86F5-4BED-A22A-3580E611E7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1305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3633536"/>
            <a:ext cx="10633321" cy="581659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E4A72597-9596-554A-8472-9CCBE6E599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4653" y="4549141"/>
            <a:ext cx="4982762" cy="9372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0100" y="697833"/>
            <a:ext cx="4896365" cy="274845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3900F4F0-A16D-7440-B3F8-B6AB5CC8C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31797" y="4549141"/>
            <a:ext cx="4922737" cy="9372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3">
            <a:extLst>
              <a:ext uri="{FF2B5EF4-FFF2-40B4-BE49-F238E27FC236}">
                <a16:creationId xmlns:a16="http://schemas.microsoft.com/office/drawing/2014/main" id="{BCB0A600-B46D-A848-BA27-4823281321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2010" y="697833"/>
            <a:ext cx="4869081" cy="274845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6709" y="5934820"/>
            <a:ext cx="7395767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1" name="Kuva 10" descr="Sivistys- ja kulttuuripalveluiden logo.">
            <a:extLst>
              <a:ext uri="{FF2B5EF4-FFF2-40B4-BE49-F238E27FC236}">
                <a16:creationId xmlns:a16="http://schemas.microsoft.com/office/drawing/2014/main" id="{403744BB-A902-4690-B7EE-A8204A22BE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2" name="Kuva 11" descr="Oulun logo.">
            <a:extLst>
              <a:ext uri="{FF2B5EF4-FFF2-40B4-BE49-F238E27FC236}">
                <a16:creationId xmlns:a16="http://schemas.microsoft.com/office/drawing/2014/main" id="{4D2F779D-CF7C-467B-BE6D-D357E4FD3E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094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18DAED1-DD14-BF4A-B88C-E1C96F943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58CEF64-9781-D945-9720-99CE85F398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4101579-0DA9-4049-AC13-EF6FA335B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13851BC7-B432-4747-9742-70043FBB6BD1}" type="datetime1">
              <a:rPr lang="fi-FI" smtClean="0"/>
              <a:t>7.5.2026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65F9E72-400B-824D-91AE-6E5C40C7F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71DABDF-68E5-1744-9D23-F69A2F2C7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69C2F4FE-713B-884F-B5BF-63AA24B8D1F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1872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62" r:id="rId14"/>
    <p:sldLayoutId id="2147483663" r:id="rId15"/>
    <p:sldLayoutId id="2147483650" r:id="rId16"/>
    <p:sldLayoutId id="2147483651" r:id="rId17"/>
    <p:sldLayoutId id="2147483664" r:id="rId18"/>
    <p:sldLayoutId id="2147483665" r:id="rId19"/>
    <p:sldLayoutId id="2147483666" r:id="rId20"/>
    <p:sldLayoutId id="2147483667" r:id="rId21"/>
    <p:sldLayoutId id="2147483670" r:id="rId22"/>
    <p:sldLayoutId id="2147483668" r:id="rId23"/>
    <p:sldLayoutId id="2147483669" r:id="rId24"/>
    <p:sldLayoutId id="2147483677" r:id="rId25"/>
    <p:sldLayoutId id="2147483673" r:id="rId26"/>
    <p:sldLayoutId id="2147483675" r:id="rId27"/>
    <p:sldLayoutId id="2147483674" r:id="rId28"/>
    <p:sldLayoutId id="2147483676" r:id="rId29"/>
    <p:sldLayoutId id="2147483678" r:id="rId30"/>
    <p:sldLayoutId id="2147483679" r:id="rId31"/>
    <p:sldLayoutId id="2147483680" r:id="rId32"/>
    <p:sldLayoutId id="2147483681" r:id="rId33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052028-CCF9-0A44-82AB-381B5C0D8F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17760" y="2097744"/>
            <a:ext cx="7424928" cy="1449515"/>
          </a:xfrm>
        </p:spPr>
        <p:txBody>
          <a:bodyPr/>
          <a:lstStyle/>
          <a:p>
            <a:r>
              <a:rPr lang="fi-FI"/>
              <a:t>Esi- ja alkuopetuksen lähiyhteistyön suunnitelma</a:t>
            </a:r>
          </a:p>
        </p:txBody>
      </p:sp>
    </p:spTree>
    <p:extLst>
      <p:ext uri="{BB962C8B-B14F-4D97-AF65-F5344CB8AC3E}">
        <p14:creationId xmlns:p14="http://schemas.microsoft.com/office/powerpoint/2010/main" val="1817712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296DFACA-801F-4C73-8180-17B9E7EB7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812" y="1129553"/>
            <a:ext cx="9791700" cy="927847"/>
          </a:xfrm>
        </p:spPr>
        <p:txBody>
          <a:bodyPr>
            <a:normAutofit/>
          </a:bodyPr>
          <a:lstStyle/>
          <a:p>
            <a:r>
              <a:rPr lang="fi-FI" sz="3200"/>
              <a:t>Kasvamme, kohtaamme ja kasvatamme yhdessä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09B62232-8CEC-42B6-B821-4BF195B194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79943" y="2589285"/>
            <a:ext cx="4872999" cy="2974781"/>
          </a:xfrm>
        </p:spPr>
        <p:txBody>
          <a:bodyPr/>
          <a:lstStyle/>
          <a:p>
            <a:pPr algn="ctr"/>
            <a:r>
              <a:rPr lang="fi-FI" b="1">
                <a:solidFill>
                  <a:schemeClr val="accent1"/>
                </a:solidFill>
                <a:latin typeface="+mn-lt"/>
              </a:rPr>
              <a:t>VISIO: </a:t>
            </a:r>
          </a:p>
          <a:p>
            <a:pPr algn="ctr"/>
            <a:r>
              <a:rPr lang="fi-FI" b="1" i="1">
                <a:solidFill>
                  <a:schemeClr val="accent1"/>
                </a:solidFill>
                <a:latin typeface="+mn-lt"/>
              </a:rPr>
              <a:t>”Yhtenäinen esi- ja alkuopetuksen pedagogiikka, toimintakulttuuri ja oppimisympäristö vahvistaa lapsen varhaista perustaitojen oppimista. Yhdessä toimien mahdollistamme lapsen yksilöllisen etenemisen kasvun ja opin polulla joustavien siirtymien avulla.”</a:t>
            </a:r>
          </a:p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2AB7DAC-AA0C-4400-A7CB-3AB67A78C3F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1225213" y="3697288"/>
            <a:ext cx="966787" cy="365125"/>
          </a:xfrm>
        </p:spPr>
        <p:txBody>
          <a:bodyPr/>
          <a:lstStyle/>
          <a:p>
            <a:fld id="{13851BC7-B432-4747-9742-70043FBB6BD1}" type="datetime1">
              <a:rPr lang="fi-FI" smtClean="0"/>
              <a:pPr/>
              <a:t>7.5.2026</a:t>
            </a:fld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49B05C9F-0946-4683-B294-0F4D1B29A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80836" y="2815119"/>
            <a:ext cx="5309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  <a:p>
            <a:pPr marL="342900" indent="-342900">
              <a:buAutoNum type="arabicPeriod"/>
            </a:pPr>
            <a:endParaRPr lang="fi-FI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0B8782A6-1CB9-42C5-8AC5-A247B182D096}"/>
              </a:ext>
            </a:extLst>
          </p:cNvPr>
          <p:cNvSpPr txBox="1"/>
          <p:nvPr/>
        </p:nvSpPr>
        <p:spPr>
          <a:xfrm>
            <a:off x="1099335" y="2815119"/>
            <a:ext cx="48729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i-FI"/>
              <a:t>Yhteinen pedagoginen näkemys</a:t>
            </a:r>
          </a:p>
          <a:p>
            <a:pPr marL="342900" indent="-342900">
              <a:buFont typeface="+mj-lt"/>
              <a:buAutoNum type="arabicPeriod"/>
            </a:pPr>
            <a:r>
              <a:rPr lang="fi-FI"/>
              <a:t>Asiantuntijuuden ja osaamisen jakaminen</a:t>
            </a:r>
          </a:p>
          <a:p>
            <a:pPr marL="342900" indent="-342900">
              <a:buFont typeface="+mj-lt"/>
              <a:buAutoNum type="arabicPeriod"/>
            </a:pPr>
            <a:r>
              <a:rPr lang="fi-FI"/>
              <a:t>Yhtenäinen toimintakulttuuri</a:t>
            </a:r>
          </a:p>
          <a:p>
            <a:pPr marL="342900" indent="-342900">
              <a:buFont typeface="+mj-lt"/>
              <a:buAutoNum type="arabicPeriod"/>
            </a:pPr>
            <a:r>
              <a:rPr lang="fi-FI"/>
              <a:t>Pedagogiset työtavat ja oppimisympäristö perustaitojen oppimisessa</a:t>
            </a:r>
          </a:p>
          <a:p>
            <a:pPr marL="342900" indent="-342900">
              <a:buFont typeface="+mj-lt"/>
              <a:buAutoNum type="arabicPeriod"/>
            </a:pPr>
            <a:r>
              <a:rPr lang="fi-FI"/>
              <a:t>Arviointi</a:t>
            </a:r>
          </a:p>
          <a:p>
            <a:pPr marL="342900" indent="-342900">
              <a:buFont typeface="+mj-lt"/>
              <a:buAutoNum type="arabicPeriod"/>
            </a:pPr>
            <a:r>
              <a:rPr lang="fi-FI"/>
              <a:t>Vuosikello</a:t>
            </a:r>
          </a:p>
        </p:txBody>
      </p:sp>
    </p:spTree>
    <p:extLst>
      <p:ext uri="{BB962C8B-B14F-4D97-AF65-F5344CB8AC3E}">
        <p14:creationId xmlns:p14="http://schemas.microsoft.com/office/powerpoint/2010/main" val="1531660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2E744B1-BCC8-D3E8-CBD8-9CFF4AA2E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Taustatiedot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82A36C4-DAAA-058E-D04C-CF23BE40CE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Segoe UI"/>
                <a:cs typeface="Segoe UI"/>
              </a:rPr>
              <a:t>Yksiköt: Talvikankaan koulu, Talvikankaan päiväkoti</a:t>
            </a:r>
            <a:endParaRPr lang="fi-FI" dirty="0"/>
          </a:p>
          <a:p>
            <a:endParaRPr lang="fi-FI"/>
          </a:p>
          <a:p>
            <a:endParaRPr lang="fi-FI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Segoe UI"/>
                <a:cs typeface="Segoe UI"/>
              </a:rPr>
              <a:t>Vastuuhenkilöt: Pirjo-Riitta </a:t>
            </a:r>
            <a:r>
              <a:rPr lang="fi-FI" dirty="0" err="1">
                <a:latin typeface="Segoe UI"/>
                <a:cs typeface="Segoe UI"/>
              </a:rPr>
              <a:t>Silven</a:t>
            </a:r>
            <a:r>
              <a:rPr lang="fi-FI" dirty="0">
                <a:latin typeface="Segoe UI"/>
                <a:cs typeface="Segoe UI"/>
              </a:rPr>
              <a:t>, Heikki Paukkunen, Reetta Kivilahti, Jonna Veräjänkorva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5F539D7-2D2B-09F9-9B59-413A42296C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890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47EC2F-9B64-4C14-846D-495801C7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5B4C1D-47A3-4702-8FD6-26C9842C6B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560CBB7B-9B0C-4AD2-BA2F-E20CF539A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002833"/>
              </p:ext>
            </p:extLst>
          </p:nvPr>
        </p:nvGraphicFramePr>
        <p:xfrm>
          <a:off x="762000" y="410307"/>
          <a:ext cx="7083742" cy="5328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3742">
                  <a:extLst>
                    <a:ext uri="{9D8B030D-6E8A-4147-A177-3AD203B41FA5}">
                      <a16:colId xmlns:a16="http://schemas.microsoft.com/office/drawing/2014/main" val="2476262270"/>
                    </a:ext>
                  </a:extLst>
                </a:gridCol>
              </a:tblGrid>
              <a:tr h="602608">
                <a:tc>
                  <a:txBody>
                    <a:bodyPr/>
                    <a:lstStyle/>
                    <a:p>
                      <a:r>
                        <a:rPr lang="fi-FI" dirty="0"/>
                        <a:t>1. YHTEINEN PEDAGOGINEN NÄKEMYS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2791"/>
                  </a:ext>
                </a:extLst>
              </a:tr>
              <a:tr h="472571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i-FI" dirty="0"/>
                        <a:t>Tavoitteena: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fi-FI" dirty="0"/>
                        <a:t>Taataan lapselle turvallinen askelma esiopetuksesta ekaluokalle.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fi-FI" dirty="0"/>
                        <a:t>Esi- ja alkuopetuksen yhteistyön lisääminen leikkiä sekä </a:t>
                      </a:r>
                      <a:r>
                        <a:rPr lang="fi-FI" dirty="0" err="1"/>
                        <a:t>steam</a:t>
                      </a:r>
                      <a:r>
                        <a:rPr lang="fi-FI" dirty="0"/>
                        <a:t>-pedagogiikkaa hyödyntäen.</a:t>
                      </a:r>
                    </a:p>
                    <a:p>
                      <a:pPr lvl="0">
                        <a:buNone/>
                      </a:pPr>
                      <a:endParaRPr lang="fi-FI"/>
                    </a:p>
                    <a:p>
                      <a:pPr lvl="0">
                        <a:buNone/>
                      </a:pPr>
                      <a:r>
                        <a:rPr lang="fi-FI" dirty="0"/>
                        <a:t>Konkreettiset toimenpiteet</a:t>
                      </a:r>
                    </a:p>
                    <a:p>
                      <a:pPr marL="285750" lvl="0" indent="-285750">
                        <a:buAutoNum type="arabicPeriod"/>
                      </a:pPr>
                      <a:r>
                        <a:rPr lang="fi-FI" sz="18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Toimintakauden alussa esi- ja alkuopetuksen yhteistyön vuosikellon päivittäminen, jossa mukana alkuopettajat, eskariopettajat, erityisopettaja.</a:t>
                      </a:r>
                    </a:p>
                    <a:p>
                      <a:pPr marL="0" lvl="0" indent="0">
                        <a:buNone/>
                      </a:pP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</a:endParaRPr>
                    </a:p>
                    <a:p>
                      <a:pPr lvl="0">
                        <a:buNone/>
                      </a:pPr>
                      <a:r>
                        <a:rPr lang="fi-FI" dirty="0"/>
                        <a:t>Yhtenäinen tuen polku:</a:t>
                      </a:r>
                    </a:p>
                    <a:p>
                      <a:pPr marL="285750" lvl="0" indent="-285750">
                        <a:buAutoNum type="arabicPeriod"/>
                      </a:pPr>
                      <a:r>
                        <a:rPr lang="fi-FI" dirty="0"/>
                        <a:t>Siirtokeskustelut keväällä</a:t>
                      </a:r>
                    </a:p>
                    <a:p>
                      <a:pPr marL="285750" lvl="0" indent="-285750">
                        <a:buAutoNum type="arabicPeriod"/>
                      </a:pPr>
                      <a:r>
                        <a:rPr lang="fi-FI" dirty="0"/>
                        <a:t>Koulun erityisopettaja käy havainnoimassa eskareita.</a:t>
                      </a:r>
                    </a:p>
                    <a:p>
                      <a:pPr marL="285750" lvl="0" indent="-285750">
                        <a:buAutoNum type="arabicPeriod"/>
                      </a:pPr>
                      <a:r>
                        <a:rPr lang="fi-FI" dirty="0"/>
                        <a:t>Oppilashuolto toteuttaa tunne- ja turvataitokasvatusta eskareille.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60100"/>
                  </a:ext>
                </a:extLst>
              </a:tr>
            </a:tbl>
          </a:graphicData>
        </a:graphic>
      </p:graphicFrame>
      <p:sp>
        <p:nvSpPr>
          <p:cNvPr id="8" name="Suorakulmio 7">
            <a:extLst>
              <a:ext uri="{FF2B5EF4-FFF2-40B4-BE49-F238E27FC236}">
                <a16:creationId xmlns:a16="http://schemas.microsoft.com/office/drawing/2014/main" id="{34E44250-3677-46E0-92BF-6E405C37E7DD}"/>
              </a:ext>
            </a:extLst>
          </p:cNvPr>
          <p:cNvSpPr/>
          <p:nvPr/>
        </p:nvSpPr>
        <p:spPr>
          <a:xfrm>
            <a:off x="8044665" y="1391479"/>
            <a:ext cx="2548202" cy="422251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fi-FI" sz="1400"/>
              <a:t>Miettikää 1-2 tavoitetta lähiyhteistyölle. </a:t>
            </a:r>
          </a:p>
          <a:p>
            <a:endParaRPr lang="fi-FI" sz="1400"/>
          </a:p>
          <a:p>
            <a:r>
              <a:rPr lang="fi-FI" sz="1400"/>
              <a:t>Kirjatkaa konkreettiset toimenpiteet miten pääsette näihin tavoitteisiin.</a:t>
            </a:r>
          </a:p>
          <a:p>
            <a:endParaRPr lang="fi-FI" sz="1400"/>
          </a:p>
          <a:p>
            <a:r>
              <a:rPr lang="fi-FI" sz="1400"/>
              <a:t>Kuinka mahdollistetaan lasten osallisuus sekä aktiivinen toimijuus?</a:t>
            </a:r>
          </a:p>
          <a:p>
            <a:endParaRPr lang="fi-FI" sz="1400"/>
          </a:p>
          <a:p>
            <a:r>
              <a:rPr lang="fi-FI" sz="1400">
                <a:cs typeface="Segoe UI"/>
              </a:rPr>
              <a:t>Kuinka vahvistamme yhtenäisen tuen polun toteutumista?</a:t>
            </a:r>
          </a:p>
          <a:p>
            <a:endParaRPr lang="fi-FI" sz="1400"/>
          </a:p>
        </p:txBody>
      </p:sp>
    </p:spTree>
    <p:extLst>
      <p:ext uri="{BB962C8B-B14F-4D97-AF65-F5344CB8AC3E}">
        <p14:creationId xmlns:p14="http://schemas.microsoft.com/office/powerpoint/2010/main" val="2410236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47EC2F-9B64-4C14-846D-495801C7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5B4C1D-47A3-4702-8FD6-26C9842C6B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560CBB7B-9B0C-4AD2-BA2F-E20CF539A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577246"/>
              </p:ext>
            </p:extLst>
          </p:nvPr>
        </p:nvGraphicFramePr>
        <p:xfrm>
          <a:off x="750276" y="1160584"/>
          <a:ext cx="7070081" cy="4218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0081">
                  <a:extLst>
                    <a:ext uri="{9D8B030D-6E8A-4147-A177-3AD203B41FA5}">
                      <a16:colId xmlns:a16="http://schemas.microsoft.com/office/drawing/2014/main" val="2476262270"/>
                    </a:ext>
                  </a:extLst>
                </a:gridCol>
              </a:tblGrid>
              <a:tr h="521443">
                <a:tc>
                  <a:txBody>
                    <a:bodyPr/>
                    <a:lstStyle/>
                    <a:p>
                      <a:r>
                        <a:rPr lang="fi-FI" dirty="0"/>
                        <a:t>2. ASIANTUNTIJUUDEN JA OSAAMISEN JAKAMINEN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2791"/>
                  </a:ext>
                </a:extLst>
              </a:tr>
              <a:tr h="36975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i-FI" sz="18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Hyödynnetään toisten asiantuntijuutta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</a:rPr>
                        <a:t>Lapset opettavat toisiaan</a:t>
                      </a:r>
                      <a:endParaRPr lang="en-US" sz="1800" b="0" i="0" u="none" strike="noStrike" noProof="0">
                        <a:solidFill>
                          <a:srgbClr val="000000"/>
                        </a:solidFill>
                        <a:latin typeface="Segoe UI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fi-FI" sz="18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Aikuiset oppivat toisiltaan 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</a:endParaRPr>
                    </a:p>
                    <a:p>
                      <a:pPr marL="0" lvl="0" indent="0">
                        <a:buClr>
                          <a:srgbClr val="000000"/>
                        </a:buClr>
                        <a:buNone/>
                      </a:pP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8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Yhteiset tapaamiset, keskustelut, tutustumiset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8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Avoin tiedonkulku puolin ja toisin, kohtaavatko odotukset, yhteiset tavoitteet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8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Koulun odotukset eskarilaisten taidoista selviksi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fi-FI" sz="18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Viskarikeväällä</a:t>
                      </a:r>
                      <a:r>
                        <a:rPr lang="fi-FI" sz="18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 valmentaudutaan eskariin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</a:endParaRPr>
                    </a:p>
                    <a:p>
                      <a:pPr marL="0" lvl="0" indent="0">
                        <a:buClr>
                          <a:srgbClr val="000000"/>
                        </a:buClr>
                        <a:buNone/>
                      </a:pP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fi-FI" sz="18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Yhteistyötä myös nuorisopalveluiden kanssa (</a:t>
                      </a:r>
                      <a:r>
                        <a:rPr lang="fi-FI" sz="18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NuPa</a:t>
                      </a:r>
                      <a:r>
                        <a:rPr lang="fi-FI" sz="18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). Lokakuussa aloituspalaveri 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60100"/>
                  </a:ext>
                </a:extLst>
              </a:tr>
            </a:tbl>
          </a:graphicData>
        </a:graphic>
      </p:graphicFrame>
      <p:sp>
        <p:nvSpPr>
          <p:cNvPr id="7" name="Suorakulmio 6">
            <a:extLst>
              <a:ext uri="{FF2B5EF4-FFF2-40B4-BE49-F238E27FC236}">
                <a16:creationId xmlns:a16="http://schemas.microsoft.com/office/drawing/2014/main" id="{2D74A94C-A9AE-4B64-A2C6-EFBF11E60417}"/>
              </a:ext>
            </a:extLst>
          </p:cNvPr>
          <p:cNvSpPr/>
          <p:nvPr/>
        </p:nvSpPr>
        <p:spPr>
          <a:xfrm>
            <a:off x="7993294" y="1422302"/>
            <a:ext cx="2847741" cy="42182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400"/>
              <a:t>Miten jaamme esiopetuksen, perusopetuksen ja huoltajien asiantuntijuutta?</a:t>
            </a:r>
          </a:p>
          <a:p>
            <a:endParaRPr lang="fi-FI" sz="1400"/>
          </a:p>
          <a:p>
            <a:r>
              <a:rPr lang="fi-FI" sz="1400"/>
              <a:t>Kuinka hyödynnämme henkilöstön vahvuuksia ja osaamista?</a:t>
            </a:r>
          </a:p>
          <a:p>
            <a:endParaRPr lang="fi-FI" sz="1400"/>
          </a:p>
          <a:p>
            <a:r>
              <a:rPr lang="fi-FI" sz="1400"/>
              <a:t>Kenen kanssa teemme yhteistyötä? (Iltapäivätoiminta, nuorisopalvelut yms.)</a:t>
            </a:r>
          </a:p>
          <a:p>
            <a:endParaRPr lang="fi-FI" sz="1400"/>
          </a:p>
        </p:txBody>
      </p:sp>
    </p:spTree>
    <p:extLst>
      <p:ext uri="{BB962C8B-B14F-4D97-AF65-F5344CB8AC3E}">
        <p14:creationId xmlns:p14="http://schemas.microsoft.com/office/powerpoint/2010/main" val="164561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47EC2F-9B64-4C14-846D-495801C7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5B4C1D-47A3-4702-8FD6-26C9842C6B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560CBB7B-9B0C-4AD2-BA2F-E20CF539A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628265"/>
              </p:ext>
            </p:extLst>
          </p:nvPr>
        </p:nvGraphicFramePr>
        <p:xfrm>
          <a:off x="785446" y="1031630"/>
          <a:ext cx="6780012" cy="4355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0012">
                  <a:extLst>
                    <a:ext uri="{9D8B030D-6E8A-4147-A177-3AD203B41FA5}">
                      <a16:colId xmlns:a16="http://schemas.microsoft.com/office/drawing/2014/main" val="2476262270"/>
                    </a:ext>
                  </a:extLst>
                </a:gridCol>
              </a:tblGrid>
              <a:tr h="621749">
                <a:tc>
                  <a:txBody>
                    <a:bodyPr/>
                    <a:lstStyle/>
                    <a:p>
                      <a:r>
                        <a:rPr lang="fi-FI" b="1" dirty="0"/>
                        <a:t>3. YHTENÄINEN TOIMINTAKULTTUURI</a:t>
                      </a:r>
                    </a:p>
                    <a:p>
                      <a:r>
                        <a:rPr lang="fi-FI" b="0" dirty="0"/>
                        <a:t>Johtaminen, rakenteet, suunnittelu, toimenpiteet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2791"/>
                  </a:ext>
                </a:extLst>
              </a:tr>
              <a:tr h="3714951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i-FI" sz="18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Syyskuussa esi- ja alkuopetuksen yhteinen suunnittelupalaveri, jossa esi- ja alkuopettajat laativat yhdessä yhteistyön vuosikellon elokuusta toukokuuhun sekä jakavat kummiluokat.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8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Kummiluokat sopivat lähiyhteistyöstä.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fi-FI" sz="18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Vuosikello velvoittaa ja antaa raamit yhteistyölle.</a:t>
                      </a:r>
                      <a:endParaRPr lang="en-US" sz="1800" b="0" i="0" u="none" strike="noStrike" noProof="0">
                        <a:solidFill>
                          <a:srgbClr val="000000"/>
                        </a:solidFill>
                        <a:latin typeface="Segoe UI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fi-FI" dirty="0"/>
                        <a:t>Esihenkilöt mahdollistavat opettajien välisen laadukkaan yhteistyön mm. työaikajärjestelyllä.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fi-FI" dirty="0"/>
                        <a:t>Yhdessä hyväksi havaittuja toimintatapoja jaetaan esi- ja alkuopetuksen kesken.</a:t>
                      </a:r>
                      <a:endParaRPr lang="fi-FI" sz="1800" b="0" i="0" u="none" strike="noStrike" noProof="0">
                        <a:solidFill>
                          <a:srgbClr val="000000"/>
                        </a:solidFill>
                        <a:latin typeface="Segoe U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60100"/>
                  </a:ext>
                </a:extLst>
              </a:tr>
            </a:tbl>
          </a:graphicData>
        </a:graphic>
      </p:graphicFrame>
      <p:sp>
        <p:nvSpPr>
          <p:cNvPr id="5" name="Suorakulmio 4">
            <a:extLst>
              <a:ext uri="{FF2B5EF4-FFF2-40B4-BE49-F238E27FC236}">
                <a16:creationId xmlns:a16="http://schemas.microsoft.com/office/drawing/2014/main" id="{513A16F7-A5BD-4FA8-90F8-8E6F1B295216}"/>
              </a:ext>
            </a:extLst>
          </p:cNvPr>
          <p:cNvSpPr/>
          <p:nvPr/>
        </p:nvSpPr>
        <p:spPr>
          <a:xfrm>
            <a:off x="7775304" y="1530857"/>
            <a:ext cx="2806766" cy="419759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fi-FI" sz="1400"/>
              <a:t>Kirjatkaa yhdessä sovitut suunnitteluajat ja käytänteet.</a:t>
            </a:r>
          </a:p>
          <a:p>
            <a:endParaRPr lang="fi-FI" sz="1400"/>
          </a:p>
          <a:p>
            <a:r>
              <a:rPr lang="fi-FI" sz="1400"/>
              <a:t>Millä tavoin varmistamme kaikkien sitoutumisen yhteistyöhön?</a:t>
            </a:r>
          </a:p>
          <a:p>
            <a:endParaRPr lang="fi-FI" sz="1400"/>
          </a:p>
          <a:p>
            <a:r>
              <a:rPr lang="fi-FI" sz="1400"/>
              <a:t>Miten toteutamme yhteistyötä?</a:t>
            </a:r>
          </a:p>
          <a:p>
            <a:endParaRPr lang="fi-FI" sz="1400"/>
          </a:p>
          <a:p>
            <a:endParaRPr lang="fi-FI" sz="140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234549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47EC2F-9B64-4C14-846D-495801C7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5B4C1D-47A3-4702-8FD6-26C9842C6B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560CBB7B-9B0C-4AD2-BA2F-E20CF539A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570198"/>
              </p:ext>
            </p:extLst>
          </p:nvPr>
        </p:nvGraphicFramePr>
        <p:xfrm>
          <a:off x="762000" y="398584"/>
          <a:ext cx="7195913" cy="5446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5913">
                  <a:extLst>
                    <a:ext uri="{9D8B030D-6E8A-4147-A177-3AD203B41FA5}">
                      <a16:colId xmlns:a16="http://schemas.microsoft.com/office/drawing/2014/main" val="2476262270"/>
                    </a:ext>
                  </a:extLst>
                </a:gridCol>
              </a:tblGrid>
              <a:tr h="741176">
                <a:tc>
                  <a:txBody>
                    <a:bodyPr/>
                    <a:lstStyle/>
                    <a:p>
                      <a:r>
                        <a:rPr lang="fi-FI" dirty="0"/>
                        <a:t>4. PEDAGOGISET TYÖTAVAT JA OPPIMISYMPÄRISTÖT PERUSTAITOJEN OPPIMISESSA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2791"/>
                  </a:ext>
                </a:extLst>
              </a:tr>
              <a:tr h="4704856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i-FI" dirty="0"/>
                        <a:t>Kummiluokkatoiminta eskarin ja alkuopetuksen välillä; tapaamisajankohdat sekä toiminnan sisällöt sovitaan tarkemmin kummiparien kesken.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dirty="0"/>
                        <a:t>Kuukausittaiset supervälkät, jotka kummiluokkaparit vuorollaan järjestävät.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dirty="0"/>
                        <a:t>Esi- ja alkuopetuksen yhteinen </a:t>
                      </a:r>
                      <a:r>
                        <a:rPr lang="fi-FI" dirty="0" err="1"/>
                        <a:t>Steam</a:t>
                      </a:r>
                      <a:r>
                        <a:rPr lang="fi-FI" dirty="0"/>
                        <a:t>-projekti.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dirty="0"/>
                        <a:t>Leikki, leikillisyys ja toiminnallisuus mukana kummiluokkien välisessä tekemisessä.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dirty="0"/>
                        <a:t>Lapset ovat mukana yhteistyön suunnittelussa ja toteutuksessa.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dirty="0"/>
                        <a:t>Vierailuja puolin ja toisin; esim. juhlakenraalit, pihatapahtumat, luku- ja pelihetket, kyselytunti, pihasuunnistus.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dirty="0"/>
                        <a:t>Mahdollisia yhteisiä oppimisympäristöjämme: esim. koulujen ja päiväkotien piha-alueet, monitoimitalon tilat, lähiympäristö ja metsät.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dirty="0"/>
                        <a:t>Oppimateriaalien ja -välineiden lainaaminen.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dirty="0"/>
                        <a:t>Kutsut erilaisiin tapahtumiin.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60100"/>
                  </a:ext>
                </a:extLst>
              </a:tr>
            </a:tbl>
          </a:graphicData>
        </a:graphic>
      </p:graphicFrame>
      <p:sp>
        <p:nvSpPr>
          <p:cNvPr id="5" name="Suorakulmio 4">
            <a:extLst>
              <a:ext uri="{FF2B5EF4-FFF2-40B4-BE49-F238E27FC236}">
                <a16:creationId xmlns:a16="http://schemas.microsoft.com/office/drawing/2014/main" id="{B19552D7-9A9D-4E79-8959-95709D1B8A9A}"/>
              </a:ext>
            </a:extLst>
          </p:cNvPr>
          <p:cNvSpPr/>
          <p:nvPr/>
        </p:nvSpPr>
        <p:spPr>
          <a:xfrm>
            <a:off x="8132318" y="1391479"/>
            <a:ext cx="2834635" cy="433696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400"/>
              <a:t>Millä tavoin hyödynnämme eri oppimisympäristöjä? (Esim. päiväkodin tilat, koulun tilat, lähiympäristö) </a:t>
            </a:r>
          </a:p>
          <a:p>
            <a:endParaRPr lang="fi-FI" sz="1400"/>
          </a:p>
          <a:p>
            <a:r>
              <a:rPr lang="fi-FI" sz="1400"/>
              <a:t>Millaisia työskentelytapoja käytämme?</a:t>
            </a:r>
          </a:p>
          <a:p>
            <a:endParaRPr lang="fi-FI" sz="1400"/>
          </a:p>
          <a:p>
            <a:r>
              <a:rPr lang="fi-FI" sz="1400"/>
              <a:t>Miten mahdollistamme leikin toteutumisen 5-8-vuotiaiden pedagogiikassa?</a:t>
            </a:r>
          </a:p>
          <a:p>
            <a:endParaRPr lang="fi-FI" sz="1400"/>
          </a:p>
          <a:p>
            <a:r>
              <a:rPr lang="fi-FI" sz="1400"/>
              <a:t>Miten huomioimme lasten  osallisuuden ja hyvinvoinnin?</a:t>
            </a:r>
          </a:p>
        </p:txBody>
      </p:sp>
    </p:spTree>
    <p:extLst>
      <p:ext uri="{BB962C8B-B14F-4D97-AF65-F5344CB8AC3E}">
        <p14:creationId xmlns:p14="http://schemas.microsoft.com/office/powerpoint/2010/main" val="1775880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47EC2F-9B64-4C14-846D-495801C7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5B4C1D-47A3-4702-8FD6-26C9842C6B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560CBB7B-9B0C-4AD2-BA2F-E20CF539A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370581"/>
              </p:ext>
            </p:extLst>
          </p:nvPr>
        </p:nvGraphicFramePr>
        <p:xfrm>
          <a:off x="583618" y="475849"/>
          <a:ext cx="6938106" cy="5821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38106">
                  <a:extLst>
                    <a:ext uri="{9D8B030D-6E8A-4147-A177-3AD203B41FA5}">
                      <a16:colId xmlns:a16="http://schemas.microsoft.com/office/drawing/2014/main" val="2476262270"/>
                    </a:ext>
                  </a:extLst>
                </a:gridCol>
              </a:tblGrid>
              <a:tr h="609018">
                <a:tc>
                  <a:txBody>
                    <a:bodyPr/>
                    <a:lstStyle/>
                    <a:p>
                      <a:r>
                        <a:rPr lang="fi-FI" dirty="0"/>
                        <a:t>5. ARVIOINTI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2791"/>
                  </a:ext>
                </a:extLst>
              </a:tr>
              <a:tr h="43252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fi-FI" sz="1600"/>
                        <a:t>Teema 1 -Yhteistyön rakenteet</a:t>
                      </a:r>
                      <a:endParaRPr lang="en-US" sz="1600"/>
                    </a:p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fi-FI" sz="1600" b="0" i="0" u="none" strike="noStrike" baseline="0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Taso 3: Yhteisesti sovitut yhteistyökäytänteet toteutuu joustavasti, jaetaan kokemuksia ja tietoa, kehittämistyötä on tehty yhdessä.</a:t>
                      </a:r>
                      <a:endParaRPr lang="fi-FI" sz="1600" dirty="0"/>
                    </a:p>
                    <a:p>
                      <a:pPr marL="0" lvl="0" indent="0">
                        <a:buNone/>
                      </a:pPr>
                      <a:endParaRPr lang="fi-FI" sz="1600" dirty="0"/>
                    </a:p>
                    <a:p>
                      <a:pPr marL="0" lvl="0" indent="0">
                        <a:buNone/>
                      </a:pPr>
                      <a:r>
                        <a:rPr lang="fi-FI" sz="1600"/>
                        <a:t>Teema 2 –Osaamisen hyödyntäminen</a:t>
                      </a:r>
                      <a:endParaRPr lang="fi-FI" sz="1600" dirty="0"/>
                    </a:p>
                    <a:p>
                      <a:pPr marL="0" lvl="0" indent="0">
                        <a:buNone/>
                      </a:pPr>
                      <a:r>
                        <a:rPr lang="fi-FI" sz="1600"/>
                        <a:t>Taso 2: Vastuut toiminnan suunnittelusta ja toteutuksesta jaettu </a:t>
                      </a:r>
                      <a:r>
                        <a:rPr lang="fi-FI" sz="1600" dirty="0"/>
                        <a:t>osaamisen ja vahvuuksien </a:t>
                      </a:r>
                      <a:r>
                        <a:rPr lang="fi-FI" sz="1600"/>
                        <a:t>perusteella.</a:t>
                      </a:r>
                      <a:endParaRPr lang="fi-FI" sz="1600" dirty="0"/>
                    </a:p>
                    <a:p>
                      <a:pPr marL="0" lvl="0" indent="0">
                        <a:buNone/>
                      </a:pPr>
                      <a:endParaRPr lang="fi-FI" sz="1600" dirty="0"/>
                    </a:p>
                    <a:p>
                      <a:pPr marL="0" lvl="0" indent="0">
                        <a:buNone/>
                      </a:pPr>
                      <a:r>
                        <a:rPr lang="fi-FI" sz="1600"/>
                        <a:t>Teema 3 -Yhdessä oppiminen</a:t>
                      </a:r>
                      <a:endParaRPr lang="fi-FI" sz="1600" dirty="0"/>
                    </a:p>
                    <a:p>
                      <a:pPr marL="0" lvl="0" indent="0">
                        <a:buNone/>
                      </a:pPr>
                      <a:r>
                        <a:rPr lang="fi-FI" sz="1600" dirty="0"/>
                        <a:t>Taso 2: Yhteistyön toteuttamisessa on tunnistettu yhteiset pedagogiset </a:t>
                      </a:r>
                      <a:r>
                        <a:rPr lang="fi-FI" sz="1600"/>
                        <a:t>käytännöt. Leikki ja yhdessä tekeminen on keskeinen toimintatapa.</a:t>
                      </a:r>
                      <a:endParaRPr lang="fi-FI" sz="1600" dirty="0"/>
                    </a:p>
                    <a:p>
                      <a:pPr marL="0" lvl="0" indent="0">
                        <a:buNone/>
                      </a:pPr>
                      <a:endParaRPr lang="fi-FI" sz="1600" dirty="0"/>
                    </a:p>
                    <a:p>
                      <a:pPr marL="0" lvl="0" indent="0">
                        <a:buNone/>
                      </a:pPr>
                      <a:r>
                        <a:rPr lang="fi-FI" sz="1600"/>
                        <a:t>Teema 4 –Osallisuus</a:t>
                      </a:r>
                      <a:endParaRPr lang="fi-FI" sz="1600" dirty="0"/>
                    </a:p>
                    <a:p>
                      <a:pPr marL="0" lvl="0" indent="0">
                        <a:buNone/>
                      </a:pPr>
                      <a:r>
                        <a:rPr lang="fi-FI" sz="1600"/>
                        <a:t>Taso 1 : </a:t>
                      </a:r>
                      <a:r>
                        <a:rPr lang="fi-FI" sz="1600" b="0" i="0" u="none" strike="noStrike" baseline="0" noProof="0" dirty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Lasten mielipiteitä on kuultu ja heidän ideat on huomioitu toiminnan suunnittelussa ja  toteuttamisessa. Huoltajia on tiedoitettu yhteistyöstä jonkin verran, mutta tulevalla lukukaudella pyrimme lisäämää lasten sekä huoltajien osallisuutta.</a:t>
                      </a:r>
                      <a:endParaRPr lang="fi-FI" sz="1600" dirty="0"/>
                    </a:p>
                    <a:p>
                      <a:pPr marL="0" lvl="0" indent="0">
                        <a:buNone/>
                      </a:pPr>
                      <a:endParaRPr lang="fi-FI" sz="1600" dirty="0"/>
                    </a:p>
                    <a:p>
                      <a:pPr marL="0" lvl="0" indent="0">
                        <a:buNone/>
                      </a:pPr>
                      <a:r>
                        <a:rPr lang="fi-FI" sz="1600"/>
                        <a:t>Teema 5 –Toteutumisen arvionti</a:t>
                      </a:r>
                      <a:endParaRPr lang="fi-FI" sz="1600" dirty="0"/>
                    </a:p>
                    <a:p>
                      <a:pPr marL="0" lvl="0" indent="0">
                        <a:buNone/>
                      </a:pPr>
                      <a:r>
                        <a:rPr lang="fi-FI" sz="1600" b="0" i="0" u="none" strike="noStrike" baseline="0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Taso 3: Yhdessä sovitut ja kirjatut tavoitteet on saavutettu ja arvioinnin pohjalta on kirjattu uusia tavoitteita toiminnan kehittämiseksi.</a:t>
                      </a:r>
                      <a:endParaRPr lang="fi-FI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60100"/>
                  </a:ext>
                </a:extLst>
              </a:tr>
            </a:tbl>
          </a:graphicData>
        </a:graphic>
      </p:graphicFrame>
      <p:sp>
        <p:nvSpPr>
          <p:cNvPr id="5" name="Suorakulmio 4">
            <a:extLst>
              <a:ext uri="{FF2B5EF4-FFF2-40B4-BE49-F238E27FC236}">
                <a16:creationId xmlns:a16="http://schemas.microsoft.com/office/drawing/2014/main" id="{EA74EDCF-9EFC-4951-89E2-459EA94F2ECA}"/>
              </a:ext>
            </a:extLst>
          </p:cNvPr>
          <p:cNvSpPr/>
          <p:nvPr/>
        </p:nvSpPr>
        <p:spPr>
          <a:xfrm>
            <a:off x="7952199" y="1391479"/>
            <a:ext cx="2596740" cy="433696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sz="1400"/>
          </a:p>
          <a:p>
            <a:r>
              <a:rPr lang="fi-FI" sz="1400"/>
              <a:t>Miten lähiyhteistyölle asetetut tavoitteet toteutuivat?</a:t>
            </a:r>
          </a:p>
          <a:p>
            <a:endParaRPr lang="fi-FI" sz="1400"/>
          </a:p>
          <a:p>
            <a:r>
              <a:rPr lang="fi-FI" sz="1400"/>
              <a:t>Missä onnistuimme ja mitä haluamme vahvistaa seuraavalla toimintakaudella?</a:t>
            </a:r>
          </a:p>
          <a:p>
            <a:endParaRPr lang="fi-FI" sz="1400"/>
          </a:p>
        </p:txBody>
      </p:sp>
    </p:spTree>
    <p:extLst>
      <p:ext uri="{BB962C8B-B14F-4D97-AF65-F5344CB8AC3E}">
        <p14:creationId xmlns:p14="http://schemas.microsoft.com/office/powerpoint/2010/main" val="337809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592DA6-4D65-CCB5-58F2-194243DD3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129553"/>
            <a:ext cx="9791700" cy="401535"/>
          </a:xfrm>
        </p:spPr>
        <p:txBody>
          <a:bodyPr>
            <a:normAutofit fontScale="90000"/>
          </a:bodyPr>
          <a:lstStyle/>
          <a:p>
            <a:r>
              <a:rPr lang="fi-FI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3041DEA-EDBC-A019-FBB0-1D7FE6B512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flipH="1">
            <a:off x="584791" y="2491741"/>
            <a:ext cx="172448" cy="1197758"/>
          </a:xfrm>
        </p:spPr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7A3B2FE-4554-CA8C-A0F5-8B93D7F34E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i-FI"/>
              <a:t>   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BA7A6AE6-08A8-F854-BE4C-1B285FEEA5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236988"/>
              </p:ext>
            </p:extLst>
          </p:nvPr>
        </p:nvGraphicFramePr>
        <p:xfrm>
          <a:off x="762000" y="715107"/>
          <a:ext cx="9695238" cy="5053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7619">
                  <a:extLst>
                    <a:ext uri="{9D8B030D-6E8A-4147-A177-3AD203B41FA5}">
                      <a16:colId xmlns:a16="http://schemas.microsoft.com/office/drawing/2014/main" val="2429715754"/>
                    </a:ext>
                  </a:extLst>
                </a:gridCol>
                <a:gridCol w="4847619">
                  <a:extLst>
                    <a:ext uri="{9D8B030D-6E8A-4147-A177-3AD203B41FA5}">
                      <a16:colId xmlns:a16="http://schemas.microsoft.com/office/drawing/2014/main" val="4140140082"/>
                    </a:ext>
                  </a:extLst>
                </a:gridCol>
              </a:tblGrid>
              <a:tr h="455295">
                <a:tc>
                  <a:txBody>
                    <a:bodyPr/>
                    <a:lstStyle/>
                    <a:p>
                      <a:r>
                        <a:rPr lang="fi-FI" dirty="0"/>
                        <a:t> AJANKOHTA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TOIMINTA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336333"/>
                  </a:ext>
                </a:extLst>
              </a:tr>
              <a:tr h="634163">
                <a:tc>
                  <a:txBody>
                    <a:bodyPr/>
                    <a:lstStyle/>
                    <a:p>
                      <a:r>
                        <a:rPr lang="fi-FI" dirty="0"/>
                        <a:t>ELOKUU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i-FI" sz="1600" dirty="0"/>
                        <a:t>Vuosikellon päivittäminen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314596"/>
                  </a:ext>
                </a:extLst>
              </a:tr>
              <a:tr h="1428750">
                <a:tc>
                  <a:txBody>
                    <a:bodyPr/>
                    <a:lstStyle/>
                    <a:p>
                      <a:r>
                        <a:rPr lang="fi-FI" dirty="0"/>
                        <a:t>SYYSKUU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i-FI" sz="1600" dirty="0"/>
                        <a:t>Esi- ja alkuopetuksen yhteinen suunnittelupalaveri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600" dirty="0"/>
                        <a:t>Kummiluokkien jako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504139"/>
                  </a:ext>
                </a:extLst>
              </a:tr>
              <a:tr h="634163">
                <a:tc>
                  <a:txBody>
                    <a:bodyPr/>
                    <a:lstStyle/>
                    <a:p>
                      <a:r>
                        <a:rPr lang="fi-FI" dirty="0"/>
                        <a:t>LOKAKUU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i-FI" sz="1600" dirty="0"/>
                        <a:t>Pipojuhla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600" dirty="0"/>
                        <a:t>Suunnittelupalaveri poikkeuksellisesti vasta 28.10 klo 13.15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052190"/>
                  </a:ext>
                </a:extLst>
              </a:tr>
              <a:tr h="634163">
                <a:tc>
                  <a:txBody>
                    <a:bodyPr/>
                    <a:lstStyle/>
                    <a:p>
                      <a:r>
                        <a:rPr lang="fi-FI" dirty="0"/>
                        <a:t>MARRASKUU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i-FI" sz="1600" dirty="0"/>
                        <a:t>Supervälkkä 27.11 (1A &amp; Puhuri)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043099"/>
                  </a:ext>
                </a:extLst>
              </a:tr>
              <a:tr h="634163">
                <a:tc>
                  <a:txBody>
                    <a:bodyPr/>
                    <a:lstStyle/>
                    <a:p>
                      <a:r>
                        <a:rPr lang="fi-FI" dirty="0"/>
                        <a:t>JOULUKUU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i-FI" sz="1600" dirty="0"/>
                        <a:t>Palvelutalon joulumuistamiset &amp; yhteislaulut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600" dirty="0" err="1"/>
                        <a:t>NuPa</a:t>
                      </a:r>
                      <a:r>
                        <a:rPr lang="fi-FI" sz="1600" dirty="0"/>
                        <a:t>-info eskariryhmissä (Markus)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600" dirty="0"/>
                        <a:t>Vierailut Joulujuhlakenraaleissa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600" dirty="0"/>
                        <a:t>Supervälkkä 18.12 (1B &amp; Pyörre)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909948"/>
                  </a:ext>
                </a:extLst>
              </a:tr>
            </a:tbl>
          </a:graphicData>
        </a:graphic>
      </p:graphicFrame>
      <p:graphicFrame>
        <p:nvGraphicFramePr>
          <p:cNvPr id="8" name="Taulukko 8">
            <a:extLst>
              <a:ext uri="{FF2B5EF4-FFF2-40B4-BE49-F238E27FC236}">
                <a16:creationId xmlns:a16="http://schemas.microsoft.com/office/drawing/2014/main" id="{C42331D9-A2A4-EFAE-F5F3-8A4CEADE0A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902542"/>
              </p:ext>
            </p:extLst>
          </p:nvPr>
        </p:nvGraphicFramePr>
        <p:xfrm>
          <a:off x="750276" y="304800"/>
          <a:ext cx="9703923" cy="423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03923">
                  <a:extLst>
                    <a:ext uri="{9D8B030D-6E8A-4147-A177-3AD203B41FA5}">
                      <a16:colId xmlns:a16="http://schemas.microsoft.com/office/drawing/2014/main" val="1883764609"/>
                    </a:ext>
                  </a:extLst>
                </a:gridCol>
              </a:tblGrid>
              <a:tr h="423624">
                <a:tc>
                  <a:txBody>
                    <a:bodyPr/>
                    <a:lstStyle/>
                    <a:p>
                      <a:r>
                        <a:rPr lang="fi-FI"/>
                        <a:t>6. VUOSIKELLO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774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3906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592DA6-4D65-CCB5-58F2-194243DD3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129553"/>
            <a:ext cx="9791700" cy="401535"/>
          </a:xfrm>
        </p:spPr>
        <p:txBody>
          <a:bodyPr>
            <a:normAutofit fontScale="90000"/>
          </a:bodyPr>
          <a:lstStyle/>
          <a:p>
            <a:r>
              <a:rPr lang="fi-FI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3041DEA-EDBC-A019-FBB0-1D7FE6B512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flipH="1">
            <a:off x="584791" y="2491741"/>
            <a:ext cx="172448" cy="1197758"/>
          </a:xfrm>
        </p:spPr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7A3B2FE-4554-CA8C-A0F5-8B93D7F34E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BA7A6AE6-08A8-F854-BE4C-1B285FEEA5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927340"/>
              </p:ext>
            </p:extLst>
          </p:nvPr>
        </p:nvGraphicFramePr>
        <p:xfrm>
          <a:off x="750276" y="480646"/>
          <a:ext cx="9565028" cy="6054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2514">
                  <a:extLst>
                    <a:ext uri="{9D8B030D-6E8A-4147-A177-3AD203B41FA5}">
                      <a16:colId xmlns:a16="http://schemas.microsoft.com/office/drawing/2014/main" val="2429715754"/>
                    </a:ext>
                  </a:extLst>
                </a:gridCol>
                <a:gridCol w="4782514">
                  <a:extLst>
                    <a:ext uri="{9D8B030D-6E8A-4147-A177-3AD203B41FA5}">
                      <a16:colId xmlns:a16="http://schemas.microsoft.com/office/drawing/2014/main" val="4140140082"/>
                    </a:ext>
                  </a:extLst>
                </a:gridCol>
              </a:tblGrid>
              <a:tr h="613883">
                <a:tc>
                  <a:txBody>
                    <a:bodyPr/>
                    <a:lstStyle/>
                    <a:p>
                      <a:r>
                        <a:rPr lang="fi-FI" dirty="0"/>
                        <a:t> AJANKOHTA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TOIMINTA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336333"/>
                  </a:ext>
                </a:extLst>
              </a:tr>
              <a:tr h="1049542">
                <a:tc>
                  <a:txBody>
                    <a:bodyPr/>
                    <a:lstStyle/>
                    <a:p>
                      <a:r>
                        <a:rPr lang="fi-FI" dirty="0"/>
                        <a:t>TAMMIKUU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i-FI" sz="1600" dirty="0"/>
                        <a:t>Eskarista </a:t>
                      </a:r>
                      <a:r>
                        <a:rPr lang="fi-FI" sz="1600" dirty="0" err="1"/>
                        <a:t>ekalle</a:t>
                      </a:r>
                      <a:r>
                        <a:rPr lang="fi-FI" sz="1600" dirty="0"/>
                        <a:t> –vanhempainilta (</a:t>
                      </a:r>
                      <a:r>
                        <a:rPr lang="fi-FI" sz="1600" dirty="0" err="1"/>
                        <a:t>Teams</a:t>
                      </a:r>
                      <a:r>
                        <a:rPr lang="fi-FI" sz="1600" dirty="0"/>
                        <a:t>)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600" dirty="0"/>
                        <a:t>Esi- ja alkuopetuksen suunnittelupalaveri 27.1. klo 13.15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600" dirty="0"/>
                        <a:t>Supervälkkä 29.1 (2A &amp; Puuska)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314596"/>
                  </a:ext>
                </a:extLst>
              </a:tr>
              <a:tr h="891121">
                <a:tc>
                  <a:txBody>
                    <a:bodyPr/>
                    <a:lstStyle/>
                    <a:p>
                      <a:r>
                        <a:rPr lang="fi-FI" dirty="0"/>
                        <a:t>HELMIKUU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i-FI" sz="1600" dirty="0"/>
                        <a:t>Ystävänpäivä, mäenlasku ja luistelu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600" dirty="0"/>
                        <a:t>Supervälkkä 19.2 (2B, 2C &amp; </a:t>
                      </a:r>
                      <a:r>
                        <a:rPr lang="fi-FI" sz="1600" dirty="0" err="1"/>
                        <a:t>Vinkka</a:t>
                      </a:r>
                      <a:r>
                        <a:rPr lang="fi-FI" sz="16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504139"/>
                  </a:ext>
                </a:extLst>
              </a:tr>
              <a:tr h="1049542">
                <a:tc>
                  <a:txBody>
                    <a:bodyPr/>
                    <a:lstStyle/>
                    <a:p>
                      <a:r>
                        <a:rPr lang="fi-FI" dirty="0"/>
                        <a:t>MAALISKUU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i-FI" sz="1600" dirty="0"/>
                        <a:t>Koulukurkistukset eskareille kummiluokissa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600" dirty="0" err="1"/>
                        <a:t>Steam</a:t>
                      </a:r>
                      <a:r>
                        <a:rPr lang="fi-FI" sz="1600" dirty="0"/>
                        <a:t>-projektin aloitus (Kaupunkileikki)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052190"/>
                  </a:ext>
                </a:extLst>
              </a:tr>
              <a:tr h="1366387">
                <a:tc>
                  <a:txBody>
                    <a:bodyPr/>
                    <a:lstStyle/>
                    <a:p>
                      <a:r>
                        <a:rPr lang="fi-FI" dirty="0"/>
                        <a:t>HUHTIKUU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i-FI" sz="16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Tilanvaihdokset eskarit/kummiluokat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6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Ekaluokkalaiset asiantuntijoina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6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Aamupäivän vierailu ip-kerhossa eskareille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6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5-vuotiaiden tutustuminen monitoimitaloon ja eväiden syönti ruokalassa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043099"/>
                  </a:ext>
                </a:extLst>
              </a:tr>
              <a:tr h="891121">
                <a:tc>
                  <a:txBody>
                    <a:bodyPr/>
                    <a:lstStyle/>
                    <a:p>
                      <a:r>
                        <a:rPr lang="fi-FI" dirty="0"/>
                        <a:t>TOUKOKUU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fi-FI" sz="1600" dirty="0"/>
                        <a:t>Kouluun- ja </a:t>
                      </a:r>
                      <a:r>
                        <a:rPr lang="fi-FI" sz="1600" dirty="0" err="1"/>
                        <a:t>eskariintutustuminen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600" dirty="0"/>
                        <a:t>Pihasuunnistus tuleville eskareille koulun pihalla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600" dirty="0"/>
                        <a:t>Siirtokeskustelut kouluun ja esiopetukseen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600" dirty="0"/>
                        <a:t>Vierailut kevätjuhlakenraaleissa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909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6486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Mukautettu 36">
      <a:dk1>
        <a:sysClr val="windowText" lastClr="000000"/>
      </a:dk1>
      <a:lt1>
        <a:sysClr val="window" lastClr="FFFFFF"/>
      </a:lt1>
      <a:dk2>
        <a:srgbClr val="22253E"/>
      </a:dk2>
      <a:lt2>
        <a:srgbClr val="D5DCE7"/>
      </a:lt2>
      <a:accent1>
        <a:srgbClr val="001E96"/>
      </a:accent1>
      <a:accent2>
        <a:srgbClr val="00DBFF"/>
      </a:accent2>
      <a:accent3>
        <a:srgbClr val="E10069"/>
      </a:accent3>
      <a:accent4>
        <a:srgbClr val="008CFF"/>
      </a:accent4>
      <a:accent5>
        <a:srgbClr val="F05A5A"/>
      </a:accent5>
      <a:accent6>
        <a:srgbClr val="4F5DC1"/>
      </a:accent6>
      <a:hlink>
        <a:srgbClr val="0563C1"/>
      </a:hlink>
      <a:folHlink>
        <a:srgbClr val="6D4F95"/>
      </a:folHlink>
    </a:clrScheme>
    <a:fontScheme name="Oulu2021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B2187D18-368A-47EB-BE10-231BAA54BBA0}" vid="{94FCF1C6-B1E3-4FA5-A650-040B0148701E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E60808AE5436DC41A00B7D9F29893BAB" ma:contentTypeVersion="10" ma:contentTypeDescription="Luo uusi asiakirja." ma:contentTypeScope="" ma:versionID="922baae5d5571629e94d6d04ef71e3ef">
  <xsd:schema xmlns:xsd="http://www.w3.org/2001/XMLSchema" xmlns:xs="http://www.w3.org/2001/XMLSchema" xmlns:p="http://schemas.microsoft.com/office/2006/metadata/properties" xmlns:ns2="c7925097-096f-4c7d-afac-7fe9f1a9bf92" xmlns:ns3="2a631346-968e-4478-b2c9-96be8155ca6d" targetNamespace="http://schemas.microsoft.com/office/2006/metadata/properties" ma:root="true" ma:fieldsID="68ba9b703e97c15ed165eb44cfb67b56" ns2:_="" ns3:_="">
    <xsd:import namespace="c7925097-096f-4c7d-afac-7fe9f1a9bf92"/>
    <xsd:import namespace="2a631346-968e-4478-b2c9-96be8155ca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925097-096f-4c7d-afac-7fe9f1a9bf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631346-968e-4478-b2c9-96be8155ca6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47FE40-14A1-4AD2-A3CC-9D82B7FF3A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20DC00-C2C2-4CAE-845E-F0848EDFD4C5}">
  <ds:schemaRefs>
    <ds:schemaRef ds:uri="http://www.w3.org/XML/1998/namespace"/>
    <ds:schemaRef ds:uri="2a631346-968e-4478-b2c9-96be8155ca6d"/>
    <ds:schemaRef ds:uri="c7925097-096f-4c7d-afac-7fe9f1a9bf92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3FF4BCF-DAC1-4DAE-80D1-5F4B29BA1A32}">
  <ds:schemaRefs>
    <ds:schemaRef ds:uri="2a631346-968e-4478-b2c9-96be8155ca6d"/>
    <ds:schemaRef ds:uri="c7925097-096f-4c7d-afac-7fe9f1a9bf9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a2493f3f-6595-4847-8f46-3790596519d0}" enabled="1" method="Privileged" siteId="{5cc89a67-fa29-4356-af5d-f436abc7c2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SIKU-Powerpointpohja2021</Template>
  <TotalTime>0</TotalTime>
  <Words>724</Words>
  <Application>Microsoft Office PowerPoint</Application>
  <PresentationFormat>Laajakuva</PresentationFormat>
  <Paragraphs>144</Paragraphs>
  <Slides>10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1" baseType="lpstr">
      <vt:lpstr>Office-teema</vt:lpstr>
      <vt:lpstr>Esi- ja alkuopetuksen lähiyhteistyön suunnitelma</vt:lpstr>
      <vt:lpstr>Kasvamme, kohtaamme ja kasvatamme yhdessä</vt:lpstr>
      <vt:lpstr>Taustatiedot</vt:lpstr>
      <vt:lpstr> </vt:lpstr>
      <vt:lpstr> </vt:lpstr>
      <vt:lpstr> </vt:lpstr>
      <vt:lpstr> 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5-8-vuotiaiden pedagoginen suunnitelma</dc:title>
  <dc:creator>Niemelä Pirita</dc:creator>
  <cp:lastModifiedBy>Uttula Aija</cp:lastModifiedBy>
  <cp:revision>422</cp:revision>
  <cp:lastPrinted>2024-06-10T11:36:54Z</cp:lastPrinted>
  <dcterms:created xsi:type="dcterms:W3CDTF">2023-02-07T09:36:14Z</dcterms:created>
  <dcterms:modified xsi:type="dcterms:W3CDTF">2026-05-07T12:06:43Z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0x010100E60808AE5436DC41A00B7D9F29893BAB</vt:lpwstr>
  </property>
  <property fmtid="{D5CDD505-2E9C-101B-9397-08002B2CF9AE}" pid="3" name="MSIP_Label_a2493f3f-6595-4847-8f46-3790596519d0_Enabled">
    <vt:lpwstr>true</vt:lpwstr>
  </property>
  <property fmtid="{D5CDD505-2E9C-101B-9397-08002B2CF9AE}" pid="4" name="MSIP_Label_a2493f3f-6595-4847-8f46-3790596519d0_SetDate">
    <vt:lpwstr>2023-05-03T06:32:55Z</vt:lpwstr>
  </property>
  <property fmtid="{D5CDD505-2E9C-101B-9397-08002B2CF9AE}" pid="5" name="MSIP_Label_a2493f3f-6595-4847-8f46-3790596519d0_Method">
    <vt:lpwstr>Privileged</vt:lpwstr>
  </property>
  <property fmtid="{D5CDD505-2E9C-101B-9397-08002B2CF9AE}" pid="6" name="MSIP_Label_a2493f3f-6595-4847-8f46-3790596519d0_Name">
    <vt:lpwstr>a2493f3f-6595-4847-8f46-3790596519d0</vt:lpwstr>
  </property>
  <property fmtid="{D5CDD505-2E9C-101B-9397-08002B2CF9AE}" pid="7" name="MSIP_Label_a2493f3f-6595-4847-8f46-3790596519d0_SiteId">
    <vt:lpwstr>5cc89a67-fa29-4356-af5d-f436abc7c21b</vt:lpwstr>
  </property>
  <property fmtid="{D5CDD505-2E9C-101B-9397-08002B2CF9AE}" pid="8" name="MSIP_Label_a2493f3f-6595-4847-8f46-3790596519d0_ActionId">
    <vt:lpwstr>d48af9be-cebf-42d4-9233-cad7ef03d850</vt:lpwstr>
  </property>
  <property fmtid="{D5CDD505-2E9C-101B-9397-08002B2CF9AE}" pid="9" name="MSIP_Label_a2493f3f-6595-4847-8f46-3790596519d0_ContentBits">
    <vt:lpwstr>0</vt:lpwstr>
  </property>
  <property fmtid="{D5CDD505-2E9C-101B-9397-08002B2CF9AE}" pid="10" name="TaxCatchAll">
    <vt:lpwstr>1;#Sivistys-ja kulttuuripalvelut|46cf9211-5c78-40bb-a736-a60014ef7a20</vt:lpwstr>
  </property>
  <property fmtid="{D5CDD505-2E9C-101B-9397-08002B2CF9AE}" pid="11" name="toimialaTaxHTField">
    <vt:lpwstr>Sivistys-ja kulttuuripalvelut|46cf9211-5c78-40bb-a736-a60014ef7a20</vt:lpwstr>
  </property>
  <property fmtid="{D5CDD505-2E9C-101B-9397-08002B2CF9AE}" pid="12" name="Dokumentin_x0020_tyyppiMMD">
    <vt:lpwstr/>
  </property>
  <property fmtid="{D5CDD505-2E9C-101B-9397-08002B2CF9AE}" pid="13" name="TaxKeyword">
    <vt:lpwstr/>
  </property>
  <property fmtid="{D5CDD505-2E9C-101B-9397-08002B2CF9AE}" pid="14" name="MediaServiceImageTags">
    <vt:lpwstr/>
  </property>
  <property fmtid="{D5CDD505-2E9C-101B-9397-08002B2CF9AE}" pid="15" name="TaxKeywordTaxHTField">
    <vt:lpwstr/>
  </property>
  <property fmtid="{D5CDD505-2E9C-101B-9397-08002B2CF9AE}" pid="16" name="subjectTaxHTField">
    <vt:lpwstr/>
  </property>
  <property fmtid="{D5CDD505-2E9C-101B-9397-08002B2CF9AE}" pid="17" name="AiheMMD">
    <vt:lpwstr/>
  </property>
  <property fmtid="{D5CDD505-2E9C-101B-9397-08002B2CF9AE}" pid="18" name="ToimialaMMD">
    <vt:lpwstr>1;#Sivistys-ja kulttuuripalvelut|46cf9211-5c78-40bb-a736-a60014ef7a20</vt:lpwstr>
  </property>
  <property fmtid="{D5CDD505-2E9C-101B-9397-08002B2CF9AE}" pid="19" name="dokumentinTyyppiTaxHTField">
    <vt:lpwstr/>
  </property>
  <property fmtid="{D5CDD505-2E9C-101B-9397-08002B2CF9AE}" pid="20" name="Dokumentin tyyppiMMD">
    <vt:lpwstr/>
  </property>
</Properties>
</file>