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56" r:id="rId5"/>
    <p:sldId id="257" r:id="rId6"/>
    <p:sldId id="263" r:id="rId7"/>
    <p:sldId id="258" r:id="rId8"/>
    <p:sldId id="260" r:id="rId9"/>
    <p:sldId id="261" r:id="rId10"/>
    <p:sldId id="259" r:id="rId11"/>
    <p:sldId id="262" r:id="rId12"/>
    <p:sldId id="265" r:id="rId13"/>
    <p:sldId id="266" r:id="rId14"/>
  </p:sldIdLst>
  <p:sldSz cx="12192000" cy="6858000"/>
  <p:notesSz cx="6797675" cy="9926638"/>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91FC1F-8562-B6DC-879B-BF6DDFE4B6D9}" name="Herranen Tuula" initials="HT" userId="S::tuula.herranen@ouka.fi::f186c9e7-391b-459f-aa13-d863cd0b847f" providerId="AD"/>
  <p188:author id="{9CF9B7BA-08F8-CD8C-FF2E-A623C5355A3D}" name="Nyberg Sari" initials="NS" userId="S::sari.nyberg@ouka.fi::81af210f-cbff-4d10-99fa-f9fa679d86be" providerId="AD"/>
  <p188:author id="{F8EED5D8-A96D-942F-3B9C-FD0A3BA07919}" name="Niemelä Pirita" initials="NP" userId="S::pirita.niemela@ouka.fi::389c93ae-c01a-4832-b8f4-89dddf2edb3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4980" autoAdjust="0"/>
  </p:normalViewPr>
  <p:slideViewPr>
    <p:cSldViewPr snapToGrid="0" snapToObjects="1" showGuides="1">
      <p:cViewPr varScale="1">
        <p:scale>
          <a:sx n="82" d="100"/>
          <a:sy n="82" d="100"/>
        </p:scale>
        <p:origin x="60"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110CF99-8546-9944-AF26-18CD4D3E6F2D}" type="datetimeFigureOut">
              <a:rPr lang="fi-FI" smtClean="0"/>
              <a:t>23.9.2026</a:t>
            </a:fld>
            <a:endParaRPr lang="fi-FI"/>
          </a:p>
        </p:txBody>
      </p:sp>
      <p:sp>
        <p:nvSpPr>
          <p:cNvPr id="4" name="Dian kuvan paikkamerkki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65DCCD3-B33E-814F-B15D-D5F1A828D8E1}" type="slidenum">
              <a:rPr lang="fi-FI" smtClean="0"/>
              <a:t>‹#›</a:t>
            </a:fld>
            <a:endParaRPr lang="fi-FI"/>
          </a:p>
        </p:txBody>
      </p:sp>
    </p:spTree>
    <p:extLst>
      <p:ext uri="{BB962C8B-B14F-4D97-AF65-F5344CB8AC3E}">
        <p14:creationId xmlns:p14="http://schemas.microsoft.com/office/powerpoint/2010/main" val="2838645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2.jp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2.jp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Master" Target="../slideMasters/slideMaster1.xml"/><Relationship Id="rId5" Type="http://schemas.openxmlformats.org/officeDocument/2006/relationships/image" Target="../media/image22.jpg"/><Relationship Id="rId4" Type="http://schemas.openxmlformats.org/officeDocument/2006/relationships/image" Target="../media/image21.jp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2.jp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2.jp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2.jp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3243072" y="2060447"/>
            <a:ext cx="7424928" cy="1449515"/>
          </a:xfrm>
        </p:spPr>
        <p:txBody>
          <a:bodyPr anchor="b">
            <a:normAutofit/>
          </a:bodyPr>
          <a:lstStyle>
            <a:lvl1pPr algn="l">
              <a:defRPr sz="40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C68D0D81-8714-384B-B95E-D37C3C5E32A8}"/>
              </a:ext>
            </a:extLst>
          </p:cNvPr>
          <p:cNvSpPr>
            <a:spLocks noGrp="1"/>
          </p:cNvSpPr>
          <p:nvPr>
            <p:ph type="subTitle" idx="1" hasCustomPrompt="1"/>
          </p:nvPr>
        </p:nvSpPr>
        <p:spPr>
          <a:xfrm>
            <a:off x="3243072" y="3852672"/>
            <a:ext cx="7424928" cy="963168"/>
          </a:xfrm>
        </p:spPr>
        <p:txBody>
          <a:bodyPr>
            <a:normAutofit/>
          </a:bodyPr>
          <a:lstStyle>
            <a:lvl1pPr marL="0" indent="0" algn="l">
              <a:buNone/>
              <a:defRPr sz="16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t>
            </a:r>
          </a:p>
        </p:txBody>
      </p:sp>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719877" y="669257"/>
            <a:ext cx="685800" cy="647700"/>
          </a:xfrm>
          <a:prstGeom prst="rect">
            <a:avLst/>
          </a:prstGeom>
        </p:spPr>
      </p:pic>
      <p:pic>
        <p:nvPicPr>
          <p:cNvPr id="6" name="Kuva 5" descr="Sivistys- ja kulttuuripalveluiden logo.">
            <a:extLst>
              <a:ext uri="{FF2B5EF4-FFF2-40B4-BE49-F238E27FC236}">
                <a16:creationId xmlns:a16="http://schemas.microsoft.com/office/drawing/2014/main" id="{F4FA2679-08D5-4EC5-8140-92D65B4EB0C3}"/>
              </a:ext>
            </a:extLst>
          </p:cNvPr>
          <p:cNvPicPr>
            <a:picLocks noChangeAspect="1"/>
          </p:cNvPicPr>
          <p:nvPr userDrawn="1"/>
        </p:nvPicPr>
        <p:blipFill>
          <a:blip r:embed="rId4"/>
          <a:stretch>
            <a:fillRect/>
          </a:stretch>
        </p:blipFill>
        <p:spPr>
          <a:xfrm>
            <a:off x="543991" y="4459045"/>
            <a:ext cx="2516987" cy="1576659"/>
          </a:xfrm>
          <a:prstGeom prst="rect">
            <a:avLst/>
          </a:prstGeom>
        </p:spPr>
      </p:pic>
      <p:pic>
        <p:nvPicPr>
          <p:cNvPr id="9" name="Kuva 8" descr="Oulun logo.">
            <a:extLst>
              <a:ext uri="{FF2B5EF4-FFF2-40B4-BE49-F238E27FC236}">
                <a16:creationId xmlns:a16="http://schemas.microsoft.com/office/drawing/2014/main" id="{88B3AE45-B976-45D3-8211-48E87A1B32F4}"/>
              </a:ext>
            </a:extLst>
          </p:cNvPr>
          <p:cNvPicPr>
            <a:picLocks noChangeAspect="1"/>
          </p:cNvPicPr>
          <p:nvPr userDrawn="1"/>
        </p:nvPicPr>
        <p:blipFill>
          <a:blip r:embed="rId5"/>
          <a:stretch>
            <a:fillRect/>
          </a:stretch>
        </p:blipFill>
        <p:spPr>
          <a:xfrm>
            <a:off x="10289689" y="5790882"/>
            <a:ext cx="925547" cy="244822"/>
          </a:xfrm>
          <a:prstGeom prst="rect">
            <a:avLst/>
          </a:prstGeom>
        </p:spPr>
      </p:pic>
    </p:spTree>
    <p:extLst>
      <p:ext uri="{BB962C8B-B14F-4D97-AF65-F5344CB8AC3E}">
        <p14:creationId xmlns:p14="http://schemas.microsoft.com/office/powerpoint/2010/main" val="211384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Otsikkodia">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endParaRPr lang="fi-FI" dirty="0"/>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23.9.2026</a:t>
            </a:fld>
            <a:endParaRPr lang="fi-FI" dirty="0"/>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1833330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Otsikkodia">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endParaRPr lang="fi-FI" dirty="0"/>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23.9.2026</a:t>
            </a:fld>
            <a:endParaRPr lang="fi-FI" dirty="0"/>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773079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endParaRPr lang="fi-FI" dirty="0"/>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23.9.2026</a:t>
            </a:fld>
            <a:endParaRPr lang="fi-FI" dirty="0"/>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3774247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endParaRPr lang="fi-FI" dirty="0"/>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23.9.2026</a:t>
            </a:fld>
            <a:endParaRPr lang="fi-FI" dirty="0"/>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1623716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endParaRPr lang="fi-FI" dirty="0"/>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23.9.2026</a:t>
            </a:fld>
            <a:endParaRPr lang="fi-FI" dirty="0"/>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3746070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endParaRPr lang="fi-FI" dirty="0"/>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23.9.2026</a:t>
            </a:fld>
            <a:endParaRPr lang="fi-FI" dirty="0"/>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1093910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endParaRPr lang="fi-FI" dirty="0"/>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23.9.2026</a:t>
            </a:fld>
            <a:endParaRPr lang="fi-FI" dirty="0"/>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2229133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endParaRPr lang="fi-FI" dirty="0"/>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23.9.2026</a:t>
            </a:fld>
            <a:endParaRPr lang="fi-FI" dirty="0"/>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647218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endParaRPr lang="fi-FI" dirty="0"/>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23.9.2026</a:t>
            </a:fld>
            <a:endParaRPr lang="fi-FI" dirty="0"/>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2681414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endParaRPr lang="fi-FI" dirty="0"/>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23.9.2026</a:t>
            </a:fld>
            <a:endParaRPr lang="fi-FI" dirty="0"/>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1110721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Otsikkodia">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endParaRPr lang="fi-FI" dirty="0"/>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23.9.2026</a:t>
            </a:fld>
            <a:endParaRPr lang="fi-FI" dirty="0"/>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3969504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endParaRPr lang="fi-FI" dirty="0"/>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23.9.2026</a:t>
            </a:fld>
            <a:endParaRPr lang="fi-FI" dirty="0"/>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1672247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Otsikkodia">
    <p:bg>
      <p:bgPr>
        <a:solidFill>
          <a:schemeClr val="bg1"/>
        </a:solidFill>
        <a:effectLst/>
      </p:bgPr>
    </p:bg>
    <p:spTree>
      <p:nvGrpSpPr>
        <p:cNvPr id="1" name=""/>
        <p:cNvGrpSpPr/>
        <p:nvPr/>
      </p:nvGrpSpPr>
      <p:grpSpPr>
        <a:xfrm>
          <a:off x="0" y="0"/>
          <a:ext cx="0" cy="0"/>
          <a:chOff x="0" y="0"/>
          <a:chExt cx="0" cy="0"/>
        </a:xfrm>
      </p:grpSpPr>
      <p:sp>
        <p:nvSpPr>
          <p:cNvPr id="5" name="Kuvan paikkamerkki 4">
            <a:extLst>
              <a:ext uri="{FF2B5EF4-FFF2-40B4-BE49-F238E27FC236}">
                <a16:creationId xmlns:a16="http://schemas.microsoft.com/office/drawing/2014/main" id="{52BB320E-AE24-5544-8176-D98037CBB602}"/>
              </a:ext>
            </a:extLst>
          </p:cNvPr>
          <p:cNvSpPr>
            <a:spLocks noGrp="1"/>
          </p:cNvSpPr>
          <p:nvPr>
            <p:ph type="pic" sz="quarter" idx="10"/>
          </p:nvPr>
        </p:nvSpPr>
        <p:spPr>
          <a:xfrm>
            <a:off x="0" y="0"/>
            <a:ext cx="12192000" cy="6858000"/>
          </a:xfrm>
        </p:spPr>
        <p:txBody>
          <a:bodyPr/>
          <a:lstStyle/>
          <a:p>
            <a:r>
              <a:rPr lang="fi-FI"/>
              <a:t>Lisää kuva napsauttamalla kuvaketta</a:t>
            </a:r>
          </a:p>
        </p:txBody>
      </p:sp>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753035" y="1290918"/>
            <a:ext cx="8211671" cy="1129553"/>
          </a:xfrm>
        </p:spPr>
        <p:txBody>
          <a:bodyPr anchor="b">
            <a:noAutofit/>
          </a:bodyPr>
          <a:lstStyle>
            <a:lvl1pPr algn="l">
              <a:defRPr sz="4000">
                <a:solidFill>
                  <a:schemeClr val="bg1"/>
                </a:solidFill>
              </a:defRPr>
            </a:lvl1pPr>
          </a:lstStyle>
          <a:p>
            <a:r>
              <a:rPr lang="fi-FI"/>
              <a:t>Muokkaa ots. perustyyl. napsautt.</a:t>
            </a:r>
            <a:endParaRPr lang="fi-FI" dirty="0"/>
          </a:p>
        </p:txBody>
      </p:sp>
    </p:spTree>
    <p:extLst>
      <p:ext uri="{BB962C8B-B14F-4D97-AF65-F5344CB8AC3E}">
        <p14:creationId xmlns:p14="http://schemas.microsoft.com/office/powerpoint/2010/main" val="3839531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Otsikkodia">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735106" y="2060447"/>
            <a:ext cx="9932894" cy="1449515"/>
          </a:xfrm>
        </p:spPr>
        <p:txBody>
          <a:bodyPr anchor="b">
            <a:normAutofit/>
          </a:bodyPr>
          <a:lstStyle>
            <a:lvl1pPr algn="l">
              <a:defRPr sz="4000">
                <a:solidFill>
                  <a:schemeClr val="tx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C68D0D81-8714-384B-B95E-D37C3C5E32A8}"/>
              </a:ext>
            </a:extLst>
          </p:cNvPr>
          <p:cNvSpPr>
            <a:spLocks noGrp="1"/>
          </p:cNvSpPr>
          <p:nvPr>
            <p:ph type="subTitle" idx="1" hasCustomPrompt="1"/>
          </p:nvPr>
        </p:nvSpPr>
        <p:spPr>
          <a:xfrm>
            <a:off x="735106" y="3852672"/>
            <a:ext cx="9932894" cy="963168"/>
          </a:xfrm>
        </p:spPr>
        <p:txBody>
          <a:bodyPr>
            <a:normAutofit/>
          </a:bodyPr>
          <a:lstStyle>
            <a:lvl1pPr marL="0" indent="0" algn="l">
              <a:buNone/>
              <a:defRPr sz="1600" spc="5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t>
            </a:r>
          </a:p>
        </p:txBody>
      </p:sp>
      <p:sp>
        <p:nvSpPr>
          <p:cNvPr id="5" name="Tekstin paikkamerkki 4">
            <a:extLst>
              <a:ext uri="{FF2B5EF4-FFF2-40B4-BE49-F238E27FC236}">
                <a16:creationId xmlns:a16="http://schemas.microsoft.com/office/drawing/2014/main" id="{E8ED4078-C745-6B4D-9F2B-041B10D65B63}"/>
              </a:ext>
            </a:extLst>
          </p:cNvPr>
          <p:cNvSpPr>
            <a:spLocks noGrp="1"/>
          </p:cNvSpPr>
          <p:nvPr>
            <p:ph type="body" sz="quarter" idx="10" hasCustomPrompt="1"/>
          </p:nvPr>
        </p:nvSpPr>
        <p:spPr>
          <a:xfrm>
            <a:off x="2952206" y="5934820"/>
            <a:ext cx="7500270" cy="322263"/>
          </a:xfrm>
        </p:spPr>
        <p:txBody>
          <a:bodyPr anchor="b">
            <a:normAutofit/>
          </a:bodyPr>
          <a:lstStyle>
            <a:lvl1pPr marL="0" indent="0">
              <a:buNone/>
              <a:defRPr sz="1200" spc="50" baseline="0"/>
            </a:lvl1pPr>
          </a:lstStyle>
          <a:p>
            <a:pPr lvl="0"/>
            <a:r>
              <a:rPr lang="fi-FI" dirty="0"/>
              <a:t>MUOKKAA TEKSTIN PERUSTYYLEJÄ NAPSAUTTAMALLA</a:t>
            </a:r>
          </a:p>
        </p:txBody>
      </p:sp>
      <p:pic>
        <p:nvPicPr>
          <p:cNvPr id="13" name="Kuva 12">
            <a:extLst>
              <a:ext uri="{FF2B5EF4-FFF2-40B4-BE49-F238E27FC236}">
                <a16:creationId xmlns:a16="http://schemas.microsoft.com/office/drawing/2014/main" id="{AA21C816-39A0-A74A-8F2A-2CE8F947274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9" name="Kuva 8" descr="Sivistys- ja kulttuuripalveluiden logo.">
            <a:extLst>
              <a:ext uri="{FF2B5EF4-FFF2-40B4-BE49-F238E27FC236}">
                <a16:creationId xmlns:a16="http://schemas.microsoft.com/office/drawing/2014/main" id="{102C537D-5788-4197-9F32-E4B978E002D2}"/>
              </a:ext>
            </a:extLst>
          </p:cNvPr>
          <p:cNvPicPr>
            <a:picLocks noChangeAspect="1"/>
          </p:cNvPicPr>
          <p:nvPr userDrawn="1"/>
        </p:nvPicPr>
        <p:blipFill>
          <a:blip r:embed="rId3"/>
          <a:stretch>
            <a:fillRect/>
          </a:stretch>
        </p:blipFill>
        <p:spPr>
          <a:xfrm>
            <a:off x="758785" y="5882368"/>
            <a:ext cx="1988919" cy="443127"/>
          </a:xfrm>
          <a:prstGeom prst="rect">
            <a:avLst/>
          </a:prstGeom>
        </p:spPr>
      </p:pic>
      <p:pic>
        <p:nvPicPr>
          <p:cNvPr id="10" name="Kuva 9" descr="Oulun logo.">
            <a:extLst>
              <a:ext uri="{FF2B5EF4-FFF2-40B4-BE49-F238E27FC236}">
                <a16:creationId xmlns:a16="http://schemas.microsoft.com/office/drawing/2014/main" id="{F5BE4E6F-B351-4159-B897-4BAC3FAE33B6}"/>
              </a:ext>
            </a:extLst>
          </p:cNvPr>
          <p:cNvPicPr>
            <a:picLocks noChangeAspect="1"/>
          </p:cNvPicPr>
          <p:nvPr userDrawn="1"/>
        </p:nvPicPr>
        <p:blipFill>
          <a:blip r:embed="rId4"/>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62276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8B4BE5-33C4-7740-90A5-CB0EE6BC9AA3}"/>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99B77511-3DF1-B246-9F30-F66AE595E17D}"/>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8050F2C-300C-484D-86D0-75504628B814}"/>
              </a:ext>
            </a:extLst>
          </p:cNvPr>
          <p:cNvSpPr>
            <a:spLocks noGrp="1"/>
          </p:cNvSpPr>
          <p:nvPr>
            <p:ph type="dt" sz="half" idx="10"/>
          </p:nvPr>
        </p:nvSpPr>
        <p:spPr/>
        <p:txBody>
          <a:bodyPr/>
          <a:lstStyle/>
          <a:p>
            <a:fld id="{E915719C-C0B1-0442-A41F-D134B78B6185}" type="datetime1">
              <a:rPr lang="fi-FI" smtClean="0"/>
              <a:t>23.9.2026</a:t>
            </a:fld>
            <a:endParaRPr lang="fi-FI"/>
          </a:p>
        </p:txBody>
      </p:sp>
      <p:sp>
        <p:nvSpPr>
          <p:cNvPr id="5" name="Alatunnisteen paikkamerkki 4">
            <a:extLst>
              <a:ext uri="{FF2B5EF4-FFF2-40B4-BE49-F238E27FC236}">
                <a16:creationId xmlns:a16="http://schemas.microsoft.com/office/drawing/2014/main" id="{39BF014A-7030-514A-AD23-EB2DFC61355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D7C5B36-3BF9-4A48-B14B-E5330E0AE979}"/>
              </a:ext>
            </a:extLst>
          </p:cNvPr>
          <p:cNvSpPr>
            <a:spLocks noGrp="1"/>
          </p:cNvSpPr>
          <p:nvPr>
            <p:ph type="sldNum" sz="quarter" idx="12"/>
          </p:nvPr>
        </p:nvSpPr>
        <p:spPr/>
        <p:txBody>
          <a:bodyPr/>
          <a:lstStyle/>
          <a:p>
            <a:fld id="{69C2F4FE-713B-884F-B5BF-63AA24B8D1FF}" type="slidenum">
              <a:rPr lang="fi-FI" smtClean="0"/>
              <a:t>‹#›</a:t>
            </a:fld>
            <a:endParaRPr lang="fi-FI"/>
          </a:p>
        </p:txBody>
      </p:sp>
      <p:pic>
        <p:nvPicPr>
          <p:cNvPr id="7" name="Kuva 6">
            <a:extLst>
              <a:ext uri="{FF2B5EF4-FFF2-40B4-BE49-F238E27FC236}">
                <a16:creationId xmlns:a16="http://schemas.microsoft.com/office/drawing/2014/main" id="{EB7270A1-F7B8-8F47-A43A-0767FDA0F30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spTree>
    <p:extLst>
      <p:ext uri="{BB962C8B-B14F-4D97-AF65-F5344CB8AC3E}">
        <p14:creationId xmlns:p14="http://schemas.microsoft.com/office/powerpoint/2010/main" val="38096545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5BC2442-37AE-5C40-BCED-03A8BF0F38C1}"/>
              </a:ext>
            </a:extLst>
          </p:cNvPr>
          <p:cNvSpPr>
            <a:spLocks noGrp="1"/>
          </p:cNvSpPr>
          <p:nvPr>
            <p:ph type="title"/>
          </p:nvPr>
        </p:nvSpPr>
        <p:spPr>
          <a:xfrm>
            <a:off x="831850" y="1709739"/>
            <a:ext cx="10515600" cy="1176896"/>
          </a:xfrm>
        </p:spPr>
        <p:txBody>
          <a:bodyPr anchor="b">
            <a:normAutofit/>
          </a:bodyPr>
          <a:lstStyle>
            <a:lvl1pPr>
              <a:defRPr sz="4000"/>
            </a:lvl1pPr>
          </a:lstStyle>
          <a:p>
            <a:r>
              <a:rPr lang="fi-FI"/>
              <a:t>Muokkaa ots. perustyyl. napsautt.</a:t>
            </a:r>
            <a:endParaRPr lang="fi-FI" dirty="0"/>
          </a:p>
        </p:txBody>
      </p:sp>
      <p:sp>
        <p:nvSpPr>
          <p:cNvPr id="3" name="Tekstin paikkamerkki 2">
            <a:extLst>
              <a:ext uri="{FF2B5EF4-FFF2-40B4-BE49-F238E27FC236}">
                <a16:creationId xmlns:a16="http://schemas.microsoft.com/office/drawing/2014/main" id="{5D3DAFCB-F2FD-B748-8F31-AA990DAEAEA1}"/>
              </a:ext>
            </a:extLst>
          </p:cNvPr>
          <p:cNvSpPr>
            <a:spLocks noGrp="1"/>
          </p:cNvSpPr>
          <p:nvPr>
            <p:ph type="body" idx="1"/>
          </p:nvPr>
        </p:nvSpPr>
        <p:spPr>
          <a:xfrm>
            <a:off x="831850" y="3155111"/>
            <a:ext cx="10515600" cy="39491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7" name="Kuva 6">
            <a:extLst>
              <a:ext uri="{FF2B5EF4-FFF2-40B4-BE49-F238E27FC236}">
                <a16:creationId xmlns:a16="http://schemas.microsoft.com/office/drawing/2014/main" id="{C788AD55-A39B-3A46-9037-D338B8A10AA6}"/>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6" name="Kuva 5" descr="Sivistys- ja kulttuuripalveluiden logo.">
            <a:extLst>
              <a:ext uri="{FF2B5EF4-FFF2-40B4-BE49-F238E27FC236}">
                <a16:creationId xmlns:a16="http://schemas.microsoft.com/office/drawing/2014/main" id="{990BF5BC-234D-4011-B452-EFE2E7249B1F}"/>
              </a:ext>
            </a:extLst>
          </p:cNvPr>
          <p:cNvPicPr>
            <a:picLocks noChangeAspect="1"/>
          </p:cNvPicPr>
          <p:nvPr userDrawn="1"/>
        </p:nvPicPr>
        <p:blipFill>
          <a:blip r:embed="rId3"/>
          <a:stretch>
            <a:fillRect/>
          </a:stretch>
        </p:blipFill>
        <p:spPr>
          <a:xfrm>
            <a:off x="758785" y="5882368"/>
            <a:ext cx="1988919" cy="443127"/>
          </a:xfrm>
          <a:prstGeom prst="rect">
            <a:avLst/>
          </a:prstGeom>
        </p:spPr>
      </p:pic>
      <p:pic>
        <p:nvPicPr>
          <p:cNvPr id="9" name="Kuva 8" descr="Oulun logo.">
            <a:extLst>
              <a:ext uri="{FF2B5EF4-FFF2-40B4-BE49-F238E27FC236}">
                <a16:creationId xmlns:a16="http://schemas.microsoft.com/office/drawing/2014/main" id="{AB34FC20-020F-4F1A-BDE1-CDA6C97A6879}"/>
              </a:ext>
            </a:extLst>
          </p:cNvPr>
          <p:cNvPicPr>
            <a:picLocks noChangeAspect="1"/>
          </p:cNvPicPr>
          <p:nvPr userDrawn="1"/>
        </p:nvPicPr>
        <p:blipFill>
          <a:blip r:embed="rId4"/>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5480430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129553"/>
            <a:ext cx="9791700" cy="927847"/>
          </a:xfrm>
        </p:spPr>
        <p:txBody>
          <a:bodyPr anchor="b"/>
          <a:lstStyle/>
          <a:p>
            <a:r>
              <a:rPr lang="fi-FI"/>
              <a:t>Muokkaa ots. perustyyl. napsautt.</a:t>
            </a:r>
            <a:endParaRPr lang="fi-FI" dirty="0"/>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982694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3004457" y="5934820"/>
            <a:ext cx="7448019" cy="322263"/>
          </a:xfrm>
        </p:spPr>
        <p:txBody>
          <a:bodyPr anchor="b">
            <a:normAutofit/>
          </a:bodyPr>
          <a:lstStyle>
            <a:lvl1pPr marL="0" indent="0">
              <a:buNone/>
              <a:defRPr sz="1200" spc="50" baseline="0"/>
            </a:lvl1pPr>
          </a:lstStyle>
          <a:p>
            <a:pPr lvl="0"/>
            <a:r>
              <a:rPr lang="fi-FI" dirty="0"/>
              <a:t>MUOKKAA TEKSTIN PERUSTYYLEJÄ NAPSAUTTAMALLA</a:t>
            </a:r>
          </a:p>
        </p:txBody>
      </p:sp>
      <p:pic>
        <p:nvPicPr>
          <p:cNvPr id="12" name="Kuva 11">
            <a:extLst>
              <a:ext uri="{FF2B5EF4-FFF2-40B4-BE49-F238E27FC236}">
                <a16:creationId xmlns:a16="http://schemas.microsoft.com/office/drawing/2014/main" id="{C5097AA4-095E-3842-B73A-FC4D625BCB02}"/>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7" name="Kuva 6" descr="Sivistys- ja kulttuuripalveluiden logo.">
            <a:extLst>
              <a:ext uri="{FF2B5EF4-FFF2-40B4-BE49-F238E27FC236}">
                <a16:creationId xmlns:a16="http://schemas.microsoft.com/office/drawing/2014/main" id="{71C51CBA-A580-4AC3-9F8A-A8C5E1D3B81C}"/>
              </a:ext>
            </a:extLst>
          </p:cNvPr>
          <p:cNvPicPr>
            <a:picLocks noChangeAspect="1"/>
          </p:cNvPicPr>
          <p:nvPr userDrawn="1"/>
        </p:nvPicPr>
        <p:blipFill>
          <a:blip r:embed="rId4"/>
          <a:stretch>
            <a:fillRect/>
          </a:stretch>
        </p:blipFill>
        <p:spPr>
          <a:xfrm>
            <a:off x="758785" y="5882368"/>
            <a:ext cx="1988919" cy="443127"/>
          </a:xfrm>
          <a:prstGeom prst="rect">
            <a:avLst/>
          </a:prstGeom>
        </p:spPr>
      </p:pic>
      <p:pic>
        <p:nvPicPr>
          <p:cNvPr id="10" name="Kuva 9" descr="Oulun logo.">
            <a:extLst>
              <a:ext uri="{FF2B5EF4-FFF2-40B4-BE49-F238E27FC236}">
                <a16:creationId xmlns:a16="http://schemas.microsoft.com/office/drawing/2014/main" id="{78FBB0A1-BB56-4859-94A9-F5BCD32FD50D}"/>
              </a:ext>
            </a:extLst>
          </p:cNvPr>
          <p:cNvPicPr>
            <a:picLocks noChangeAspect="1"/>
          </p:cNvPicPr>
          <p:nvPr userDrawn="1"/>
        </p:nvPicPr>
        <p:blipFill>
          <a:blip r:embed="rId5"/>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1356722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129553"/>
            <a:ext cx="9791700" cy="927847"/>
          </a:xfrm>
        </p:spPr>
        <p:txBody>
          <a:bodyPr anchor="b"/>
          <a:lstStyle/>
          <a:p>
            <a:r>
              <a:rPr lang="fi-FI"/>
              <a:t>Muokkaa ots. perustyyl. napsautt.</a:t>
            </a:r>
            <a:endParaRPr lang="fi-FI" dirty="0"/>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Tekstin paikkamerkki 10">
            <a:extLst>
              <a:ext uri="{FF2B5EF4-FFF2-40B4-BE49-F238E27FC236}">
                <a16:creationId xmlns:a16="http://schemas.microsoft.com/office/drawing/2014/main" id="{212025FF-3F8D-B24A-B526-188D2E11D6F9}"/>
              </a:ext>
            </a:extLst>
          </p:cNvPr>
          <p:cNvSpPr>
            <a:spLocks noGrp="1"/>
          </p:cNvSpPr>
          <p:nvPr>
            <p:ph type="body" sz="quarter" idx="13"/>
          </p:nvPr>
        </p:nvSpPr>
        <p:spPr>
          <a:xfrm>
            <a:off x="6417898"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860766" y="5934820"/>
            <a:ext cx="7591710" cy="322263"/>
          </a:xfrm>
        </p:spPr>
        <p:txBody>
          <a:bodyPr anchor="b">
            <a:normAutofit/>
          </a:bodyPr>
          <a:lstStyle>
            <a:lvl1pPr marL="0" indent="0">
              <a:buNone/>
              <a:defRPr sz="1200" spc="50" baseline="0"/>
            </a:lvl1pPr>
          </a:lstStyle>
          <a:p>
            <a:pPr lvl="0"/>
            <a:r>
              <a:rPr lang="fi-FI" dirty="0"/>
              <a:t>MUOKKAA TEKSTIN PERUSTYYLEJÄ NAPSAUTTAMALLA</a:t>
            </a:r>
          </a:p>
        </p:txBody>
      </p:sp>
      <p:pic>
        <p:nvPicPr>
          <p:cNvPr id="12" name="Kuva 11">
            <a:extLst>
              <a:ext uri="{FF2B5EF4-FFF2-40B4-BE49-F238E27FC236}">
                <a16:creationId xmlns:a16="http://schemas.microsoft.com/office/drawing/2014/main" id="{C5097AA4-095E-3842-B73A-FC4D625BCB0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5EDB1419-A410-478C-8C6C-1AD19F48CCF5}"/>
              </a:ext>
            </a:extLst>
          </p:cNvPr>
          <p:cNvPicPr>
            <a:picLocks noChangeAspect="1"/>
          </p:cNvPicPr>
          <p:nvPr userDrawn="1"/>
        </p:nvPicPr>
        <p:blipFill>
          <a:blip r:embed="rId3"/>
          <a:stretch>
            <a:fillRect/>
          </a:stretch>
        </p:blipFill>
        <p:spPr>
          <a:xfrm>
            <a:off x="758785" y="5882368"/>
            <a:ext cx="1988919" cy="443127"/>
          </a:xfrm>
          <a:prstGeom prst="rect">
            <a:avLst/>
          </a:prstGeom>
        </p:spPr>
      </p:pic>
      <p:pic>
        <p:nvPicPr>
          <p:cNvPr id="13" name="Kuva 12" descr="Oulun logo.">
            <a:extLst>
              <a:ext uri="{FF2B5EF4-FFF2-40B4-BE49-F238E27FC236}">
                <a16:creationId xmlns:a16="http://schemas.microsoft.com/office/drawing/2014/main" id="{AA6E841F-BA70-41E5-9956-AD9679BAE03E}"/>
              </a:ext>
            </a:extLst>
          </p:cNvPr>
          <p:cNvPicPr>
            <a:picLocks noChangeAspect="1"/>
          </p:cNvPicPr>
          <p:nvPr userDrawn="1"/>
        </p:nvPicPr>
        <p:blipFill>
          <a:blip r:embed="rId4"/>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33271123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670560"/>
            <a:ext cx="9791700" cy="756920"/>
          </a:xfrm>
        </p:spPr>
        <p:txBody>
          <a:bodyPr anchor="b">
            <a:normAutofit/>
          </a:bodyPr>
          <a:lstStyle>
            <a:lvl1pPr>
              <a:defRPr sz="1800"/>
            </a:lvl1pPr>
          </a:lstStyle>
          <a:p>
            <a:r>
              <a:rPr lang="fi-FI"/>
              <a:t>Muokkaa ots. perustyyl. napsautt.</a:t>
            </a:r>
            <a:endParaRPr lang="fi-FI" dirty="0"/>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hasCustomPrompt="1"/>
          </p:nvPr>
        </p:nvSpPr>
        <p:spPr>
          <a:xfrm>
            <a:off x="2458720" y="2491740"/>
            <a:ext cx="7274559" cy="2974781"/>
          </a:xfrm>
        </p:spPr>
        <p:txBody>
          <a:bodyPr>
            <a:normAutofit/>
          </a:bodyPr>
          <a:lstStyle>
            <a:lvl1pPr marL="0" indent="0" algn="ctr">
              <a:lnSpc>
                <a:spcPct val="100000"/>
              </a:lnSpc>
              <a:buNone/>
              <a:defRPr sz="2200" spc="80" baseline="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fi-FI" dirty="0"/>
              <a:t>MUOKKAA TEKSTIN PERUSTYYLEJÄ NAPSAUTTAMALLA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13017" y="5934820"/>
            <a:ext cx="7539459" cy="322263"/>
          </a:xfrm>
        </p:spPr>
        <p:txBody>
          <a:bodyPr anchor="b">
            <a:normAutofit/>
          </a:bodyPr>
          <a:lstStyle>
            <a:lvl1pPr marL="0" indent="0">
              <a:buNone/>
              <a:defRPr sz="1200" spc="50" baseline="0"/>
            </a:lvl1pPr>
          </a:lstStyle>
          <a:p>
            <a:pPr lvl="0"/>
            <a:r>
              <a:rPr lang="fi-FI" dirty="0"/>
              <a:t>MUOKKAA TEKSTIN PERUSTYYLEJÄ NAPSAUTTAMALLA</a:t>
            </a:r>
          </a:p>
        </p:txBody>
      </p:sp>
      <p:pic>
        <p:nvPicPr>
          <p:cNvPr id="12" name="Kuva 11">
            <a:extLst>
              <a:ext uri="{FF2B5EF4-FFF2-40B4-BE49-F238E27FC236}">
                <a16:creationId xmlns:a16="http://schemas.microsoft.com/office/drawing/2014/main" id="{C5097AA4-095E-3842-B73A-FC4D625BCB0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7" name="Kuva 6" descr="Sivistys- ja kulttuuripalveluiden logo.">
            <a:extLst>
              <a:ext uri="{FF2B5EF4-FFF2-40B4-BE49-F238E27FC236}">
                <a16:creationId xmlns:a16="http://schemas.microsoft.com/office/drawing/2014/main" id="{F8B1C6D5-887C-42EF-88B0-61031896D48F}"/>
              </a:ext>
            </a:extLst>
          </p:cNvPr>
          <p:cNvPicPr>
            <a:picLocks noChangeAspect="1"/>
          </p:cNvPicPr>
          <p:nvPr userDrawn="1"/>
        </p:nvPicPr>
        <p:blipFill>
          <a:blip r:embed="rId3"/>
          <a:stretch>
            <a:fillRect/>
          </a:stretch>
        </p:blipFill>
        <p:spPr>
          <a:xfrm>
            <a:off x="758785" y="5882368"/>
            <a:ext cx="1988919" cy="443127"/>
          </a:xfrm>
          <a:prstGeom prst="rect">
            <a:avLst/>
          </a:prstGeom>
        </p:spPr>
      </p:pic>
      <p:pic>
        <p:nvPicPr>
          <p:cNvPr id="10" name="Kuva 9" descr="Oulun logo.">
            <a:extLst>
              <a:ext uri="{FF2B5EF4-FFF2-40B4-BE49-F238E27FC236}">
                <a16:creationId xmlns:a16="http://schemas.microsoft.com/office/drawing/2014/main" id="{8D2D5939-F3E7-425B-A44B-A6F233F3BA5F}"/>
              </a:ext>
            </a:extLst>
          </p:cNvPr>
          <p:cNvPicPr>
            <a:picLocks noChangeAspect="1"/>
          </p:cNvPicPr>
          <p:nvPr userDrawn="1"/>
        </p:nvPicPr>
        <p:blipFill>
          <a:blip r:embed="rId4"/>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37655620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9526415" cy="999460"/>
          </a:xfrm>
        </p:spPr>
        <p:txBody>
          <a:bodyPr anchor="t"/>
          <a:lstStyle/>
          <a:p>
            <a:r>
              <a:rPr lang="fi-FI"/>
              <a:t>Muokkaa ots. perustyyl. napsautt.</a:t>
            </a:r>
            <a:endParaRPr lang="fi-FI" dirty="0"/>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Kaavion paikkamerkki 3">
            <a:extLst>
              <a:ext uri="{FF2B5EF4-FFF2-40B4-BE49-F238E27FC236}">
                <a16:creationId xmlns:a16="http://schemas.microsoft.com/office/drawing/2014/main" id="{97940F9C-2370-E647-9ECF-715AC0BBEDF3}"/>
              </a:ext>
            </a:extLst>
          </p:cNvPr>
          <p:cNvSpPr>
            <a:spLocks noGrp="1"/>
          </p:cNvSpPr>
          <p:nvPr>
            <p:ph type="chart" sz="quarter" idx="13"/>
          </p:nvPr>
        </p:nvSpPr>
        <p:spPr>
          <a:xfrm>
            <a:off x="6519863" y="2049463"/>
            <a:ext cx="4862011" cy="3436937"/>
          </a:xfrm>
        </p:spPr>
        <p:txBody>
          <a:bodyPr/>
          <a:lstStyle/>
          <a:p>
            <a:r>
              <a:rPr lang="fi-FI"/>
              <a:t>Lisää kaavio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91394" y="5934820"/>
            <a:ext cx="7461082" cy="322263"/>
          </a:xfrm>
        </p:spPr>
        <p:txBody>
          <a:bodyPr anchor="b">
            <a:normAutofit/>
          </a:bodyPr>
          <a:lstStyle>
            <a:lvl1pPr marL="0" indent="0">
              <a:buNone/>
              <a:defRPr sz="1200" spc="50" baseline="0"/>
            </a:lvl1pPr>
          </a:lstStyle>
          <a:p>
            <a:pPr lvl="0"/>
            <a:r>
              <a:rPr lang="fi-FI" dirty="0"/>
              <a:t>MUOKKAA TEKSTIN PERUSTYYLEJÄ NAPSAUTTAMALLA</a:t>
            </a:r>
          </a:p>
        </p:txBody>
      </p:sp>
      <p:pic>
        <p:nvPicPr>
          <p:cNvPr id="12" name="Kuva 11">
            <a:extLst>
              <a:ext uri="{FF2B5EF4-FFF2-40B4-BE49-F238E27FC236}">
                <a16:creationId xmlns:a16="http://schemas.microsoft.com/office/drawing/2014/main" id="{C5097AA4-095E-3842-B73A-FC4D625BCB0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06C8948B-36B5-4535-8823-52E81FC2213A}"/>
              </a:ext>
            </a:extLst>
          </p:cNvPr>
          <p:cNvPicPr>
            <a:picLocks noChangeAspect="1"/>
          </p:cNvPicPr>
          <p:nvPr userDrawn="1"/>
        </p:nvPicPr>
        <p:blipFill>
          <a:blip r:embed="rId3"/>
          <a:stretch>
            <a:fillRect/>
          </a:stretch>
        </p:blipFill>
        <p:spPr>
          <a:xfrm>
            <a:off x="758785" y="5882368"/>
            <a:ext cx="1988919" cy="443127"/>
          </a:xfrm>
          <a:prstGeom prst="rect">
            <a:avLst/>
          </a:prstGeom>
        </p:spPr>
      </p:pic>
      <p:pic>
        <p:nvPicPr>
          <p:cNvPr id="13" name="Kuva 12" descr="Oulun logo.">
            <a:extLst>
              <a:ext uri="{FF2B5EF4-FFF2-40B4-BE49-F238E27FC236}">
                <a16:creationId xmlns:a16="http://schemas.microsoft.com/office/drawing/2014/main" id="{946F9644-8F00-4855-AF18-9786989BEC23}"/>
              </a:ext>
            </a:extLst>
          </p:cNvPr>
          <p:cNvPicPr>
            <a:picLocks noChangeAspect="1"/>
          </p:cNvPicPr>
          <p:nvPr userDrawn="1"/>
        </p:nvPicPr>
        <p:blipFill>
          <a:blip r:embed="rId4"/>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3864544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6566647" cy="999460"/>
          </a:xfrm>
        </p:spPr>
        <p:txBody>
          <a:bodyPr anchor="t"/>
          <a:lstStyle/>
          <a:p>
            <a:r>
              <a:rPr lang="fi-FI"/>
              <a:t>Muokkaa ots. perustyyl. napsautt.</a:t>
            </a:r>
            <a:endParaRPr lang="fi-FI" dirty="0"/>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6557961"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128000" y="690001"/>
            <a:ext cx="3242277"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3122023" y="5865548"/>
            <a:ext cx="4223157" cy="382853"/>
          </a:xfrm>
        </p:spPr>
        <p:txBody>
          <a:bodyPr anchor="b">
            <a:normAutofit/>
          </a:bodyPr>
          <a:lstStyle>
            <a:lvl1pPr marL="0" indent="0">
              <a:buNone/>
              <a:defRPr sz="1200" spc="50" baseline="0"/>
            </a:lvl1pPr>
          </a:lstStyle>
          <a:p>
            <a:pPr lvl="0"/>
            <a:r>
              <a:rPr lang="fi-FI" dirty="0"/>
              <a:t>MUOKKAA TEKSTIN PERUSTYYLEJÄ NAPSAUTTAMALLA</a:t>
            </a:r>
          </a:p>
        </p:txBody>
      </p:sp>
      <p:pic>
        <p:nvPicPr>
          <p:cNvPr id="7" name="Kuva 6" descr="Sivistys- ja kulttuuripalveluiden logo.">
            <a:extLst>
              <a:ext uri="{FF2B5EF4-FFF2-40B4-BE49-F238E27FC236}">
                <a16:creationId xmlns:a16="http://schemas.microsoft.com/office/drawing/2014/main" id="{AF05C52F-52A3-481C-9B30-55D16F2405CF}"/>
              </a:ext>
            </a:extLst>
          </p:cNvPr>
          <p:cNvPicPr>
            <a:picLocks noChangeAspect="1"/>
          </p:cNvPicPr>
          <p:nvPr userDrawn="1"/>
        </p:nvPicPr>
        <p:blipFill>
          <a:blip r:embed="rId2"/>
          <a:stretch>
            <a:fillRect/>
          </a:stretch>
        </p:blipFill>
        <p:spPr>
          <a:xfrm>
            <a:off x="758785" y="5882368"/>
            <a:ext cx="1988919" cy="443127"/>
          </a:xfrm>
          <a:prstGeom prst="rect">
            <a:avLst/>
          </a:prstGeom>
        </p:spPr>
      </p:pic>
    </p:spTree>
    <p:extLst>
      <p:ext uri="{BB962C8B-B14F-4D97-AF65-F5344CB8AC3E}">
        <p14:creationId xmlns:p14="http://schemas.microsoft.com/office/powerpoint/2010/main" val="2478687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5312005" cy="999460"/>
          </a:xfrm>
        </p:spPr>
        <p:txBody>
          <a:bodyPr anchor="t"/>
          <a:lstStyle/>
          <a:p>
            <a:r>
              <a:rPr lang="fi-FI"/>
              <a:t>Muokkaa ots. perustyyl. napsautt.</a:t>
            </a:r>
            <a:endParaRPr lang="fi-FI" dirty="0"/>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6497782" y="690001"/>
            <a:ext cx="4872496"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13017" y="5865548"/>
            <a:ext cx="2781201" cy="382853"/>
          </a:xfrm>
        </p:spPr>
        <p:txBody>
          <a:bodyPr anchor="b">
            <a:normAutofit/>
          </a:bodyPr>
          <a:lstStyle>
            <a:lvl1pPr marL="0" indent="0">
              <a:buNone/>
              <a:defRPr sz="1200" spc="50" baseline="0"/>
            </a:lvl1pPr>
          </a:lstStyle>
          <a:p>
            <a:pPr lvl="0"/>
            <a:r>
              <a:rPr lang="fi-FI" dirty="0"/>
              <a:t>MUOKKAA TEKSTIN PERUSTYYLEJÄ NAPSAUTTAMALLA</a:t>
            </a:r>
          </a:p>
        </p:txBody>
      </p:sp>
      <p:pic>
        <p:nvPicPr>
          <p:cNvPr id="7" name="Kuva 6" descr="Sivistys- ja kulttuuripalveluiden logo.">
            <a:extLst>
              <a:ext uri="{FF2B5EF4-FFF2-40B4-BE49-F238E27FC236}">
                <a16:creationId xmlns:a16="http://schemas.microsoft.com/office/drawing/2014/main" id="{160E416F-EBC1-46E5-B104-340A5E663D51}"/>
              </a:ext>
            </a:extLst>
          </p:cNvPr>
          <p:cNvPicPr>
            <a:picLocks noChangeAspect="1"/>
          </p:cNvPicPr>
          <p:nvPr userDrawn="1"/>
        </p:nvPicPr>
        <p:blipFill>
          <a:blip r:embed="rId2"/>
          <a:stretch>
            <a:fillRect/>
          </a:stretch>
        </p:blipFill>
        <p:spPr>
          <a:xfrm>
            <a:off x="758785" y="5882368"/>
            <a:ext cx="1988919" cy="443127"/>
          </a:xfrm>
          <a:prstGeom prst="rect">
            <a:avLst/>
          </a:prstGeom>
        </p:spPr>
      </p:pic>
    </p:spTree>
    <p:extLst>
      <p:ext uri="{BB962C8B-B14F-4D97-AF65-F5344CB8AC3E}">
        <p14:creationId xmlns:p14="http://schemas.microsoft.com/office/powerpoint/2010/main" val="26453068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4" y="1063256"/>
            <a:ext cx="3313084" cy="999460"/>
          </a:xfrm>
        </p:spPr>
        <p:txBody>
          <a:bodyPr anchor="t"/>
          <a:lstStyle/>
          <a:p>
            <a:r>
              <a:rPr lang="fi-FI"/>
              <a:t>Muokkaa ots. perustyyl. napsautt.</a:t>
            </a:r>
            <a:endParaRPr lang="fi-FI" dirty="0"/>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3304398"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4890977" y="690001"/>
            <a:ext cx="6479301" cy="5489125"/>
          </a:xfrm>
        </p:spPr>
        <p:txBody>
          <a:bodyPr/>
          <a:lstStyle/>
          <a:p>
            <a:r>
              <a:rPr lang="fi-FI"/>
              <a:t>Lisää kuva napsauttamalla kuvaketta</a:t>
            </a:r>
          </a:p>
        </p:txBody>
      </p:sp>
      <p:pic>
        <p:nvPicPr>
          <p:cNvPr id="7" name="Kuva 6" descr="Sivistys- ja kulttuuripalveluiden logo.">
            <a:extLst>
              <a:ext uri="{FF2B5EF4-FFF2-40B4-BE49-F238E27FC236}">
                <a16:creationId xmlns:a16="http://schemas.microsoft.com/office/drawing/2014/main" id="{23A62FE5-9493-4131-B229-9FFB58F8F7BB}"/>
              </a:ext>
            </a:extLst>
          </p:cNvPr>
          <p:cNvPicPr>
            <a:picLocks noChangeAspect="1"/>
          </p:cNvPicPr>
          <p:nvPr userDrawn="1"/>
        </p:nvPicPr>
        <p:blipFill>
          <a:blip r:embed="rId2"/>
          <a:stretch>
            <a:fillRect/>
          </a:stretch>
        </p:blipFill>
        <p:spPr>
          <a:xfrm>
            <a:off x="758785" y="5882368"/>
            <a:ext cx="1988919" cy="443127"/>
          </a:xfrm>
          <a:prstGeom prst="rect">
            <a:avLst/>
          </a:prstGeom>
        </p:spPr>
      </p:pic>
    </p:spTree>
    <p:extLst>
      <p:ext uri="{BB962C8B-B14F-4D97-AF65-F5344CB8AC3E}">
        <p14:creationId xmlns:p14="http://schemas.microsoft.com/office/powerpoint/2010/main" val="14257687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5312005" cy="999460"/>
          </a:xfrm>
        </p:spPr>
        <p:txBody>
          <a:bodyPr anchor="t"/>
          <a:lstStyle/>
          <a:p>
            <a:r>
              <a:rPr lang="fi-FI"/>
              <a:t>Muokkaa ots. perustyyl. napsautt.</a:t>
            </a:r>
            <a:endParaRPr lang="fi-FI" dirty="0"/>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6497782" y="0"/>
            <a:ext cx="5694218" cy="6857999"/>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26080" y="5865548"/>
            <a:ext cx="2768138" cy="382853"/>
          </a:xfrm>
        </p:spPr>
        <p:txBody>
          <a:bodyPr anchor="b">
            <a:normAutofit/>
          </a:bodyPr>
          <a:lstStyle>
            <a:lvl1pPr marL="0" indent="0">
              <a:buNone/>
              <a:defRPr sz="1200" spc="50" baseline="0"/>
            </a:lvl1pPr>
          </a:lstStyle>
          <a:p>
            <a:pPr lvl="0"/>
            <a:r>
              <a:rPr lang="fi-FI" dirty="0"/>
              <a:t>MUOKKAA TEKSTIN PERUSTYYLEJÄ NAPSAUTTAMALLA</a:t>
            </a:r>
          </a:p>
        </p:txBody>
      </p:sp>
      <p:pic>
        <p:nvPicPr>
          <p:cNvPr id="7" name="Kuva 6" descr="Sivistys- ja kulttuuripalveluiden logo.">
            <a:extLst>
              <a:ext uri="{FF2B5EF4-FFF2-40B4-BE49-F238E27FC236}">
                <a16:creationId xmlns:a16="http://schemas.microsoft.com/office/drawing/2014/main" id="{41AA429B-8C69-4FC3-B6EC-69E5C9D36591}"/>
              </a:ext>
            </a:extLst>
          </p:cNvPr>
          <p:cNvPicPr>
            <a:picLocks noChangeAspect="1"/>
          </p:cNvPicPr>
          <p:nvPr userDrawn="1"/>
        </p:nvPicPr>
        <p:blipFill>
          <a:blip r:embed="rId2"/>
          <a:stretch>
            <a:fillRect/>
          </a:stretch>
        </p:blipFill>
        <p:spPr>
          <a:xfrm>
            <a:off x="758785" y="5882368"/>
            <a:ext cx="1988919" cy="443127"/>
          </a:xfrm>
          <a:prstGeom prst="rect">
            <a:avLst/>
          </a:prstGeom>
        </p:spPr>
      </p:pic>
    </p:spTree>
    <p:extLst>
      <p:ext uri="{BB962C8B-B14F-4D97-AF65-F5344CB8AC3E}">
        <p14:creationId xmlns:p14="http://schemas.microsoft.com/office/powerpoint/2010/main" val="31508681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4805845" y="1063256"/>
            <a:ext cx="5757882" cy="999460"/>
          </a:xfrm>
        </p:spPr>
        <p:txBody>
          <a:bodyPr anchor="t"/>
          <a:lstStyle/>
          <a:p>
            <a:r>
              <a:rPr lang="fi-FI"/>
              <a:t>Muokkaa ots. perustyyl. napsautt.</a:t>
            </a:r>
            <a:endParaRPr lang="fi-FI" dirty="0"/>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4823013" y="2491740"/>
            <a:ext cx="653152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4" y="690001"/>
            <a:ext cx="3220113"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4800600" y="5865548"/>
            <a:ext cx="4978831" cy="382853"/>
          </a:xfrm>
        </p:spPr>
        <p:txBody>
          <a:bodyPr anchor="b">
            <a:normAutofit/>
          </a:bodyPr>
          <a:lstStyle>
            <a:lvl1pPr marL="0" indent="0">
              <a:buNone/>
              <a:defRPr sz="1200" spc="50" baseline="0"/>
            </a:lvl1pPr>
          </a:lstStyle>
          <a:p>
            <a:pPr lvl="0"/>
            <a:r>
              <a:rPr lang="fi-FI" dirty="0"/>
              <a:t>MUOKKAA TEKSTIN PERUSTYYLEJÄ NAPSAUTTAMALLA</a:t>
            </a:r>
          </a:p>
        </p:txBody>
      </p:sp>
      <p:pic>
        <p:nvPicPr>
          <p:cNvPr id="7" name="Kuva 6">
            <a:extLst>
              <a:ext uri="{FF2B5EF4-FFF2-40B4-BE49-F238E27FC236}">
                <a16:creationId xmlns:a16="http://schemas.microsoft.com/office/drawing/2014/main" id="{4C49262B-14F4-8D4E-B60E-0EEA0836C65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3" name="Kuva 12" descr="Sivistys- ja kulttuuripalveluiden logo.">
            <a:extLst>
              <a:ext uri="{FF2B5EF4-FFF2-40B4-BE49-F238E27FC236}">
                <a16:creationId xmlns:a16="http://schemas.microsoft.com/office/drawing/2014/main" id="{C89480A0-7899-4602-9ABB-8496A5F52E58}"/>
              </a:ext>
            </a:extLst>
          </p:cNvPr>
          <p:cNvPicPr>
            <a:picLocks noChangeAspect="1"/>
          </p:cNvPicPr>
          <p:nvPr userDrawn="1"/>
        </p:nvPicPr>
        <p:blipFill>
          <a:blip r:embed="rId3"/>
          <a:stretch>
            <a:fillRect/>
          </a:stretch>
        </p:blipFill>
        <p:spPr>
          <a:xfrm>
            <a:off x="10225144" y="5687543"/>
            <a:ext cx="1159847" cy="726536"/>
          </a:xfrm>
          <a:prstGeom prst="rect">
            <a:avLst/>
          </a:prstGeom>
        </p:spPr>
      </p:pic>
    </p:spTree>
    <p:extLst>
      <p:ext uri="{BB962C8B-B14F-4D97-AF65-F5344CB8AC3E}">
        <p14:creationId xmlns:p14="http://schemas.microsoft.com/office/powerpoint/2010/main" val="5442091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6418858" y="1063256"/>
            <a:ext cx="4120805" cy="999460"/>
          </a:xfrm>
        </p:spPr>
        <p:txBody>
          <a:bodyPr anchor="t"/>
          <a:lstStyle/>
          <a:p>
            <a:r>
              <a:rPr lang="fi-FI"/>
              <a:t>Muokkaa ots. perustyyl. napsautt.</a:t>
            </a:r>
            <a:endParaRPr lang="fi-FI" dirty="0"/>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6431797" y="2491740"/>
            <a:ext cx="4922737"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4" y="690001"/>
            <a:ext cx="4871442"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6434563" y="5865548"/>
            <a:ext cx="3344868" cy="382853"/>
          </a:xfrm>
        </p:spPr>
        <p:txBody>
          <a:bodyPr anchor="b">
            <a:normAutofit/>
          </a:bodyPr>
          <a:lstStyle>
            <a:lvl1pPr marL="0" indent="0">
              <a:buNone/>
              <a:defRPr sz="1200" spc="50" baseline="0"/>
            </a:lvl1pPr>
          </a:lstStyle>
          <a:p>
            <a:pPr lvl="0"/>
            <a:r>
              <a:rPr lang="fi-FI" dirty="0"/>
              <a:t>MUOKKAA TEKSTIN PERUSTYYLEJÄ NAPSAUTTAMALLA</a:t>
            </a:r>
          </a:p>
        </p:txBody>
      </p:sp>
      <p:pic>
        <p:nvPicPr>
          <p:cNvPr id="7" name="Kuva 6">
            <a:extLst>
              <a:ext uri="{FF2B5EF4-FFF2-40B4-BE49-F238E27FC236}">
                <a16:creationId xmlns:a16="http://schemas.microsoft.com/office/drawing/2014/main" id="{4C49262B-14F4-8D4E-B60E-0EEA0836C65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6FAE3318-70BA-4914-9EAB-6619D72EAFAE}"/>
              </a:ext>
            </a:extLst>
          </p:cNvPr>
          <p:cNvPicPr>
            <a:picLocks noChangeAspect="1"/>
          </p:cNvPicPr>
          <p:nvPr userDrawn="1"/>
        </p:nvPicPr>
        <p:blipFill>
          <a:blip r:embed="rId3"/>
          <a:stretch>
            <a:fillRect/>
          </a:stretch>
        </p:blipFill>
        <p:spPr>
          <a:xfrm>
            <a:off x="10225144" y="5687543"/>
            <a:ext cx="1159847" cy="726536"/>
          </a:xfrm>
          <a:prstGeom prst="rect">
            <a:avLst/>
          </a:prstGeom>
        </p:spPr>
      </p:pic>
    </p:spTree>
    <p:extLst>
      <p:ext uri="{BB962C8B-B14F-4D97-AF65-F5344CB8AC3E}">
        <p14:creationId xmlns:p14="http://schemas.microsoft.com/office/powerpoint/2010/main" val="4125414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8041451" y="1063256"/>
            <a:ext cx="3313084" cy="999460"/>
          </a:xfrm>
        </p:spPr>
        <p:txBody>
          <a:bodyPr anchor="t"/>
          <a:lstStyle/>
          <a:p>
            <a:r>
              <a:rPr lang="fi-FI"/>
              <a:t>Muokkaa ots. perustyyl. napsautt.</a:t>
            </a:r>
            <a:endParaRPr lang="fi-FI" dirty="0"/>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8050136" y="2491740"/>
            <a:ext cx="3304398"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3" y="690001"/>
            <a:ext cx="6479301"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8024658" y="5865548"/>
            <a:ext cx="1727765" cy="382853"/>
          </a:xfrm>
        </p:spPr>
        <p:txBody>
          <a:bodyPr anchor="b">
            <a:normAutofit/>
          </a:bodyPr>
          <a:lstStyle>
            <a:lvl1pPr marL="0" indent="0">
              <a:buNone/>
              <a:defRPr sz="1200" spc="50" baseline="0"/>
            </a:lvl1pPr>
          </a:lstStyle>
          <a:p>
            <a:pPr lvl="0"/>
            <a:r>
              <a:rPr lang="fi-FI" dirty="0"/>
              <a:t>MUOKKAA TEKSTIN PERUSTYYLEJÄ NAPSAUTTAMALLA</a:t>
            </a:r>
          </a:p>
        </p:txBody>
      </p:sp>
      <p:pic>
        <p:nvPicPr>
          <p:cNvPr id="7" name="Kuva 6">
            <a:extLst>
              <a:ext uri="{FF2B5EF4-FFF2-40B4-BE49-F238E27FC236}">
                <a16:creationId xmlns:a16="http://schemas.microsoft.com/office/drawing/2014/main" id="{4C49262B-14F4-8D4E-B60E-0EEA0836C65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CFE21BF6-129D-49D9-AEFC-CFC30D6B1D04}"/>
              </a:ext>
            </a:extLst>
          </p:cNvPr>
          <p:cNvPicPr>
            <a:picLocks noChangeAspect="1"/>
          </p:cNvPicPr>
          <p:nvPr userDrawn="1"/>
        </p:nvPicPr>
        <p:blipFill>
          <a:blip r:embed="rId3"/>
          <a:stretch>
            <a:fillRect/>
          </a:stretch>
        </p:blipFill>
        <p:spPr>
          <a:xfrm>
            <a:off x="10225144" y="5687543"/>
            <a:ext cx="1159847" cy="726536"/>
          </a:xfrm>
          <a:prstGeom prst="rect">
            <a:avLst/>
          </a:prstGeom>
        </p:spPr>
      </p:pic>
    </p:spTree>
    <p:extLst>
      <p:ext uri="{BB962C8B-B14F-4D97-AF65-F5344CB8AC3E}">
        <p14:creationId xmlns:p14="http://schemas.microsoft.com/office/powerpoint/2010/main" val="7955142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2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6418858" y="1063256"/>
            <a:ext cx="4935677" cy="999460"/>
          </a:xfrm>
        </p:spPr>
        <p:txBody>
          <a:bodyPr anchor="t"/>
          <a:lstStyle/>
          <a:p>
            <a:r>
              <a:rPr lang="fi-FI"/>
              <a:t>Muokkaa ots. perustyyl. napsautt.</a:t>
            </a:r>
            <a:endParaRPr lang="fi-FI" dirty="0"/>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6431797" y="2491740"/>
            <a:ext cx="4922737"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0" y="1"/>
            <a:ext cx="5703376" cy="6858000"/>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6434563" y="5865548"/>
            <a:ext cx="3344868" cy="382853"/>
          </a:xfrm>
        </p:spPr>
        <p:txBody>
          <a:bodyPr anchor="b">
            <a:normAutofit/>
          </a:bodyPr>
          <a:lstStyle>
            <a:lvl1pPr marL="0" indent="0">
              <a:buNone/>
              <a:defRPr sz="1200" spc="50" baseline="0"/>
            </a:lvl1pPr>
          </a:lstStyle>
          <a:p>
            <a:pPr lvl="0"/>
            <a:r>
              <a:rPr lang="fi-FI" dirty="0"/>
              <a:t>MUOKKAA TEKSTIN PERUSTYYLEJÄ NAPSAUTTAMALLA</a:t>
            </a:r>
          </a:p>
        </p:txBody>
      </p:sp>
      <p:pic>
        <p:nvPicPr>
          <p:cNvPr id="7" name="Kuva 6">
            <a:extLst>
              <a:ext uri="{FF2B5EF4-FFF2-40B4-BE49-F238E27FC236}">
                <a16:creationId xmlns:a16="http://schemas.microsoft.com/office/drawing/2014/main" id="{4C49262B-14F4-8D4E-B60E-0EEA0836C65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35E36C40-4BDA-411B-ACA4-18D04F80ACD0}"/>
              </a:ext>
            </a:extLst>
          </p:cNvPr>
          <p:cNvPicPr>
            <a:picLocks noChangeAspect="1"/>
          </p:cNvPicPr>
          <p:nvPr userDrawn="1"/>
        </p:nvPicPr>
        <p:blipFill>
          <a:blip r:embed="rId3"/>
          <a:stretch>
            <a:fillRect/>
          </a:stretch>
        </p:blipFill>
        <p:spPr>
          <a:xfrm>
            <a:off x="10225144" y="5687543"/>
            <a:ext cx="1159847" cy="726536"/>
          </a:xfrm>
          <a:prstGeom prst="rect">
            <a:avLst/>
          </a:prstGeom>
        </p:spPr>
      </p:pic>
    </p:spTree>
    <p:extLst>
      <p:ext uri="{BB962C8B-B14F-4D97-AF65-F5344CB8AC3E}">
        <p14:creationId xmlns:p14="http://schemas.microsoft.com/office/powerpoint/2010/main" val="28785938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endParaRPr lang="fi-FI" dirty="0"/>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0" y="1371601"/>
            <a:ext cx="12192000" cy="4114800"/>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65269" y="5934820"/>
            <a:ext cx="7487207" cy="322263"/>
          </a:xfrm>
        </p:spPr>
        <p:txBody>
          <a:bodyPr anchor="b">
            <a:normAutofit/>
          </a:bodyPr>
          <a:lstStyle>
            <a:lvl1pPr marL="0" indent="0">
              <a:buNone/>
              <a:defRPr sz="1200" spc="50" baseline="0"/>
            </a:lvl1pPr>
          </a:lstStyle>
          <a:p>
            <a:pPr lvl="0"/>
            <a:r>
              <a:rPr lang="fi-FI" dirty="0"/>
              <a:t>MUOKKAA TEKSTIN PERUSTYYLEJÄ NAPSAUTTAMALLA</a:t>
            </a:r>
          </a:p>
        </p:txBody>
      </p:sp>
      <p:pic>
        <p:nvPicPr>
          <p:cNvPr id="6" name="Kuva 5" descr="Sivistys- ja kulttuuripalveluiden logo.">
            <a:extLst>
              <a:ext uri="{FF2B5EF4-FFF2-40B4-BE49-F238E27FC236}">
                <a16:creationId xmlns:a16="http://schemas.microsoft.com/office/drawing/2014/main" id="{FF48920D-C6BC-4618-83E9-05396DFFDD1E}"/>
              </a:ext>
            </a:extLst>
          </p:cNvPr>
          <p:cNvPicPr>
            <a:picLocks noChangeAspect="1"/>
          </p:cNvPicPr>
          <p:nvPr userDrawn="1"/>
        </p:nvPicPr>
        <p:blipFill>
          <a:blip r:embed="rId2"/>
          <a:stretch>
            <a:fillRect/>
          </a:stretch>
        </p:blipFill>
        <p:spPr>
          <a:xfrm>
            <a:off x="758785" y="5882368"/>
            <a:ext cx="1988919" cy="443127"/>
          </a:xfrm>
          <a:prstGeom prst="rect">
            <a:avLst/>
          </a:prstGeom>
        </p:spPr>
      </p:pic>
      <p:pic>
        <p:nvPicPr>
          <p:cNvPr id="7" name="Kuva 6" descr="Oulun logo.">
            <a:extLst>
              <a:ext uri="{FF2B5EF4-FFF2-40B4-BE49-F238E27FC236}">
                <a16:creationId xmlns:a16="http://schemas.microsoft.com/office/drawing/2014/main" id="{155A335D-2808-44D7-8E41-ED2D8043CBE8}"/>
              </a:ext>
            </a:extLst>
          </p:cNvPr>
          <p:cNvPicPr>
            <a:picLocks noChangeAspect="1"/>
          </p:cNvPicPr>
          <p:nvPr userDrawn="1"/>
        </p:nvPicPr>
        <p:blipFill>
          <a:blip r:embed="rId3"/>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34019887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endParaRPr lang="fi-FI" dirty="0"/>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1371601"/>
            <a:ext cx="10584180" cy="4114800"/>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3004457" y="5934820"/>
            <a:ext cx="7448019" cy="322263"/>
          </a:xfrm>
        </p:spPr>
        <p:txBody>
          <a:bodyPr anchor="b">
            <a:normAutofit/>
          </a:bodyPr>
          <a:lstStyle>
            <a:lvl1pPr marL="0" indent="0">
              <a:buNone/>
              <a:defRPr sz="1200" spc="50" baseline="0"/>
            </a:lvl1pPr>
          </a:lstStyle>
          <a:p>
            <a:pPr lvl="0"/>
            <a:r>
              <a:rPr lang="fi-FI" dirty="0"/>
              <a:t>MUOKKAA TEKSTIN PERUSTYYLEJÄ NAPSAUTTAMALLA</a:t>
            </a:r>
          </a:p>
        </p:txBody>
      </p:sp>
      <p:pic>
        <p:nvPicPr>
          <p:cNvPr id="6" name="Kuva 5" descr="Sivistys- ja kulttuuripalveluiden logo.">
            <a:extLst>
              <a:ext uri="{FF2B5EF4-FFF2-40B4-BE49-F238E27FC236}">
                <a16:creationId xmlns:a16="http://schemas.microsoft.com/office/drawing/2014/main" id="{5CCFB3B9-0A1E-422B-A6FC-D973ACEE10F3}"/>
              </a:ext>
            </a:extLst>
          </p:cNvPr>
          <p:cNvPicPr>
            <a:picLocks noChangeAspect="1"/>
          </p:cNvPicPr>
          <p:nvPr userDrawn="1"/>
        </p:nvPicPr>
        <p:blipFill>
          <a:blip r:embed="rId2"/>
          <a:stretch>
            <a:fillRect/>
          </a:stretch>
        </p:blipFill>
        <p:spPr>
          <a:xfrm>
            <a:off x="758785" y="5882368"/>
            <a:ext cx="1988919" cy="443127"/>
          </a:xfrm>
          <a:prstGeom prst="rect">
            <a:avLst/>
          </a:prstGeom>
        </p:spPr>
      </p:pic>
      <p:pic>
        <p:nvPicPr>
          <p:cNvPr id="7" name="Kuva 6" descr="Oulun logo.">
            <a:extLst>
              <a:ext uri="{FF2B5EF4-FFF2-40B4-BE49-F238E27FC236}">
                <a16:creationId xmlns:a16="http://schemas.microsoft.com/office/drawing/2014/main" id="{BF71B0BA-796A-440B-9A6E-ED3220EB1990}"/>
              </a:ext>
            </a:extLst>
          </p:cNvPr>
          <p:cNvPicPr>
            <a:picLocks noChangeAspect="1"/>
          </p:cNvPicPr>
          <p:nvPr userDrawn="1"/>
        </p:nvPicPr>
        <p:blipFill>
          <a:blip r:embed="rId3"/>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18407895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4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endParaRPr lang="fi-FI" dirty="0"/>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1371601"/>
            <a:ext cx="4896365" cy="2748454"/>
          </a:xfrm>
        </p:spPr>
        <p:txBody>
          <a:bodyPr/>
          <a:lstStyle/>
          <a:p>
            <a:r>
              <a:rPr lang="fi-FI"/>
              <a:t>Lisää kuva napsauttamalla kuvaketta</a:t>
            </a:r>
          </a:p>
        </p:txBody>
      </p:sp>
      <p:sp>
        <p:nvSpPr>
          <p:cNvPr id="10" name="Tekstin paikkamerkki 10">
            <a:extLst>
              <a:ext uri="{FF2B5EF4-FFF2-40B4-BE49-F238E27FC236}">
                <a16:creationId xmlns:a16="http://schemas.microsoft.com/office/drawing/2014/main" id="{E4A72597-9596-554A-8472-9CCBE6E599C3}"/>
              </a:ext>
            </a:extLst>
          </p:cNvPr>
          <p:cNvSpPr>
            <a:spLocks noGrp="1"/>
          </p:cNvSpPr>
          <p:nvPr>
            <p:ph type="body" sz="quarter" idx="15"/>
          </p:nvPr>
        </p:nvSpPr>
        <p:spPr>
          <a:xfrm>
            <a:off x="714653" y="4549141"/>
            <a:ext cx="4982762"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6" name="Kuvan paikkamerkki 3">
            <a:extLst>
              <a:ext uri="{FF2B5EF4-FFF2-40B4-BE49-F238E27FC236}">
                <a16:creationId xmlns:a16="http://schemas.microsoft.com/office/drawing/2014/main" id="{BCB0A600-B46D-A848-BA27-48232813210F}"/>
              </a:ext>
            </a:extLst>
          </p:cNvPr>
          <p:cNvSpPr>
            <a:spLocks noGrp="1"/>
          </p:cNvSpPr>
          <p:nvPr>
            <p:ph type="pic" sz="quarter" idx="13"/>
          </p:nvPr>
        </p:nvSpPr>
        <p:spPr>
          <a:xfrm>
            <a:off x="6512010" y="1371601"/>
            <a:ext cx="4869081" cy="2748454"/>
          </a:xfrm>
        </p:spPr>
        <p:txBody>
          <a:bodyPr/>
          <a:lstStyle/>
          <a:p>
            <a:r>
              <a:rPr lang="fi-FI"/>
              <a:t>Lisää kuva napsauttamalla kuvaketta</a:t>
            </a:r>
          </a:p>
        </p:txBody>
      </p:sp>
      <p:sp>
        <p:nvSpPr>
          <p:cNvPr id="7" name="Tekstin paikkamerkki 10">
            <a:extLst>
              <a:ext uri="{FF2B5EF4-FFF2-40B4-BE49-F238E27FC236}">
                <a16:creationId xmlns:a16="http://schemas.microsoft.com/office/drawing/2014/main" id="{3900F4F0-A16D-7440-B3F8-B6AB5CC8CDE2}"/>
              </a:ext>
            </a:extLst>
          </p:cNvPr>
          <p:cNvSpPr>
            <a:spLocks noGrp="1"/>
          </p:cNvSpPr>
          <p:nvPr>
            <p:ph type="body" sz="quarter" idx="14"/>
          </p:nvPr>
        </p:nvSpPr>
        <p:spPr>
          <a:xfrm>
            <a:off x="6431797" y="4549141"/>
            <a:ext cx="4922737"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91394" y="5934820"/>
            <a:ext cx="7461082" cy="322263"/>
          </a:xfrm>
        </p:spPr>
        <p:txBody>
          <a:bodyPr anchor="b">
            <a:normAutofit/>
          </a:bodyPr>
          <a:lstStyle>
            <a:lvl1pPr marL="0" indent="0">
              <a:buNone/>
              <a:defRPr sz="1200" spc="50" baseline="0"/>
            </a:lvl1pPr>
          </a:lstStyle>
          <a:p>
            <a:pPr lvl="0"/>
            <a:r>
              <a:rPr lang="fi-FI" dirty="0"/>
              <a:t>MUOKKAA TEKSTIN PERUSTYYLEJÄ NAPSAUTTAMALLA</a:t>
            </a:r>
          </a:p>
        </p:txBody>
      </p:sp>
      <p:pic>
        <p:nvPicPr>
          <p:cNvPr id="11" name="Kuva 10" descr="Sivistys- ja kulttuuripalveluiden logo.">
            <a:extLst>
              <a:ext uri="{FF2B5EF4-FFF2-40B4-BE49-F238E27FC236}">
                <a16:creationId xmlns:a16="http://schemas.microsoft.com/office/drawing/2014/main" id="{4A564046-4101-4E23-B37B-CC9656EC56E1}"/>
              </a:ext>
            </a:extLst>
          </p:cNvPr>
          <p:cNvPicPr>
            <a:picLocks noChangeAspect="1"/>
          </p:cNvPicPr>
          <p:nvPr userDrawn="1"/>
        </p:nvPicPr>
        <p:blipFill>
          <a:blip r:embed="rId2"/>
          <a:stretch>
            <a:fillRect/>
          </a:stretch>
        </p:blipFill>
        <p:spPr>
          <a:xfrm>
            <a:off x="758785" y="5882368"/>
            <a:ext cx="1988919" cy="443127"/>
          </a:xfrm>
          <a:prstGeom prst="rect">
            <a:avLst/>
          </a:prstGeom>
        </p:spPr>
      </p:pic>
      <p:pic>
        <p:nvPicPr>
          <p:cNvPr id="12" name="Kuva 11" descr="Oulun logo.">
            <a:extLst>
              <a:ext uri="{FF2B5EF4-FFF2-40B4-BE49-F238E27FC236}">
                <a16:creationId xmlns:a16="http://schemas.microsoft.com/office/drawing/2014/main" id="{8A77F652-86F5-4BED-A22A-3580E611E778}"/>
              </a:ext>
            </a:extLst>
          </p:cNvPr>
          <p:cNvPicPr>
            <a:picLocks noChangeAspect="1"/>
          </p:cNvPicPr>
          <p:nvPr userDrawn="1"/>
        </p:nvPicPr>
        <p:blipFill>
          <a:blip r:embed="rId3"/>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24621305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5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3633536"/>
            <a:ext cx="10633321" cy="581659"/>
          </a:xfrm>
        </p:spPr>
        <p:txBody>
          <a:bodyPr anchor="b">
            <a:normAutofit/>
          </a:bodyPr>
          <a:lstStyle>
            <a:lvl1pPr>
              <a:defRPr sz="2000"/>
            </a:lvl1pPr>
          </a:lstStyle>
          <a:p>
            <a:r>
              <a:rPr lang="fi-FI"/>
              <a:t>Muokkaa ots. perustyyl. napsautt.</a:t>
            </a:r>
            <a:endParaRPr lang="fi-FI" dirty="0"/>
          </a:p>
        </p:txBody>
      </p:sp>
      <p:sp>
        <p:nvSpPr>
          <p:cNvPr id="10" name="Tekstin paikkamerkki 10">
            <a:extLst>
              <a:ext uri="{FF2B5EF4-FFF2-40B4-BE49-F238E27FC236}">
                <a16:creationId xmlns:a16="http://schemas.microsoft.com/office/drawing/2014/main" id="{E4A72597-9596-554A-8472-9CCBE6E599C3}"/>
              </a:ext>
            </a:extLst>
          </p:cNvPr>
          <p:cNvSpPr>
            <a:spLocks noGrp="1"/>
          </p:cNvSpPr>
          <p:nvPr>
            <p:ph type="body" sz="quarter" idx="15"/>
          </p:nvPr>
        </p:nvSpPr>
        <p:spPr>
          <a:xfrm>
            <a:off x="714653" y="4549141"/>
            <a:ext cx="4982762"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697833"/>
            <a:ext cx="4896365" cy="2748454"/>
          </a:xfrm>
        </p:spPr>
        <p:txBody>
          <a:bodyPr/>
          <a:lstStyle/>
          <a:p>
            <a:r>
              <a:rPr lang="fi-FI"/>
              <a:t>Lisää kuva napsauttamalla kuvaketta</a:t>
            </a:r>
          </a:p>
        </p:txBody>
      </p:sp>
      <p:sp>
        <p:nvSpPr>
          <p:cNvPr id="7" name="Tekstin paikkamerkki 10">
            <a:extLst>
              <a:ext uri="{FF2B5EF4-FFF2-40B4-BE49-F238E27FC236}">
                <a16:creationId xmlns:a16="http://schemas.microsoft.com/office/drawing/2014/main" id="{3900F4F0-A16D-7440-B3F8-B6AB5CC8CDE2}"/>
              </a:ext>
            </a:extLst>
          </p:cNvPr>
          <p:cNvSpPr>
            <a:spLocks noGrp="1"/>
          </p:cNvSpPr>
          <p:nvPr>
            <p:ph type="body" sz="quarter" idx="14"/>
          </p:nvPr>
        </p:nvSpPr>
        <p:spPr>
          <a:xfrm>
            <a:off x="6431797" y="4549141"/>
            <a:ext cx="4922737"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6" name="Kuvan paikkamerkki 3">
            <a:extLst>
              <a:ext uri="{FF2B5EF4-FFF2-40B4-BE49-F238E27FC236}">
                <a16:creationId xmlns:a16="http://schemas.microsoft.com/office/drawing/2014/main" id="{BCB0A600-B46D-A848-BA27-48232813210F}"/>
              </a:ext>
            </a:extLst>
          </p:cNvPr>
          <p:cNvSpPr>
            <a:spLocks noGrp="1"/>
          </p:cNvSpPr>
          <p:nvPr>
            <p:ph type="pic" sz="quarter" idx="13"/>
          </p:nvPr>
        </p:nvSpPr>
        <p:spPr>
          <a:xfrm>
            <a:off x="6512010" y="697833"/>
            <a:ext cx="4869081" cy="2748454"/>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3056709" y="5934820"/>
            <a:ext cx="7395767" cy="322263"/>
          </a:xfrm>
        </p:spPr>
        <p:txBody>
          <a:bodyPr anchor="b">
            <a:normAutofit/>
          </a:bodyPr>
          <a:lstStyle>
            <a:lvl1pPr marL="0" indent="0">
              <a:buNone/>
              <a:defRPr sz="1200" spc="50" baseline="0"/>
            </a:lvl1pPr>
          </a:lstStyle>
          <a:p>
            <a:pPr lvl="0"/>
            <a:r>
              <a:rPr lang="fi-FI" dirty="0"/>
              <a:t>MUOKKAA TEKSTIN PERUSTYYLEJÄ NAPSAUTTAMALLA</a:t>
            </a:r>
          </a:p>
        </p:txBody>
      </p:sp>
      <p:pic>
        <p:nvPicPr>
          <p:cNvPr id="11" name="Kuva 10" descr="Sivistys- ja kulttuuripalveluiden logo.">
            <a:extLst>
              <a:ext uri="{FF2B5EF4-FFF2-40B4-BE49-F238E27FC236}">
                <a16:creationId xmlns:a16="http://schemas.microsoft.com/office/drawing/2014/main" id="{403744BB-A902-4690-B7EE-A8204A22BE02}"/>
              </a:ext>
            </a:extLst>
          </p:cNvPr>
          <p:cNvPicPr>
            <a:picLocks noChangeAspect="1"/>
          </p:cNvPicPr>
          <p:nvPr userDrawn="1"/>
        </p:nvPicPr>
        <p:blipFill>
          <a:blip r:embed="rId2"/>
          <a:stretch>
            <a:fillRect/>
          </a:stretch>
        </p:blipFill>
        <p:spPr>
          <a:xfrm>
            <a:off x="758785" y="5882368"/>
            <a:ext cx="1988919" cy="443127"/>
          </a:xfrm>
          <a:prstGeom prst="rect">
            <a:avLst/>
          </a:prstGeom>
        </p:spPr>
      </p:pic>
      <p:pic>
        <p:nvPicPr>
          <p:cNvPr id="12" name="Kuva 11" descr="Oulun logo.">
            <a:extLst>
              <a:ext uri="{FF2B5EF4-FFF2-40B4-BE49-F238E27FC236}">
                <a16:creationId xmlns:a16="http://schemas.microsoft.com/office/drawing/2014/main" id="{4D2F779D-CF7C-467B-BE6D-D357E4FD3E77}"/>
              </a:ext>
            </a:extLst>
          </p:cNvPr>
          <p:cNvPicPr>
            <a:picLocks noChangeAspect="1"/>
          </p:cNvPicPr>
          <p:nvPr userDrawn="1"/>
        </p:nvPicPr>
        <p:blipFill>
          <a:blip r:embed="rId3"/>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259409492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18DAED1-DD14-BF4A-B88C-E1C96F9438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358CEF64-9781-D945-9720-99CE85F398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4101579-0DA9-4049-AC13-EF6FA335BF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Segoe UI" panose="020B0502040204020203" pitchFamily="34" charset="0"/>
                <a:cs typeface="Segoe UI" panose="020B0502040204020203" pitchFamily="34" charset="0"/>
              </a:defRPr>
            </a:lvl1pPr>
          </a:lstStyle>
          <a:p>
            <a:fld id="{13851BC7-B432-4747-9742-70043FBB6BD1}" type="datetime1">
              <a:rPr lang="fi-FI" smtClean="0"/>
              <a:t>23.9.2026</a:t>
            </a:fld>
            <a:endParaRPr lang="fi-FI"/>
          </a:p>
        </p:txBody>
      </p:sp>
      <p:sp>
        <p:nvSpPr>
          <p:cNvPr id="5" name="Alatunnisteen paikkamerkki 4">
            <a:extLst>
              <a:ext uri="{FF2B5EF4-FFF2-40B4-BE49-F238E27FC236}">
                <a16:creationId xmlns:a16="http://schemas.microsoft.com/office/drawing/2014/main" id="{265F9E72-400B-824D-91AE-6E5C40C7F6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Segoe UI" panose="020B0502040204020203" pitchFamily="34" charset="0"/>
                <a:cs typeface="Segoe UI" panose="020B0502040204020203" pitchFamily="34" charset="0"/>
              </a:defRPr>
            </a:lvl1pPr>
          </a:lstStyle>
          <a:p>
            <a:endParaRPr lang="fi-FI"/>
          </a:p>
        </p:txBody>
      </p:sp>
      <p:sp>
        <p:nvSpPr>
          <p:cNvPr id="6" name="Dian numeron paikkamerkki 5">
            <a:extLst>
              <a:ext uri="{FF2B5EF4-FFF2-40B4-BE49-F238E27FC236}">
                <a16:creationId xmlns:a16="http://schemas.microsoft.com/office/drawing/2014/main" id="{571DABDF-68E5-1744-9D23-F69A2F2C7D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Segoe UI" panose="020B0502040204020203" pitchFamily="34" charset="0"/>
                <a:cs typeface="Segoe UI" panose="020B0502040204020203" pitchFamily="34" charset="0"/>
              </a:defRPr>
            </a:lvl1pPr>
          </a:lstStyle>
          <a:p>
            <a:fld id="{69C2F4FE-713B-884F-B5BF-63AA24B8D1FF}" type="slidenum">
              <a:rPr lang="fi-FI" smtClean="0"/>
              <a:pPr/>
              <a:t>‹#›</a:t>
            </a:fld>
            <a:endParaRPr lang="fi-FI"/>
          </a:p>
        </p:txBody>
      </p:sp>
    </p:spTree>
    <p:extLst>
      <p:ext uri="{BB962C8B-B14F-4D97-AF65-F5344CB8AC3E}">
        <p14:creationId xmlns:p14="http://schemas.microsoft.com/office/powerpoint/2010/main" val="235187210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62" r:id="rId14"/>
    <p:sldLayoutId id="2147483663" r:id="rId15"/>
    <p:sldLayoutId id="2147483650" r:id="rId16"/>
    <p:sldLayoutId id="2147483651" r:id="rId17"/>
    <p:sldLayoutId id="2147483664" r:id="rId18"/>
    <p:sldLayoutId id="2147483665" r:id="rId19"/>
    <p:sldLayoutId id="2147483666" r:id="rId20"/>
    <p:sldLayoutId id="2147483667" r:id="rId21"/>
    <p:sldLayoutId id="2147483670" r:id="rId22"/>
    <p:sldLayoutId id="2147483668" r:id="rId23"/>
    <p:sldLayoutId id="2147483669" r:id="rId24"/>
    <p:sldLayoutId id="2147483677" r:id="rId25"/>
    <p:sldLayoutId id="2147483673" r:id="rId26"/>
    <p:sldLayoutId id="2147483675" r:id="rId27"/>
    <p:sldLayoutId id="2147483674" r:id="rId28"/>
    <p:sldLayoutId id="2147483676" r:id="rId29"/>
    <p:sldLayoutId id="2147483678" r:id="rId30"/>
    <p:sldLayoutId id="2147483679" r:id="rId31"/>
    <p:sldLayoutId id="2147483680" r:id="rId32"/>
    <p:sldLayoutId id="2147483681" r:id="rId33"/>
  </p:sldLayoutIdLst>
  <p:hf sldNum="0" hdr="0" ftr="0"/>
  <p:txStyles>
    <p:titleStyle>
      <a:lvl1pPr algn="l" defTabSz="914400" rtl="0" eaLnBrk="1" latinLnBrk="0" hangingPunct="1">
        <a:lnSpc>
          <a:spcPct val="90000"/>
        </a:lnSpc>
        <a:spcBef>
          <a:spcPct val="0"/>
        </a:spcBef>
        <a:buNone/>
        <a:defRPr sz="2400" b="1" kern="1200">
          <a:solidFill>
            <a:schemeClr val="tx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052028-CCF9-0A44-82AB-381B5C0D8FFA}"/>
              </a:ext>
            </a:extLst>
          </p:cNvPr>
          <p:cNvSpPr>
            <a:spLocks noGrp="1"/>
          </p:cNvSpPr>
          <p:nvPr>
            <p:ph type="ctrTitle"/>
          </p:nvPr>
        </p:nvSpPr>
        <p:spPr>
          <a:xfrm>
            <a:off x="4917760" y="2097744"/>
            <a:ext cx="7424928" cy="1449515"/>
          </a:xfrm>
        </p:spPr>
        <p:txBody>
          <a:bodyPr/>
          <a:lstStyle/>
          <a:p>
            <a:r>
              <a:rPr lang="fi-FI" dirty="0"/>
              <a:t>Esi- ja alkuopetuksen lähiyhteistyön suunnitelma</a:t>
            </a:r>
          </a:p>
        </p:txBody>
      </p:sp>
      <p:sp>
        <p:nvSpPr>
          <p:cNvPr id="3" name="Tekstiruutu 2">
            <a:extLst>
              <a:ext uri="{FF2B5EF4-FFF2-40B4-BE49-F238E27FC236}">
                <a16:creationId xmlns:a16="http://schemas.microsoft.com/office/drawing/2014/main" id="{F6500FA6-A927-BFAE-81C6-F4CD48201C65}"/>
              </a:ext>
            </a:extLst>
          </p:cNvPr>
          <p:cNvSpPr txBox="1"/>
          <p:nvPr/>
        </p:nvSpPr>
        <p:spPr>
          <a:xfrm>
            <a:off x="4215924" y="5618859"/>
            <a:ext cx="3112093" cy="377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a:solidFill>
                  <a:schemeClr val="bg1"/>
                </a:solidFill>
                <a:cs typeface="Segoe UI"/>
              </a:rPr>
              <a:t>Päivitetty 23.9.2026</a:t>
            </a:r>
            <a:endParaRPr lang="fi-FI" dirty="0">
              <a:solidFill>
                <a:schemeClr val="bg1"/>
              </a:solidFill>
            </a:endParaRPr>
          </a:p>
        </p:txBody>
      </p:sp>
    </p:spTree>
    <p:extLst>
      <p:ext uri="{BB962C8B-B14F-4D97-AF65-F5344CB8AC3E}">
        <p14:creationId xmlns:p14="http://schemas.microsoft.com/office/powerpoint/2010/main" val="1817712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296DFACA-801F-4C73-8180-17B9E7EB740A}"/>
              </a:ext>
            </a:extLst>
          </p:cNvPr>
          <p:cNvSpPr>
            <a:spLocks noGrp="1"/>
          </p:cNvSpPr>
          <p:nvPr>
            <p:ph type="title"/>
          </p:nvPr>
        </p:nvSpPr>
        <p:spPr>
          <a:xfrm>
            <a:off x="645812" y="1129553"/>
            <a:ext cx="9791700" cy="927847"/>
          </a:xfrm>
        </p:spPr>
        <p:txBody>
          <a:bodyPr>
            <a:normAutofit/>
          </a:bodyPr>
          <a:lstStyle/>
          <a:p>
            <a:r>
              <a:rPr lang="fi-FI" sz="3200" dirty="0"/>
              <a:t>Kasvamme, kohtaamme ja kasvatamme yhdessä</a:t>
            </a:r>
          </a:p>
        </p:txBody>
      </p:sp>
      <p:sp>
        <p:nvSpPr>
          <p:cNvPr id="7" name="Tekstin paikkamerkki 6">
            <a:extLst>
              <a:ext uri="{FF2B5EF4-FFF2-40B4-BE49-F238E27FC236}">
                <a16:creationId xmlns:a16="http://schemas.microsoft.com/office/drawing/2014/main" id="{09B62232-8CEC-42B6-B821-4BF195B19441}"/>
              </a:ext>
            </a:extLst>
          </p:cNvPr>
          <p:cNvSpPr>
            <a:spLocks noGrp="1"/>
          </p:cNvSpPr>
          <p:nvPr>
            <p:ph type="body" sz="quarter" idx="12"/>
          </p:nvPr>
        </p:nvSpPr>
        <p:spPr>
          <a:xfrm>
            <a:off x="6479943" y="2589285"/>
            <a:ext cx="4872999" cy="2974781"/>
          </a:xfrm>
        </p:spPr>
        <p:txBody>
          <a:bodyPr/>
          <a:lstStyle/>
          <a:p>
            <a:pPr algn="ctr"/>
            <a:r>
              <a:rPr lang="fi-FI" b="1" dirty="0">
                <a:solidFill>
                  <a:schemeClr val="accent1"/>
                </a:solidFill>
                <a:latin typeface="+mn-lt"/>
              </a:rPr>
              <a:t>VISIO: </a:t>
            </a:r>
          </a:p>
          <a:p>
            <a:pPr algn="ctr"/>
            <a:r>
              <a:rPr lang="fi-FI" b="1" i="1" dirty="0">
                <a:solidFill>
                  <a:schemeClr val="accent1"/>
                </a:solidFill>
                <a:latin typeface="+mn-lt"/>
              </a:rPr>
              <a:t>”Yhtenäinen esi- ja alkuopetuksen pedagogiikka, toimintakulttuuri ja oppimisympäristö vahvistaa lapsen varhaista perustaitojen oppimista. Yhdessä toimien mahdollistamme lapsen yksilöllisen etenemisen kasvun ja opin polulla joustavien siirtymien avulla.”</a:t>
            </a:r>
          </a:p>
          <a:p>
            <a:endParaRPr lang="fi-FI" dirty="0"/>
          </a:p>
        </p:txBody>
      </p:sp>
      <p:sp>
        <p:nvSpPr>
          <p:cNvPr id="4" name="Päivämäärän paikkamerkki 3">
            <a:extLst>
              <a:ext uri="{FF2B5EF4-FFF2-40B4-BE49-F238E27FC236}">
                <a16:creationId xmlns:a16="http://schemas.microsoft.com/office/drawing/2014/main" id="{B2AB7DAC-AA0C-4400-A7CB-3AB67A78C3F0}"/>
              </a:ext>
            </a:extLst>
          </p:cNvPr>
          <p:cNvSpPr>
            <a:spLocks noGrp="1"/>
          </p:cNvSpPr>
          <p:nvPr>
            <p:ph type="dt" sz="half" idx="4294967295"/>
          </p:nvPr>
        </p:nvSpPr>
        <p:spPr>
          <a:xfrm>
            <a:off x="11225213" y="3697288"/>
            <a:ext cx="966787" cy="365125"/>
          </a:xfrm>
        </p:spPr>
        <p:txBody>
          <a:bodyPr/>
          <a:lstStyle/>
          <a:p>
            <a:fld id="{13851BC7-B432-4747-9742-70043FBB6BD1}" type="datetime1">
              <a:rPr lang="fi-FI" smtClean="0"/>
              <a:pPr/>
              <a:t>23.9.2026</a:t>
            </a:fld>
            <a:endParaRPr lang="fi-FI" dirty="0"/>
          </a:p>
        </p:txBody>
      </p:sp>
      <p:sp>
        <p:nvSpPr>
          <p:cNvPr id="2" name="Tekstiruutu 1">
            <a:extLst>
              <a:ext uri="{FF2B5EF4-FFF2-40B4-BE49-F238E27FC236}">
                <a16:creationId xmlns:a16="http://schemas.microsoft.com/office/drawing/2014/main" id="{49B05C9F-0946-4683-B294-0F4D1B29A03F}"/>
              </a:ext>
              <a:ext uri="{C183D7F6-B498-43B3-948B-1728B52AA6E4}">
                <adec:decorative xmlns:adec="http://schemas.microsoft.com/office/drawing/2017/decorative" val="1"/>
              </a:ext>
            </a:extLst>
          </p:cNvPr>
          <p:cNvSpPr txBox="1"/>
          <p:nvPr/>
        </p:nvSpPr>
        <p:spPr>
          <a:xfrm>
            <a:off x="780836" y="2815119"/>
            <a:ext cx="530915" cy="646331"/>
          </a:xfrm>
          <a:prstGeom prst="rect">
            <a:avLst/>
          </a:prstGeom>
          <a:noFill/>
        </p:spPr>
        <p:txBody>
          <a:bodyPr wrap="none" rtlCol="0">
            <a:spAutoFit/>
          </a:bodyPr>
          <a:lstStyle/>
          <a:p>
            <a:endParaRPr lang="fi-FI" dirty="0"/>
          </a:p>
          <a:p>
            <a:pPr marL="342900" indent="-342900">
              <a:buAutoNum type="arabicPeriod"/>
            </a:pPr>
            <a:endParaRPr lang="fi-FI" dirty="0"/>
          </a:p>
        </p:txBody>
      </p:sp>
      <p:sp>
        <p:nvSpPr>
          <p:cNvPr id="9" name="Tekstiruutu 8">
            <a:extLst>
              <a:ext uri="{FF2B5EF4-FFF2-40B4-BE49-F238E27FC236}">
                <a16:creationId xmlns:a16="http://schemas.microsoft.com/office/drawing/2014/main" id="{0B8782A6-1CB9-42C5-8AC5-A247B182D096}"/>
              </a:ext>
            </a:extLst>
          </p:cNvPr>
          <p:cNvSpPr txBox="1"/>
          <p:nvPr/>
        </p:nvSpPr>
        <p:spPr>
          <a:xfrm>
            <a:off x="1099335" y="2815119"/>
            <a:ext cx="4872999" cy="2031325"/>
          </a:xfrm>
          <a:prstGeom prst="rect">
            <a:avLst/>
          </a:prstGeom>
          <a:noFill/>
        </p:spPr>
        <p:txBody>
          <a:bodyPr wrap="square" rtlCol="0">
            <a:spAutoFit/>
          </a:bodyPr>
          <a:lstStyle/>
          <a:p>
            <a:pPr marL="342900" indent="-342900">
              <a:buFont typeface="+mj-lt"/>
              <a:buAutoNum type="arabicPeriod"/>
            </a:pPr>
            <a:r>
              <a:rPr lang="fi-FI" dirty="0"/>
              <a:t>Yhteinen pedagoginen näkemys</a:t>
            </a:r>
          </a:p>
          <a:p>
            <a:pPr marL="342900" indent="-342900">
              <a:buFont typeface="+mj-lt"/>
              <a:buAutoNum type="arabicPeriod"/>
            </a:pPr>
            <a:r>
              <a:rPr lang="fi-FI" dirty="0"/>
              <a:t>Asiantuntijuuden ja osaamisen jakaminen</a:t>
            </a:r>
          </a:p>
          <a:p>
            <a:pPr marL="342900" indent="-342900">
              <a:buFont typeface="+mj-lt"/>
              <a:buAutoNum type="arabicPeriod"/>
            </a:pPr>
            <a:r>
              <a:rPr lang="fi-FI" dirty="0"/>
              <a:t>Yhtenäinen toimintakulttuuri</a:t>
            </a:r>
          </a:p>
          <a:p>
            <a:pPr marL="342900" indent="-342900">
              <a:buFont typeface="+mj-lt"/>
              <a:buAutoNum type="arabicPeriod"/>
            </a:pPr>
            <a:r>
              <a:rPr lang="fi-FI" dirty="0"/>
              <a:t>Pedagogiset työtavat ja oppimisympäristö perustaitojen oppimisessa</a:t>
            </a:r>
          </a:p>
          <a:p>
            <a:pPr marL="342900" indent="-342900">
              <a:buFont typeface="+mj-lt"/>
              <a:buAutoNum type="arabicPeriod"/>
            </a:pPr>
            <a:r>
              <a:rPr lang="fi-FI" dirty="0"/>
              <a:t>Arviointi</a:t>
            </a:r>
          </a:p>
          <a:p>
            <a:pPr marL="342900" indent="-342900">
              <a:buFont typeface="+mj-lt"/>
              <a:buAutoNum type="arabicPeriod"/>
            </a:pPr>
            <a:r>
              <a:rPr lang="fi-FI" dirty="0"/>
              <a:t>Vuosikello</a:t>
            </a:r>
          </a:p>
        </p:txBody>
      </p:sp>
    </p:spTree>
    <p:extLst>
      <p:ext uri="{BB962C8B-B14F-4D97-AF65-F5344CB8AC3E}">
        <p14:creationId xmlns:p14="http://schemas.microsoft.com/office/powerpoint/2010/main" val="1531660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E744B1-BCC8-D3E8-CBD8-9CFF4AA2E346}"/>
              </a:ext>
            </a:extLst>
          </p:cNvPr>
          <p:cNvSpPr>
            <a:spLocks noGrp="1"/>
          </p:cNvSpPr>
          <p:nvPr>
            <p:ph type="title"/>
          </p:nvPr>
        </p:nvSpPr>
        <p:spPr/>
        <p:txBody>
          <a:bodyPr/>
          <a:lstStyle/>
          <a:p>
            <a:r>
              <a:rPr lang="fi-FI" dirty="0"/>
              <a:t>Taustatiedot</a:t>
            </a:r>
          </a:p>
        </p:txBody>
      </p:sp>
      <p:sp>
        <p:nvSpPr>
          <p:cNvPr id="3" name="Tekstin paikkamerkki 2">
            <a:extLst>
              <a:ext uri="{FF2B5EF4-FFF2-40B4-BE49-F238E27FC236}">
                <a16:creationId xmlns:a16="http://schemas.microsoft.com/office/drawing/2014/main" id="{582A36C4-DAAA-058E-D04C-CF23BE40CEC0}"/>
              </a:ext>
            </a:extLst>
          </p:cNvPr>
          <p:cNvSpPr>
            <a:spLocks noGrp="1"/>
          </p:cNvSpPr>
          <p:nvPr>
            <p:ph type="body" sz="quarter" idx="12"/>
          </p:nvPr>
        </p:nvSpPr>
        <p:spPr/>
        <p:txBody>
          <a:bodyPr vert="horz" lIns="91440" tIns="45720" rIns="91440" bIns="45720" rtlCol="0" anchor="t">
            <a:normAutofit/>
          </a:bodyPr>
          <a:lstStyle/>
          <a:p>
            <a:pPr marL="285750" indent="-285750">
              <a:buFont typeface="Arial" panose="020B0604020202020204" pitchFamily="34" charset="0"/>
              <a:buChar char="•"/>
            </a:pPr>
            <a:r>
              <a:rPr lang="fi-FI" dirty="0"/>
              <a:t>Yksiköt: Kiiminkijoen koulu, Vekara-ahon päiväkoti, Kiiminkijoen päiväkoti, päiväkoti Metsämansikka</a:t>
            </a:r>
          </a:p>
          <a:p>
            <a:endParaRPr lang="fi-FI" dirty="0"/>
          </a:p>
          <a:p>
            <a:pPr marL="285750" indent="-285750">
              <a:buFont typeface="Arial" panose="020B0604020202020204" pitchFamily="34" charset="0"/>
              <a:buChar char="•"/>
            </a:pPr>
            <a:r>
              <a:rPr lang="fi-FI" dirty="0">
                <a:latin typeface="Segoe UI"/>
                <a:cs typeface="Segoe UI"/>
              </a:rPr>
              <a:t>Vastuuhenkilöt: Virpi Hanhela, Johanna Tolonen, Eveliina Koivisto, Marika Tiirola</a:t>
            </a:r>
          </a:p>
        </p:txBody>
      </p:sp>
      <p:sp>
        <p:nvSpPr>
          <p:cNvPr id="4" name="Tekstin paikkamerkki 3">
            <a:extLst>
              <a:ext uri="{FF2B5EF4-FFF2-40B4-BE49-F238E27FC236}">
                <a16:creationId xmlns:a16="http://schemas.microsoft.com/office/drawing/2014/main" id="{65F539D7-2D2B-09F9-9B59-413A42296CA3}"/>
              </a:ext>
            </a:extLst>
          </p:cNvPr>
          <p:cNvSpPr>
            <a:spLocks noGrp="1"/>
          </p:cNvSpPr>
          <p:nvPr>
            <p:ph type="body" sz="quarter" idx="11"/>
          </p:nvPr>
        </p:nvSpPr>
        <p:spPr/>
        <p:txBody>
          <a:bodyPr/>
          <a:lstStyle/>
          <a:p>
            <a:endParaRPr lang="fi-FI"/>
          </a:p>
        </p:txBody>
      </p:sp>
    </p:spTree>
    <p:extLst>
      <p:ext uri="{BB962C8B-B14F-4D97-AF65-F5344CB8AC3E}">
        <p14:creationId xmlns:p14="http://schemas.microsoft.com/office/powerpoint/2010/main" val="318890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47EC2F-9B64-4C14-846D-495801C77011}"/>
              </a:ext>
            </a:extLst>
          </p:cNvPr>
          <p:cNvSpPr>
            <a:spLocks noGrp="1"/>
          </p:cNvSpPr>
          <p:nvPr>
            <p:ph type="title"/>
          </p:nvPr>
        </p:nvSpPr>
        <p:spPr/>
        <p:txBody>
          <a:bodyPr/>
          <a:lstStyle/>
          <a:p>
            <a:r>
              <a:rPr lang="fi-FI" dirty="0"/>
              <a:t> </a:t>
            </a:r>
          </a:p>
        </p:txBody>
      </p:sp>
      <p:sp>
        <p:nvSpPr>
          <p:cNvPr id="3" name="Tekstin paikkamerkki 2">
            <a:extLst>
              <a:ext uri="{FF2B5EF4-FFF2-40B4-BE49-F238E27FC236}">
                <a16:creationId xmlns:a16="http://schemas.microsoft.com/office/drawing/2014/main" id="{F15B4C1D-47A3-4702-8FD6-26C9842C6B53}"/>
              </a:ext>
            </a:extLst>
          </p:cNvPr>
          <p:cNvSpPr>
            <a:spLocks noGrp="1"/>
          </p:cNvSpPr>
          <p:nvPr>
            <p:ph type="body" sz="quarter" idx="12"/>
          </p:nvPr>
        </p:nvSpPr>
        <p:spPr/>
        <p:txBody>
          <a:bodyPr/>
          <a:lstStyle/>
          <a:p>
            <a:r>
              <a:rPr lang="fi-FI" dirty="0"/>
              <a:t> </a:t>
            </a:r>
          </a:p>
        </p:txBody>
      </p:sp>
      <p:graphicFrame>
        <p:nvGraphicFramePr>
          <p:cNvPr id="6" name="Taulukko 6">
            <a:extLst>
              <a:ext uri="{FF2B5EF4-FFF2-40B4-BE49-F238E27FC236}">
                <a16:creationId xmlns:a16="http://schemas.microsoft.com/office/drawing/2014/main" id="{560CBB7B-9B0C-4AD2-BA2F-E20CF539ACF2}"/>
              </a:ext>
            </a:extLst>
          </p:cNvPr>
          <p:cNvGraphicFramePr>
            <a:graphicFrameLocks noGrp="1"/>
          </p:cNvGraphicFramePr>
          <p:nvPr>
            <p:extLst>
              <p:ext uri="{D42A27DB-BD31-4B8C-83A1-F6EECF244321}">
                <p14:modId xmlns:p14="http://schemas.microsoft.com/office/powerpoint/2010/main" val="12688404"/>
              </p:ext>
            </p:extLst>
          </p:nvPr>
        </p:nvGraphicFramePr>
        <p:xfrm>
          <a:off x="757239" y="794153"/>
          <a:ext cx="7083742" cy="5624097"/>
        </p:xfrm>
        <a:graphic>
          <a:graphicData uri="http://schemas.openxmlformats.org/drawingml/2006/table">
            <a:tbl>
              <a:tblPr firstRow="1" bandRow="1">
                <a:tableStyleId>{5C22544A-7EE6-4342-B048-85BDC9FD1C3A}</a:tableStyleId>
              </a:tblPr>
              <a:tblGrid>
                <a:gridCol w="7083742">
                  <a:extLst>
                    <a:ext uri="{9D8B030D-6E8A-4147-A177-3AD203B41FA5}">
                      <a16:colId xmlns:a16="http://schemas.microsoft.com/office/drawing/2014/main" val="2476262270"/>
                    </a:ext>
                  </a:extLst>
                </a:gridCol>
              </a:tblGrid>
              <a:tr h="564417">
                <a:tc>
                  <a:txBody>
                    <a:bodyPr/>
                    <a:lstStyle/>
                    <a:p>
                      <a:r>
                        <a:rPr lang="fi-FI" dirty="0"/>
                        <a:t>1. YHTEINEN PEDAGOGINEN NÄKEMYS</a:t>
                      </a:r>
                    </a:p>
                  </a:txBody>
                  <a:tcPr/>
                </a:tc>
                <a:extLst>
                  <a:ext uri="{0D108BD9-81ED-4DB2-BD59-A6C34878D82A}">
                    <a16:rowId xmlns:a16="http://schemas.microsoft.com/office/drawing/2014/main" val="1896442791"/>
                  </a:ext>
                </a:extLst>
              </a:tr>
              <a:tr h="4255420">
                <a:tc>
                  <a:txBody>
                    <a:bodyPr/>
                    <a:lstStyle/>
                    <a:p>
                      <a:pPr rtl="0" fontAlgn="base"/>
                      <a:r>
                        <a:rPr lang="fi-FI" sz="1100" b="1" i="0" u="none" strike="noStrike" kern="1200" dirty="0">
                          <a:solidFill>
                            <a:schemeClr val="dk1"/>
                          </a:solidFill>
                          <a:effectLst/>
                          <a:latin typeface="+mn-lt"/>
                          <a:ea typeface="+mn-ea"/>
                          <a:cs typeface="+mn-cs"/>
                        </a:rPr>
                        <a:t>Lähiyhteistyö on säännöllistä:</a:t>
                      </a:r>
                      <a:r>
                        <a:rPr lang="en-US" sz="1100" b="1" i="0" kern="1200" dirty="0">
                          <a:solidFill>
                            <a:schemeClr val="dk1"/>
                          </a:solidFill>
                          <a:effectLst/>
                          <a:latin typeface="+mn-lt"/>
                          <a:ea typeface="+mn-ea"/>
                          <a:cs typeface="+mn-cs"/>
                        </a:rPr>
                        <a:t>​</a:t>
                      </a:r>
                    </a:p>
                    <a:p>
                      <a:pPr rtl="0" fontAlgn="base"/>
                      <a:r>
                        <a:rPr lang="fi-FI" sz="1100" b="0" i="0" u="none" strike="noStrike" kern="1200" dirty="0">
                          <a:solidFill>
                            <a:schemeClr val="dk1"/>
                          </a:solidFill>
                          <a:effectLst/>
                          <a:latin typeface="+mn-lt"/>
                          <a:ea typeface="+mn-ea"/>
                          <a:cs typeface="+mn-cs"/>
                        </a:rPr>
                        <a:t>-Tutustutaan lasten kanssa sekä esiopetuksen että koululaisten arkeen. Vierailuja tehdään molempiin suuntiin. Opettelemme tuntemaan toistemme toimintakulttuuria ja näemme erilaisia lasten kasvu- ja toimintaympäristöjä</a:t>
                      </a:r>
                      <a:r>
                        <a:rPr lang="en-US" sz="1100" b="0" i="0" kern="1200" dirty="0">
                          <a:solidFill>
                            <a:schemeClr val="dk1"/>
                          </a:solidFill>
                          <a:effectLst/>
                          <a:latin typeface="+mn-lt"/>
                          <a:ea typeface="+mn-ea"/>
                          <a:cs typeface="+mn-cs"/>
                        </a:rPr>
                        <a:t>​.</a:t>
                      </a:r>
                    </a:p>
                    <a:p>
                      <a:pPr rtl="0" fontAlgn="base"/>
                      <a:r>
                        <a:rPr lang="fi-FI" sz="1100" b="0" i="0" kern="1200" dirty="0">
                          <a:solidFill>
                            <a:schemeClr val="dk1"/>
                          </a:solidFill>
                          <a:effectLst/>
                          <a:latin typeface="+mn-lt"/>
                          <a:ea typeface="+mn-ea"/>
                          <a:cs typeface="+mn-cs"/>
                        </a:rPr>
                        <a:t>​</a:t>
                      </a:r>
                    </a:p>
                    <a:p>
                      <a:pPr rtl="0" fontAlgn="base"/>
                      <a:r>
                        <a:rPr lang="fi-FI" sz="1100" b="1" i="0" u="none" strike="noStrike" kern="1200" dirty="0">
                          <a:solidFill>
                            <a:schemeClr val="dk1"/>
                          </a:solidFill>
                          <a:effectLst/>
                          <a:latin typeface="+mn-lt"/>
                          <a:ea typeface="+mn-ea"/>
                          <a:cs typeface="+mn-cs"/>
                        </a:rPr>
                        <a:t>Yhtenäinen tuen polku</a:t>
                      </a:r>
                      <a:r>
                        <a:rPr lang="en-US" sz="1100" b="1" i="0" kern="1200" dirty="0">
                          <a:solidFill>
                            <a:schemeClr val="dk1"/>
                          </a:solidFill>
                          <a:effectLst/>
                          <a:latin typeface="+mn-lt"/>
                          <a:ea typeface="+mn-ea"/>
                          <a:cs typeface="+mn-cs"/>
                        </a:rPr>
                        <a:t>​</a:t>
                      </a:r>
                    </a:p>
                    <a:p>
                      <a:pPr rtl="0" fontAlgn="base"/>
                      <a:r>
                        <a:rPr lang="fi-FI" sz="1100" b="0" i="0" u="none" strike="noStrike" kern="1200" dirty="0">
                          <a:solidFill>
                            <a:schemeClr val="dk1"/>
                          </a:solidFill>
                          <a:effectLst/>
                          <a:latin typeface="+mn-lt"/>
                          <a:ea typeface="+mn-ea"/>
                          <a:cs typeface="+mn-cs"/>
                        </a:rPr>
                        <a:t>- Koulupsykologi tekee yhteistyötä esiopetusryhmien kanssa. Koulupsykologin ja –kuraattorin konsultaatiomahdollisuus eskarista.</a:t>
                      </a:r>
                      <a:r>
                        <a:rPr lang="en-US" sz="1100" b="0" i="0" kern="1200" dirty="0">
                          <a:solidFill>
                            <a:schemeClr val="dk1"/>
                          </a:solidFill>
                          <a:effectLst/>
                          <a:latin typeface="+mn-lt"/>
                          <a:ea typeface="+mn-ea"/>
                          <a:cs typeface="+mn-cs"/>
                        </a:rPr>
                        <a:t>​</a:t>
                      </a:r>
                    </a:p>
                    <a:p>
                      <a:pPr rtl="0" fontAlgn="base"/>
                      <a:r>
                        <a:rPr lang="fi-FI" sz="1100" b="0" i="0" u="none" strike="noStrike" kern="1200" dirty="0">
                          <a:solidFill>
                            <a:schemeClr val="dk1"/>
                          </a:solidFill>
                          <a:effectLst/>
                          <a:latin typeface="+mn-lt"/>
                          <a:ea typeface="+mn-ea"/>
                          <a:cs typeface="+mn-cs"/>
                        </a:rPr>
                        <a:t>- Tiedonsiirto esiopetuksesta kouluun. Keväällä järjestetään tiedonsiirtopalaveri tulevista ekaluokkalaisista.</a:t>
                      </a:r>
                      <a:r>
                        <a:rPr lang="en-US" sz="1100" b="0" i="0" kern="1200" dirty="0">
                          <a:solidFill>
                            <a:schemeClr val="dk1"/>
                          </a:solidFill>
                          <a:effectLst/>
                          <a:latin typeface="+mn-lt"/>
                          <a:ea typeface="+mn-ea"/>
                          <a:cs typeface="+mn-cs"/>
                        </a:rPr>
                        <a:t>​</a:t>
                      </a:r>
                    </a:p>
                    <a:p>
                      <a:pPr rtl="0" fontAlgn="base"/>
                      <a:r>
                        <a:rPr lang="fi-FI" sz="1100" b="0" i="0" kern="1200" dirty="0">
                          <a:solidFill>
                            <a:schemeClr val="dk1"/>
                          </a:solidFill>
                          <a:effectLst/>
                          <a:latin typeface="+mn-lt"/>
                          <a:ea typeface="+mn-ea"/>
                          <a:cs typeface="+mn-cs"/>
                        </a:rPr>
                        <a:t>- Koulun erityisopettaja tai tuleva luokanopettaja vierailee mahdollisuuksien mukaan eskariryhmässä havainnoimassa tulevia ekaluokkalaisia. </a:t>
                      </a:r>
                      <a:br>
                        <a:rPr lang="fi-FI" sz="1100" b="0" i="0" kern="1200" dirty="0">
                          <a:solidFill>
                            <a:srgbClr val="000000"/>
                          </a:solidFill>
                          <a:effectLst/>
                          <a:latin typeface="+mn-lt"/>
                          <a:ea typeface="+mn-ea"/>
                          <a:cs typeface="+mn-cs"/>
                        </a:rPr>
                      </a:br>
                      <a:r>
                        <a:rPr lang="fi-FI" sz="1100" b="0" i="0" kern="1200" dirty="0">
                          <a:solidFill>
                            <a:schemeClr val="dk1"/>
                          </a:solidFill>
                          <a:effectLst/>
                          <a:latin typeface="+mn-lt"/>
                          <a:ea typeface="+mn-ea"/>
                          <a:cs typeface="+mn-cs"/>
                        </a:rPr>
                        <a:t>-Opettajat osallistuvat kevään tiedonsiirto- ja arviointipalavereihin.​</a:t>
                      </a:r>
                    </a:p>
                    <a:p>
                      <a:pPr lvl="0">
                        <a:buNone/>
                      </a:pPr>
                      <a:endParaRPr lang="fi-FI" sz="1100" b="0" i="0" kern="1200" dirty="0">
                        <a:solidFill>
                          <a:schemeClr val="dk1"/>
                        </a:solidFill>
                        <a:effectLst/>
                        <a:latin typeface="+mn-lt"/>
                        <a:ea typeface="+mn-ea"/>
                        <a:cs typeface="+mn-cs"/>
                      </a:endParaRPr>
                    </a:p>
                    <a:p>
                      <a:pPr rtl="0" fontAlgn="base"/>
                      <a:r>
                        <a:rPr lang="fi-FI" sz="1100" b="1" i="0" u="none" strike="noStrike" kern="1200" dirty="0">
                          <a:solidFill>
                            <a:schemeClr val="dk1"/>
                          </a:solidFill>
                          <a:effectLst/>
                          <a:latin typeface="+mn-lt"/>
                          <a:ea typeface="+mn-ea"/>
                          <a:cs typeface="+mn-cs"/>
                        </a:rPr>
                        <a:t>Rohkeus </a:t>
                      </a:r>
                      <a:r>
                        <a:rPr lang="en-US" sz="1100" b="0" i="0" kern="1200" dirty="0">
                          <a:solidFill>
                            <a:schemeClr val="dk1"/>
                          </a:solidFill>
                          <a:effectLst/>
                          <a:latin typeface="+mn-lt"/>
                          <a:ea typeface="+mn-ea"/>
                          <a:cs typeface="+mn-cs"/>
                        </a:rPr>
                        <a:t>​</a:t>
                      </a:r>
                    </a:p>
                    <a:p>
                      <a:pPr rtl="0" fontAlgn="base"/>
                      <a:r>
                        <a:rPr lang="fi-FI" sz="1100" b="0" i="0" u="none" strike="noStrike" kern="1200" dirty="0">
                          <a:solidFill>
                            <a:schemeClr val="dk1"/>
                          </a:solidFill>
                          <a:effectLst/>
                          <a:latin typeface="+mn-lt"/>
                          <a:ea typeface="+mn-ea"/>
                          <a:cs typeface="+mn-cs"/>
                        </a:rPr>
                        <a:t>Uskalletaan tarttua epäkohtiin</a:t>
                      </a:r>
                      <a:r>
                        <a:rPr lang="en-US" sz="1100" b="0" i="0" kern="1200" dirty="0">
                          <a:solidFill>
                            <a:schemeClr val="dk1"/>
                          </a:solidFill>
                          <a:effectLst/>
                          <a:latin typeface="+mn-lt"/>
                          <a:ea typeface="+mn-ea"/>
                          <a:cs typeface="+mn-cs"/>
                        </a:rPr>
                        <a:t>​</a:t>
                      </a:r>
                    </a:p>
                    <a:p>
                      <a:pPr rtl="0" fontAlgn="base"/>
                      <a:r>
                        <a:rPr lang="fi-FI" sz="1100" b="0" i="0" u="none" strike="noStrike" kern="1200" dirty="0">
                          <a:solidFill>
                            <a:schemeClr val="dk1"/>
                          </a:solidFill>
                          <a:effectLst/>
                          <a:latin typeface="+mn-lt"/>
                          <a:ea typeface="+mn-ea"/>
                          <a:cs typeface="+mn-cs"/>
                        </a:rPr>
                        <a:t> Uskalletaan mennä asetettuja tavoitteita kohti</a:t>
                      </a:r>
                      <a:r>
                        <a:rPr lang="en-US" sz="1100" b="0" i="0" kern="1200" dirty="0">
                          <a:solidFill>
                            <a:schemeClr val="dk1"/>
                          </a:solidFill>
                          <a:effectLst/>
                          <a:latin typeface="+mn-lt"/>
                          <a:ea typeface="+mn-ea"/>
                          <a:cs typeface="+mn-cs"/>
                        </a:rPr>
                        <a:t>​</a:t>
                      </a:r>
                    </a:p>
                    <a:p>
                      <a:pPr rtl="0" fontAlgn="base"/>
                      <a:r>
                        <a:rPr lang="fi-FI" sz="1100" b="0" i="0" u="none" strike="noStrike" kern="1200" dirty="0">
                          <a:solidFill>
                            <a:schemeClr val="dk1"/>
                          </a:solidFill>
                          <a:effectLst/>
                          <a:latin typeface="+mn-lt"/>
                          <a:ea typeface="+mn-ea"/>
                          <a:cs typeface="+mn-cs"/>
                        </a:rPr>
                        <a:t> Tuodaan esille erilaisia ajatuksia ja ideologioita </a:t>
                      </a:r>
                      <a:r>
                        <a:rPr lang="en-US" sz="1100" b="0" i="0" kern="1200" dirty="0">
                          <a:solidFill>
                            <a:schemeClr val="dk1"/>
                          </a:solidFill>
                          <a:effectLst/>
                          <a:latin typeface="+mn-lt"/>
                          <a:ea typeface="+mn-ea"/>
                          <a:cs typeface="+mn-cs"/>
                        </a:rPr>
                        <a:t>​</a:t>
                      </a:r>
                    </a:p>
                    <a:p>
                      <a:pPr rtl="0" fontAlgn="base"/>
                      <a:r>
                        <a:rPr lang="fi-FI" sz="1100" b="0" i="0" kern="1200" dirty="0">
                          <a:solidFill>
                            <a:schemeClr val="dk1"/>
                          </a:solidFill>
                          <a:effectLst/>
                          <a:latin typeface="+mn-lt"/>
                          <a:ea typeface="+mn-ea"/>
                          <a:cs typeface="+mn-cs"/>
                        </a:rPr>
                        <a:t>​</a:t>
                      </a:r>
                    </a:p>
                    <a:p>
                      <a:pPr rtl="0" fontAlgn="base"/>
                      <a:r>
                        <a:rPr lang="fi-FI" sz="1100" b="1" i="0" u="none" strike="noStrike" kern="1200" dirty="0">
                          <a:solidFill>
                            <a:schemeClr val="dk1"/>
                          </a:solidFill>
                          <a:effectLst/>
                          <a:latin typeface="+mn-lt"/>
                          <a:ea typeface="+mn-ea"/>
                          <a:cs typeface="+mn-cs"/>
                        </a:rPr>
                        <a:t> Suvaitsevaisuus</a:t>
                      </a:r>
                      <a:r>
                        <a:rPr lang="en-US" sz="1100" b="0" i="0" kern="1200" dirty="0">
                          <a:solidFill>
                            <a:schemeClr val="dk1"/>
                          </a:solidFill>
                          <a:effectLst/>
                          <a:latin typeface="+mn-lt"/>
                          <a:ea typeface="+mn-ea"/>
                          <a:cs typeface="+mn-cs"/>
                        </a:rPr>
                        <a:t>​</a:t>
                      </a:r>
                    </a:p>
                    <a:p>
                      <a:pPr rtl="0" fontAlgn="base"/>
                      <a:r>
                        <a:rPr lang="fi-FI" sz="1100" b="1" i="0" u="none" strike="noStrike" kern="1200" dirty="0">
                          <a:solidFill>
                            <a:schemeClr val="dk1"/>
                          </a:solidFill>
                          <a:effectLst/>
                          <a:latin typeface="+mn-lt"/>
                          <a:ea typeface="+mn-ea"/>
                          <a:cs typeface="+mn-cs"/>
                        </a:rPr>
                        <a:t> </a:t>
                      </a:r>
                      <a:r>
                        <a:rPr lang="fi-FI" sz="1100" b="0" i="0" u="none" strike="noStrike" kern="1200" dirty="0">
                          <a:solidFill>
                            <a:schemeClr val="dk1"/>
                          </a:solidFill>
                          <a:effectLst/>
                          <a:latin typeface="+mn-lt"/>
                          <a:ea typeface="+mn-ea"/>
                          <a:cs typeface="+mn-cs"/>
                        </a:rPr>
                        <a:t>Uskalletaan nostaa vaikeitakin asioita esille</a:t>
                      </a:r>
                      <a:r>
                        <a:rPr lang="en-US" sz="1100" b="0" i="0" kern="1200" dirty="0">
                          <a:solidFill>
                            <a:schemeClr val="dk1"/>
                          </a:solidFill>
                          <a:effectLst/>
                          <a:latin typeface="+mn-lt"/>
                          <a:ea typeface="+mn-ea"/>
                          <a:cs typeface="+mn-cs"/>
                        </a:rPr>
                        <a:t>​</a:t>
                      </a:r>
                    </a:p>
                    <a:p>
                      <a:pPr rtl="0" fontAlgn="base"/>
                      <a:r>
                        <a:rPr lang="fi-FI" sz="1100" b="0" i="0" u="none" strike="noStrike" kern="1200" dirty="0">
                          <a:solidFill>
                            <a:schemeClr val="dk1"/>
                          </a:solidFill>
                          <a:effectLst/>
                          <a:latin typeface="+mn-lt"/>
                          <a:ea typeface="+mn-ea"/>
                          <a:cs typeface="+mn-cs"/>
                        </a:rPr>
                        <a:t> Kohdellaan kaikkia tasa-arvoisesti.</a:t>
                      </a:r>
                      <a:endParaRPr lang="en-US" sz="1100" b="0" i="0" kern="1200" dirty="0">
                        <a:solidFill>
                          <a:schemeClr val="dk1"/>
                        </a:solidFill>
                        <a:effectLst/>
                        <a:latin typeface="+mn-lt"/>
                        <a:ea typeface="+mn-ea"/>
                        <a:cs typeface="+mn-cs"/>
                      </a:endParaRPr>
                    </a:p>
                    <a:p>
                      <a:pPr rtl="0" fontAlgn="base"/>
                      <a:r>
                        <a:rPr lang="fi-FI" sz="1100" b="0" i="0" u="none" strike="noStrike" kern="1200" dirty="0">
                          <a:solidFill>
                            <a:schemeClr val="dk1"/>
                          </a:solidFill>
                          <a:effectLst/>
                          <a:latin typeface="+mn-lt"/>
                          <a:ea typeface="+mn-ea"/>
                          <a:cs typeface="+mn-cs"/>
                        </a:rPr>
                        <a:t> Kunnioitetaan kaikkien ajatuksia ja ideoita (huoltajat, lapset ja henkilökunta)</a:t>
                      </a:r>
                      <a:r>
                        <a:rPr lang="en-US" sz="1100" b="0" i="0" kern="1200" dirty="0">
                          <a:solidFill>
                            <a:schemeClr val="dk1"/>
                          </a:solidFill>
                          <a:effectLst/>
                          <a:latin typeface="+mn-lt"/>
                          <a:ea typeface="+mn-ea"/>
                          <a:cs typeface="+mn-cs"/>
                        </a:rPr>
                        <a:t>​</a:t>
                      </a:r>
                    </a:p>
                    <a:p>
                      <a:pPr rtl="0" fontAlgn="base"/>
                      <a:r>
                        <a:rPr lang="fi-FI" sz="1100" b="0" i="0" kern="1200" dirty="0">
                          <a:solidFill>
                            <a:schemeClr val="dk1"/>
                          </a:solidFill>
                          <a:effectLst/>
                          <a:latin typeface="+mn-lt"/>
                          <a:ea typeface="+mn-ea"/>
                          <a:cs typeface="+mn-cs"/>
                        </a:rPr>
                        <a:t>​</a:t>
                      </a:r>
                    </a:p>
                    <a:p>
                      <a:pPr rtl="0" fontAlgn="base"/>
                      <a:r>
                        <a:rPr lang="fi-FI" sz="1100" b="1" i="0" u="none" strike="noStrike" kern="1200" dirty="0">
                          <a:solidFill>
                            <a:schemeClr val="dk1"/>
                          </a:solidFill>
                          <a:effectLst/>
                          <a:latin typeface="+mn-lt"/>
                          <a:ea typeface="+mn-ea"/>
                          <a:cs typeface="+mn-cs"/>
                        </a:rPr>
                        <a:t>Kestävä elämäntapa</a:t>
                      </a:r>
                      <a:r>
                        <a:rPr lang="en-US" sz="1100" b="0" i="0" kern="1200" dirty="0">
                          <a:solidFill>
                            <a:schemeClr val="dk1"/>
                          </a:solidFill>
                          <a:effectLst/>
                          <a:latin typeface="+mn-lt"/>
                          <a:ea typeface="+mn-ea"/>
                          <a:cs typeface="+mn-cs"/>
                        </a:rPr>
                        <a:t>​</a:t>
                      </a:r>
                    </a:p>
                    <a:p>
                      <a:pPr rtl="0" fontAlgn="base"/>
                      <a:r>
                        <a:rPr lang="fi-FI" sz="1100" b="1" i="0" u="none" strike="noStrike" kern="1200" dirty="0">
                          <a:solidFill>
                            <a:schemeClr val="dk1"/>
                          </a:solidFill>
                          <a:effectLst/>
                          <a:latin typeface="+mn-lt"/>
                          <a:ea typeface="+mn-ea"/>
                          <a:cs typeface="+mn-cs"/>
                        </a:rPr>
                        <a:t> </a:t>
                      </a:r>
                      <a:r>
                        <a:rPr lang="fi-FI" sz="1100" b="0" i="0" u="none" strike="noStrike" kern="1200" dirty="0">
                          <a:solidFill>
                            <a:schemeClr val="dk1"/>
                          </a:solidFill>
                          <a:effectLst/>
                          <a:latin typeface="+mn-lt"/>
                          <a:ea typeface="+mn-ea"/>
                          <a:cs typeface="+mn-cs"/>
                        </a:rPr>
                        <a:t>Luonnon kunnioittaminen ja vihreät arvot lasten arjessa.</a:t>
                      </a:r>
                      <a:endParaRPr lang="en-US" sz="1100" b="0" i="0" kern="1200" dirty="0">
                        <a:solidFill>
                          <a:schemeClr val="dk1"/>
                        </a:solidFill>
                        <a:effectLst/>
                        <a:latin typeface="+mn-lt"/>
                        <a:ea typeface="+mn-ea"/>
                        <a:cs typeface="+mn-cs"/>
                      </a:endParaRPr>
                    </a:p>
                    <a:p>
                      <a:pPr rtl="0" fontAlgn="base"/>
                      <a:r>
                        <a:rPr lang="fi-FI" sz="1100" b="0" i="0" u="none" strike="noStrike" kern="1200" dirty="0">
                          <a:solidFill>
                            <a:schemeClr val="dk1"/>
                          </a:solidFill>
                          <a:effectLst/>
                          <a:latin typeface="+mn-lt"/>
                          <a:ea typeface="+mn-ea"/>
                          <a:cs typeface="+mn-cs"/>
                        </a:rPr>
                        <a:t>      </a:t>
                      </a:r>
                      <a:r>
                        <a:rPr lang="en-US" sz="1100" b="0" i="0" kern="1200" dirty="0">
                          <a:solidFill>
                            <a:schemeClr val="dk1"/>
                          </a:solidFill>
                          <a:effectLst/>
                          <a:latin typeface="+mn-lt"/>
                          <a:ea typeface="+mn-ea"/>
                          <a:cs typeface="+mn-cs"/>
                        </a:rPr>
                        <a:t>​</a:t>
                      </a:r>
                    </a:p>
                    <a:p>
                      <a:pPr rtl="0" fontAlgn="base"/>
                      <a:r>
                        <a:rPr lang="fi-FI" sz="1100" b="1" i="0" u="none" strike="noStrike" kern="1200" dirty="0">
                          <a:solidFill>
                            <a:schemeClr val="dk1"/>
                          </a:solidFill>
                          <a:effectLst/>
                          <a:latin typeface="+mn-lt"/>
                          <a:ea typeface="+mn-ea"/>
                          <a:cs typeface="+mn-cs"/>
                        </a:rPr>
                        <a:t>Vastuullisuus </a:t>
                      </a:r>
                      <a:r>
                        <a:rPr lang="en-US" sz="1100" b="0" i="0" kern="1200" dirty="0">
                          <a:solidFill>
                            <a:schemeClr val="dk1"/>
                          </a:solidFill>
                          <a:effectLst/>
                          <a:latin typeface="+mn-lt"/>
                          <a:ea typeface="+mn-ea"/>
                          <a:cs typeface="+mn-cs"/>
                        </a:rPr>
                        <a:t>​</a:t>
                      </a:r>
                    </a:p>
                    <a:p>
                      <a:pPr rtl="0" fontAlgn="base"/>
                      <a:r>
                        <a:rPr lang="fi-FI" sz="1100" b="1" i="0" u="none" strike="noStrike" kern="1200" dirty="0">
                          <a:solidFill>
                            <a:schemeClr val="dk1"/>
                          </a:solidFill>
                          <a:effectLst/>
                          <a:latin typeface="+mn-lt"/>
                          <a:ea typeface="+mn-ea"/>
                          <a:cs typeface="+mn-cs"/>
                        </a:rPr>
                        <a:t> </a:t>
                      </a:r>
                      <a:r>
                        <a:rPr lang="fi-FI" sz="1100" b="0" i="0" u="none" strike="noStrike" kern="1200" dirty="0">
                          <a:solidFill>
                            <a:schemeClr val="dk1"/>
                          </a:solidFill>
                          <a:effectLst/>
                          <a:latin typeface="+mn-lt"/>
                          <a:ea typeface="+mn-ea"/>
                          <a:cs typeface="+mn-cs"/>
                        </a:rPr>
                        <a:t>Toiminta on avointa ja läpinäkyvää</a:t>
                      </a:r>
                      <a:r>
                        <a:rPr lang="en-US" sz="1100" b="0" i="0" kern="1200" dirty="0">
                          <a:solidFill>
                            <a:schemeClr val="dk1"/>
                          </a:solidFill>
                          <a:effectLst/>
                          <a:latin typeface="+mn-lt"/>
                          <a:ea typeface="+mn-ea"/>
                          <a:cs typeface="+mn-cs"/>
                        </a:rPr>
                        <a:t>​</a:t>
                      </a:r>
                    </a:p>
                    <a:p>
                      <a:pPr rtl="0" fontAlgn="base"/>
                      <a:r>
                        <a:rPr lang="fi-FI" sz="1100" b="0" i="0" u="none" strike="noStrike" kern="1200" dirty="0">
                          <a:solidFill>
                            <a:schemeClr val="dk1"/>
                          </a:solidFill>
                          <a:effectLst/>
                          <a:latin typeface="+mn-lt"/>
                          <a:ea typeface="+mn-ea"/>
                          <a:cs typeface="+mn-cs"/>
                        </a:rPr>
                        <a:t> Vastuullisuus niin lasten kuin aikuistenkin toiminnassa</a:t>
                      </a:r>
                      <a:endParaRPr lang="en-US" sz="1100" b="0" i="0" kern="1200" dirty="0">
                        <a:solidFill>
                          <a:schemeClr val="dk1"/>
                        </a:solidFill>
                        <a:effectLst/>
                        <a:latin typeface="+mn-lt"/>
                        <a:ea typeface="+mn-ea"/>
                        <a:cs typeface="+mn-cs"/>
                      </a:endParaRPr>
                    </a:p>
                    <a:p>
                      <a:endParaRPr lang="fi-FI" dirty="0"/>
                    </a:p>
                  </a:txBody>
                  <a:tcPr/>
                </a:tc>
                <a:extLst>
                  <a:ext uri="{0D108BD9-81ED-4DB2-BD59-A6C34878D82A}">
                    <a16:rowId xmlns:a16="http://schemas.microsoft.com/office/drawing/2014/main" val="687960100"/>
                  </a:ext>
                </a:extLst>
              </a:tr>
            </a:tbl>
          </a:graphicData>
        </a:graphic>
      </p:graphicFrame>
      <p:sp>
        <p:nvSpPr>
          <p:cNvPr id="8" name="Suorakulmio 7">
            <a:extLst>
              <a:ext uri="{FF2B5EF4-FFF2-40B4-BE49-F238E27FC236}">
                <a16:creationId xmlns:a16="http://schemas.microsoft.com/office/drawing/2014/main" id="{34E44250-3677-46E0-92BF-6E405C37E7DD}"/>
              </a:ext>
            </a:extLst>
          </p:cNvPr>
          <p:cNvSpPr/>
          <p:nvPr/>
        </p:nvSpPr>
        <p:spPr>
          <a:xfrm>
            <a:off x="8044665" y="1391479"/>
            <a:ext cx="2548202" cy="4222511"/>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i-FI" sz="1400" dirty="0"/>
              <a:t>Miettikää 1-2 tavoitetta lähiyhteistyölle. </a:t>
            </a:r>
          </a:p>
          <a:p>
            <a:endParaRPr lang="fi-FI" sz="1400" dirty="0"/>
          </a:p>
          <a:p>
            <a:r>
              <a:rPr lang="fi-FI" sz="1400" dirty="0"/>
              <a:t>Kirjatkaa konkreettiset toimenpiteet miten pääsette näihin tavoitteisiin.</a:t>
            </a:r>
          </a:p>
          <a:p>
            <a:endParaRPr lang="fi-FI" sz="1400" dirty="0"/>
          </a:p>
          <a:p>
            <a:r>
              <a:rPr lang="fi-FI" sz="1400" dirty="0"/>
              <a:t>Kuinka mahdollistetaan lasten osallisuus sekä aktiivinen toimijuus?</a:t>
            </a:r>
          </a:p>
          <a:p>
            <a:endParaRPr lang="fi-FI" sz="1400" dirty="0"/>
          </a:p>
          <a:p>
            <a:r>
              <a:rPr lang="fi-FI" sz="1400" dirty="0">
                <a:cs typeface="Segoe UI"/>
              </a:rPr>
              <a:t>Kuinka vahvistamme yhtenäisen tuen polun toteutumista?</a:t>
            </a:r>
          </a:p>
          <a:p>
            <a:endParaRPr lang="fi-FI" sz="1400" dirty="0"/>
          </a:p>
        </p:txBody>
      </p:sp>
    </p:spTree>
    <p:extLst>
      <p:ext uri="{BB962C8B-B14F-4D97-AF65-F5344CB8AC3E}">
        <p14:creationId xmlns:p14="http://schemas.microsoft.com/office/powerpoint/2010/main" val="2410236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47EC2F-9B64-4C14-846D-495801C77011}"/>
              </a:ext>
            </a:extLst>
          </p:cNvPr>
          <p:cNvSpPr>
            <a:spLocks noGrp="1"/>
          </p:cNvSpPr>
          <p:nvPr>
            <p:ph type="title"/>
          </p:nvPr>
        </p:nvSpPr>
        <p:spPr/>
        <p:txBody>
          <a:bodyPr/>
          <a:lstStyle/>
          <a:p>
            <a:r>
              <a:rPr lang="fi-FI" dirty="0"/>
              <a:t> </a:t>
            </a:r>
          </a:p>
        </p:txBody>
      </p:sp>
      <p:sp>
        <p:nvSpPr>
          <p:cNvPr id="3" name="Tekstin paikkamerkki 2">
            <a:extLst>
              <a:ext uri="{FF2B5EF4-FFF2-40B4-BE49-F238E27FC236}">
                <a16:creationId xmlns:a16="http://schemas.microsoft.com/office/drawing/2014/main" id="{F15B4C1D-47A3-4702-8FD6-26C9842C6B53}"/>
              </a:ext>
            </a:extLst>
          </p:cNvPr>
          <p:cNvSpPr>
            <a:spLocks noGrp="1"/>
          </p:cNvSpPr>
          <p:nvPr>
            <p:ph type="body" sz="quarter" idx="12"/>
          </p:nvPr>
        </p:nvSpPr>
        <p:spPr/>
        <p:txBody>
          <a:bodyPr/>
          <a:lstStyle/>
          <a:p>
            <a:r>
              <a:rPr lang="fi-FI" dirty="0"/>
              <a:t> </a:t>
            </a:r>
          </a:p>
        </p:txBody>
      </p:sp>
      <p:graphicFrame>
        <p:nvGraphicFramePr>
          <p:cNvPr id="6" name="Taulukko 6">
            <a:extLst>
              <a:ext uri="{FF2B5EF4-FFF2-40B4-BE49-F238E27FC236}">
                <a16:creationId xmlns:a16="http://schemas.microsoft.com/office/drawing/2014/main" id="{560CBB7B-9B0C-4AD2-BA2F-E20CF539ACF2}"/>
              </a:ext>
            </a:extLst>
          </p:cNvPr>
          <p:cNvGraphicFramePr>
            <a:graphicFrameLocks noGrp="1"/>
          </p:cNvGraphicFramePr>
          <p:nvPr>
            <p:extLst>
              <p:ext uri="{D42A27DB-BD31-4B8C-83A1-F6EECF244321}">
                <p14:modId xmlns:p14="http://schemas.microsoft.com/office/powerpoint/2010/main" val="349495556"/>
              </p:ext>
            </p:extLst>
          </p:nvPr>
        </p:nvGraphicFramePr>
        <p:xfrm>
          <a:off x="664029" y="794154"/>
          <a:ext cx="7154605" cy="5535924"/>
        </p:xfrm>
        <a:graphic>
          <a:graphicData uri="http://schemas.openxmlformats.org/drawingml/2006/table">
            <a:tbl>
              <a:tblPr firstRow="1" bandRow="1">
                <a:tableStyleId>{5C22544A-7EE6-4342-B048-85BDC9FD1C3A}</a:tableStyleId>
              </a:tblPr>
              <a:tblGrid>
                <a:gridCol w="7154605">
                  <a:extLst>
                    <a:ext uri="{9D8B030D-6E8A-4147-A177-3AD203B41FA5}">
                      <a16:colId xmlns:a16="http://schemas.microsoft.com/office/drawing/2014/main" val="2476262270"/>
                    </a:ext>
                  </a:extLst>
                </a:gridCol>
              </a:tblGrid>
              <a:tr h="598164">
                <a:tc>
                  <a:txBody>
                    <a:bodyPr/>
                    <a:lstStyle/>
                    <a:p>
                      <a:r>
                        <a:rPr lang="fi-FI" dirty="0"/>
                        <a:t>2. ASIANTUNTIJUUDEN JA OSAAMISEN JAKAMINEN</a:t>
                      </a:r>
                    </a:p>
                  </a:txBody>
                  <a:tcPr/>
                </a:tc>
                <a:extLst>
                  <a:ext uri="{0D108BD9-81ED-4DB2-BD59-A6C34878D82A}">
                    <a16:rowId xmlns:a16="http://schemas.microsoft.com/office/drawing/2014/main" val="1896442791"/>
                  </a:ext>
                </a:extLst>
              </a:tr>
              <a:tr h="4248194">
                <a:tc>
                  <a:txBody>
                    <a:bodyPr/>
                    <a:lstStyle/>
                    <a:p>
                      <a:pPr rtl="0" fontAlgn="base"/>
                      <a:r>
                        <a:rPr lang="fi-FI" sz="1200" b="0" i="0" u="none" strike="noStrike" kern="1200" dirty="0">
                          <a:solidFill>
                            <a:schemeClr val="dk1"/>
                          </a:solidFill>
                          <a:effectLst/>
                          <a:latin typeface="+mn-lt"/>
                          <a:ea typeface="+mn-ea"/>
                          <a:cs typeface="+mn-cs"/>
                        </a:rPr>
                        <a:t>Jaamme asiantuntijuutta keskustelemalla lasten ikätyypillisestä kehityksestä varhaiskasvatusvuosina (0–8) sekä kasvatuksellisista kysymyksistä ja opetuksellisista haasteista. Ideoimme yhdessä lapsilähtöistä, tarkoituksenmukaista ja sisältörikasta opetusta opetussuunnitelmien lähtökohdat ja arvoperusta huomioiden. Jaamme kokemuksen ja koulutuksen kautta karttunutta tietoa hyvistä käytänteistä. </a:t>
                      </a:r>
                      <a:r>
                        <a:rPr lang="en-US" sz="1200" b="0" i="0" kern="1200" dirty="0">
                          <a:solidFill>
                            <a:schemeClr val="dk1"/>
                          </a:solidFill>
                          <a:effectLst/>
                          <a:latin typeface="+mn-lt"/>
                          <a:ea typeface="+mn-ea"/>
                          <a:cs typeface="+mn-cs"/>
                        </a:rPr>
                        <a:t>​</a:t>
                      </a:r>
                    </a:p>
                    <a:p>
                      <a:pPr rtl="0" fontAlgn="base"/>
                      <a:r>
                        <a:rPr lang="fi-FI" sz="1200" b="0" i="0" kern="1200" dirty="0">
                          <a:solidFill>
                            <a:schemeClr val="dk1"/>
                          </a:solidFill>
                          <a:effectLst/>
                          <a:latin typeface="+mn-lt"/>
                          <a:ea typeface="+mn-ea"/>
                          <a:cs typeface="+mn-cs"/>
                        </a:rPr>
                        <a:t>​</a:t>
                      </a:r>
                    </a:p>
                    <a:p>
                      <a:pPr rtl="0" fontAlgn="base"/>
                      <a:r>
                        <a:rPr lang="fi-FI" sz="1200" b="0" i="0" u="none" strike="noStrike" kern="1200" dirty="0">
                          <a:solidFill>
                            <a:schemeClr val="dk1"/>
                          </a:solidFill>
                          <a:effectLst/>
                          <a:latin typeface="+mn-lt"/>
                          <a:ea typeface="+mn-ea"/>
                          <a:cs typeface="+mn-cs"/>
                        </a:rPr>
                        <a:t>Tietoa jaetaan tapaamisissa keskustellen, soittamalla ja sähköisesti. Lisäksi sähköposti liitetiedostoineen mahdollistaa esimerkiksi linkkien ja sivustojen vinkkaamisen.</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Aktiivista</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tiedon</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jakamista</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tapahtuu</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etenkin</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yksiköiden</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sisällä</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mutta</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myös</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päiväkoti-koulu-lähityöparien</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välillä</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Alueellisissa</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esi</a:t>
                      </a:r>
                      <a:r>
                        <a:rPr lang="en-US" sz="1200" b="0" i="0" kern="1200" dirty="0">
                          <a:solidFill>
                            <a:schemeClr val="dk1"/>
                          </a:solidFill>
                          <a:effectLst/>
                          <a:latin typeface="+mn-lt"/>
                          <a:ea typeface="+mn-ea"/>
                          <a:cs typeface="+mn-cs"/>
                        </a:rPr>
                        <a:t>- ja </a:t>
                      </a:r>
                      <a:r>
                        <a:rPr lang="en-US" sz="1200" b="0" i="0" kern="1200" dirty="0" err="1">
                          <a:solidFill>
                            <a:schemeClr val="dk1"/>
                          </a:solidFill>
                          <a:effectLst/>
                          <a:latin typeface="+mn-lt"/>
                          <a:ea typeface="+mn-ea"/>
                          <a:cs typeface="+mn-cs"/>
                        </a:rPr>
                        <a:t>alkuopetuksen</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tapaamisissa</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tietoa</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jaetaan</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myös</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laajemmassa</a:t>
                      </a:r>
                      <a:r>
                        <a:rPr lang="en-US" sz="1200" b="0" i="0" kern="1200" dirty="0">
                          <a:solidFill>
                            <a:schemeClr val="dk1"/>
                          </a:solidFill>
                          <a:effectLst/>
                          <a:latin typeface="+mn-lt"/>
                          <a:ea typeface="+mn-ea"/>
                          <a:cs typeface="+mn-cs"/>
                        </a:rPr>
                        <a:t> </a:t>
                      </a:r>
                      <a:r>
                        <a:rPr lang="en-US" sz="1200" b="0" i="0" kern="1200" dirty="0" err="1">
                          <a:solidFill>
                            <a:schemeClr val="dk1"/>
                          </a:solidFill>
                          <a:effectLst/>
                          <a:latin typeface="+mn-lt"/>
                          <a:ea typeface="+mn-ea"/>
                          <a:cs typeface="+mn-cs"/>
                        </a:rPr>
                        <a:t>kontekstissa</a:t>
                      </a:r>
                      <a:r>
                        <a:rPr lang="en-US" sz="1200" b="0" i="0" kern="1200" dirty="0">
                          <a:solidFill>
                            <a:schemeClr val="dk1"/>
                          </a:solidFill>
                          <a:effectLst/>
                          <a:latin typeface="+mn-lt"/>
                          <a:ea typeface="+mn-ea"/>
                          <a:cs typeface="+mn-cs"/>
                        </a:rPr>
                        <a:t>. </a:t>
                      </a:r>
                    </a:p>
                    <a:p>
                      <a:pPr rtl="0" fontAlgn="base"/>
                      <a:r>
                        <a:rPr lang="fi-FI" sz="1200" b="0" i="0" kern="1200" dirty="0">
                          <a:solidFill>
                            <a:schemeClr val="dk1"/>
                          </a:solidFill>
                          <a:effectLst/>
                          <a:latin typeface="+mn-lt"/>
                          <a:ea typeface="+mn-ea"/>
                          <a:cs typeface="+mn-cs"/>
                        </a:rPr>
                        <a:t>​</a:t>
                      </a:r>
                    </a:p>
                    <a:p>
                      <a:pPr rtl="0" fontAlgn="base"/>
                      <a:r>
                        <a:rPr lang="fi-FI" sz="1200" b="0" i="0" u="none" strike="noStrike" kern="1200" dirty="0">
                          <a:solidFill>
                            <a:schemeClr val="dk1"/>
                          </a:solidFill>
                          <a:effectLst/>
                          <a:latin typeface="+mn-lt"/>
                          <a:ea typeface="+mn-ea"/>
                          <a:cs typeface="+mn-cs"/>
                        </a:rPr>
                        <a:t>Hyödynnämme kaikkien asiantuntijuutta. Päiväkodin ja koulun yhteistyöparit suunnittelevat toiminnan, rehtori ja päiväkodinjohtajat mukana suunnittelun ja yhteistyön mahdollistamisessa. Lisäksi erityisopettajien, koulupsykologien ja -kuraattorien läsnäolo ja tuki mahdollista ja tärkeää. Yhteistyön perustana toimivat hyvin Oulun kaupungin sivistystoimen uudet painopistealueet, joissa keskitytään perustaitoihin ja oppimisvalmiuksiin, laadukkaaseen pedagogiikkaan ja oppimisen tukeen sekä yhteisöllisyyteen ja osallisuuteen.</a:t>
                      </a:r>
                    </a:p>
                    <a:p>
                      <a:pPr rtl="0" fontAlgn="base"/>
                      <a:endParaRPr lang="fi-FI" sz="1200" b="0" i="0" u="none" strike="noStrike" kern="1200" dirty="0">
                        <a:solidFill>
                          <a:schemeClr val="dk1"/>
                        </a:solidFill>
                        <a:effectLst/>
                        <a:latin typeface="+mn-lt"/>
                        <a:ea typeface="+mn-ea"/>
                        <a:cs typeface="+mn-cs"/>
                      </a:endParaRPr>
                    </a:p>
                    <a:p>
                      <a:pPr rtl="0" fontAlgn="base"/>
                      <a:r>
                        <a:rPr lang="fi-FI" sz="1200" b="0" i="0" u="none" strike="noStrike" kern="1200" dirty="0">
                          <a:solidFill>
                            <a:schemeClr val="dk1"/>
                          </a:solidFill>
                          <a:effectLst/>
                          <a:latin typeface="+mn-lt"/>
                          <a:ea typeface="+mn-ea"/>
                          <a:cs typeface="+mn-cs"/>
                        </a:rPr>
                        <a:t>Yksi tärkeä yhteistyötaho on Kiimingin kirjasto, jonka tarjonnan (kirjat, elokuvat, näyttelyt yms.) hyödyntäminen kehittää lasten oppimista ja tutustuttaa heidän monipuolisesti </a:t>
                      </a:r>
                      <a:r>
                        <a:rPr lang="fi-FI" sz="1200" b="0" i="0" u="none" strike="noStrike" kern="1200" dirty="0" err="1">
                          <a:solidFill>
                            <a:schemeClr val="dk1"/>
                          </a:solidFill>
                          <a:effectLst/>
                          <a:latin typeface="+mn-lt"/>
                          <a:ea typeface="+mn-ea"/>
                          <a:cs typeface="+mn-cs"/>
                        </a:rPr>
                        <a:t>kultuuriin</a:t>
                      </a:r>
                      <a:r>
                        <a:rPr lang="fi-FI" sz="1200" b="0" i="0" u="none" strike="noStrike" kern="1200" dirty="0">
                          <a:solidFill>
                            <a:schemeClr val="dk1"/>
                          </a:solidFill>
                          <a:effectLst/>
                          <a:latin typeface="+mn-lt"/>
                          <a:ea typeface="+mn-ea"/>
                          <a:cs typeface="+mn-cs"/>
                        </a:rPr>
                        <a:t>. </a:t>
                      </a:r>
                    </a:p>
                    <a:p>
                      <a:pPr rtl="0" fontAlgn="base"/>
                      <a:r>
                        <a:rPr lang="fi-FI" sz="1200" b="0" i="0" u="none" strike="noStrike" kern="1200" dirty="0">
                          <a:solidFill>
                            <a:schemeClr val="dk1"/>
                          </a:solidFill>
                          <a:effectLst/>
                          <a:latin typeface="+mn-lt"/>
                          <a:ea typeface="+mn-ea"/>
                          <a:cs typeface="+mn-cs"/>
                        </a:rPr>
                        <a:t>​</a:t>
                      </a:r>
                    </a:p>
                    <a:p>
                      <a:pPr rtl="0" fontAlgn="base"/>
                      <a:r>
                        <a:rPr lang="fi-FI" sz="1200" b="0" i="0" u="none" strike="noStrike" kern="1200" dirty="0">
                          <a:solidFill>
                            <a:schemeClr val="dk1"/>
                          </a:solidFill>
                          <a:effectLst/>
                          <a:latin typeface="+mn-lt"/>
                          <a:ea typeface="+mn-ea"/>
                          <a:cs typeface="+mn-cs"/>
                        </a:rPr>
                        <a:t>Moniammatillisessa yhteistyössä on tärkeää matalan kynnyksen yhteydenotto. Lapsikohtaisista kysymyksistä konsultoidaan niin koulupsykologia/kuraattoria, puhe- ja toimintaterapeutteja, kuin sosiaalitoimen työntekijöitä. Neuvolan, terveydenhoitajan ja erityisopettajien osaamista hyödynnetään opetusta ja kasvatusta suunniteltaessa kunkin lapsen kokonaisvaltaisen kasvun, kehityksen ja oppimisen tukemiseksi. </a:t>
                      </a:r>
                      <a:endParaRPr lang="en-US" sz="1200" b="0" i="0" kern="1200" dirty="0">
                        <a:solidFill>
                          <a:schemeClr val="dk1"/>
                        </a:solidFill>
                        <a:effectLst/>
                        <a:latin typeface="+mn-lt"/>
                        <a:ea typeface="+mn-ea"/>
                        <a:cs typeface="+mn-cs"/>
                      </a:endParaRPr>
                    </a:p>
                    <a:p>
                      <a:endParaRPr lang="fi-FI" dirty="0"/>
                    </a:p>
                  </a:txBody>
                  <a:tcPr/>
                </a:tc>
                <a:extLst>
                  <a:ext uri="{0D108BD9-81ED-4DB2-BD59-A6C34878D82A}">
                    <a16:rowId xmlns:a16="http://schemas.microsoft.com/office/drawing/2014/main" val="687960100"/>
                  </a:ext>
                </a:extLst>
              </a:tr>
            </a:tbl>
          </a:graphicData>
        </a:graphic>
      </p:graphicFrame>
      <p:sp>
        <p:nvSpPr>
          <p:cNvPr id="7" name="Suorakulmio 6">
            <a:extLst>
              <a:ext uri="{FF2B5EF4-FFF2-40B4-BE49-F238E27FC236}">
                <a16:creationId xmlns:a16="http://schemas.microsoft.com/office/drawing/2014/main" id="{2D74A94C-A9AE-4B64-A2C6-EFBF11E60417}"/>
              </a:ext>
            </a:extLst>
          </p:cNvPr>
          <p:cNvSpPr/>
          <p:nvPr/>
        </p:nvSpPr>
        <p:spPr>
          <a:xfrm>
            <a:off x="7993294" y="1422302"/>
            <a:ext cx="2847741" cy="421821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FI" sz="1400" dirty="0"/>
              <a:t>Miten jaamme esiopetuksen, perusopetuksen ja huoltajien asiantuntijuutta?</a:t>
            </a:r>
          </a:p>
          <a:p>
            <a:endParaRPr lang="fi-FI" sz="1400" dirty="0"/>
          </a:p>
          <a:p>
            <a:r>
              <a:rPr lang="fi-FI" sz="1400" dirty="0"/>
              <a:t>Kuinka hyödynnämme henkilöstön vahvuuksia ja osaamista?</a:t>
            </a:r>
          </a:p>
          <a:p>
            <a:endParaRPr lang="fi-FI" sz="1400" dirty="0"/>
          </a:p>
          <a:p>
            <a:r>
              <a:rPr lang="fi-FI" sz="1400" dirty="0"/>
              <a:t>Kenen kanssa teemme yhteistyötä? (Iltapäivätoiminta, nuorisopalvelut yms.)</a:t>
            </a:r>
          </a:p>
          <a:p>
            <a:endParaRPr lang="fi-FI" sz="1400" dirty="0"/>
          </a:p>
        </p:txBody>
      </p:sp>
    </p:spTree>
    <p:extLst>
      <p:ext uri="{BB962C8B-B14F-4D97-AF65-F5344CB8AC3E}">
        <p14:creationId xmlns:p14="http://schemas.microsoft.com/office/powerpoint/2010/main" val="164561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47EC2F-9B64-4C14-846D-495801C77011}"/>
              </a:ext>
            </a:extLst>
          </p:cNvPr>
          <p:cNvSpPr>
            <a:spLocks noGrp="1"/>
          </p:cNvSpPr>
          <p:nvPr>
            <p:ph type="title"/>
          </p:nvPr>
        </p:nvSpPr>
        <p:spPr/>
        <p:txBody>
          <a:bodyPr/>
          <a:lstStyle/>
          <a:p>
            <a:r>
              <a:rPr lang="fi-FI" dirty="0"/>
              <a:t> </a:t>
            </a:r>
          </a:p>
        </p:txBody>
      </p:sp>
      <p:sp>
        <p:nvSpPr>
          <p:cNvPr id="3" name="Tekstin paikkamerkki 2">
            <a:extLst>
              <a:ext uri="{FF2B5EF4-FFF2-40B4-BE49-F238E27FC236}">
                <a16:creationId xmlns:a16="http://schemas.microsoft.com/office/drawing/2014/main" id="{F15B4C1D-47A3-4702-8FD6-26C9842C6B53}"/>
              </a:ext>
            </a:extLst>
          </p:cNvPr>
          <p:cNvSpPr>
            <a:spLocks noGrp="1"/>
          </p:cNvSpPr>
          <p:nvPr>
            <p:ph type="body" sz="quarter" idx="12"/>
          </p:nvPr>
        </p:nvSpPr>
        <p:spPr/>
        <p:txBody>
          <a:bodyPr/>
          <a:lstStyle/>
          <a:p>
            <a:r>
              <a:rPr lang="fi-FI" dirty="0"/>
              <a:t> </a:t>
            </a:r>
          </a:p>
        </p:txBody>
      </p:sp>
      <p:graphicFrame>
        <p:nvGraphicFramePr>
          <p:cNvPr id="6" name="Taulukko 6">
            <a:extLst>
              <a:ext uri="{FF2B5EF4-FFF2-40B4-BE49-F238E27FC236}">
                <a16:creationId xmlns:a16="http://schemas.microsoft.com/office/drawing/2014/main" id="{560CBB7B-9B0C-4AD2-BA2F-E20CF539ACF2}"/>
              </a:ext>
            </a:extLst>
          </p:cNvPr>
          <p:cNvGraphicFramePr>
            <a:graphicFrameLocks noGrp="1"/>
          </p:cNvGraphicFramePr>
          <p:nvPr>
            <p:extLst>
              <p:ext uri="{D42A27DB-BD31-4B8C-83A1-F6EECF244321}">
                <p14:modId xmlns:p14="http://schemas.microsoft.com/office/powerpoint/2010/main" val="1015243217"/>
              </p:ext>
            </p:extLst>
          </p:nvPr>
        </p:nvGraphicFramePr>
        <p:xfrm>
          <a:off x="489858" y="727894"/>
          <a:ext cx="6977742" cy="6096000"/>
        </p:xfrm>
        <a:graphic>
          <a:graphicData uri="http://schemas.openxmlformats.org/drawingml/2006/table">
            <a:tbl>
              <a:tblPr firstRow="1" bandRow="1">
                <a:tableStyleId>{5C22544A-7EE6-4342-B048-85BDC9FD1C3A}</a:tableStyleId>
              </a:tblPr>
              <a:tblGrid>
                <a:gridCol w="6977742">
                  <a:extLst>
                    <a:ext uri="{9D8B030D-6E8A-4147-A177-3AD203B41FA5}">
                      <a16:colId xmlns:a16="http://schemas.microsoft.com/office/drawing/2014/main" val="2476262270"/>
                    </a:ext>
                  </a:extLst>
                </a:gridCol>
              </a:tblGrid>
              <a:tr h="615519">
                <a:tc>
                  <a:txBody>
                    <a:bodyPr/>
                    <a:lstStyle/>
                    <a:p>
                      <a:r>
                        <a:rPr lang="fi-FI" b="1" dirty="0"/>
                        <a:t>3. YHTENÄINEN TOIMINTAKULTTUURI</a:t>
                      </a:r>
                    </a:p>
                    <a:p>
                      <a:r>
                        <a:rPr lang="fi-FI" b="0" dirty="0"/>
                        <a:t>Johtaminen, rakenteet, suunnittelu, toimenpiteet</a:t>
                      </a:r>
                    </a:p>
                  </a:txBody>
                  <a:tcPr/>
                </a:tc>
                <a:extLst>
                  <a:ext uri="{0D108BD9-81ED-4DB2-BD59-A6C34878D82A}">
                    <a16:rowId xmlns:a16="http://schemas.microsoft.com/office/drawing/2014/main" val="1896442791"/>
                  </a:ext>
                </a:extLst>
              </a:tr>
              <a:tr h="5177130">
                <a:tc>
                  <a:txBody>
                    <a:bodyPr/>
                    <a:lstStyle/>
                    <a:p>
                      <a:pPr rtl="0" fontAlgn="base"/>
                      <a:r>
                        <a:rPr lang="fi-FI" sz="1600" b="0" i="0" kern="1200" dirty="0">
                          <a:solidFill>
                            <a:schemeClr val="dk1"/>
                          </a:solidFill>
                          <a:effectLst/>
                          <a:latin typeface="+mn-lt"/>
                          <a:ea typeface="+mn-ea"/>
                          <a:cs typeface="+mn-cs"/>
                        </a:rPr>
                        <a:t>Yhteistyössä esimiesten kanssa suunnitellaan ja mahdollistetaan päiväkotien, esiopetuksen ja koulun välinen yhteistyö.</a:t>
                      </a:r>
                      <a:r>
                        <a:rPr lang="en-US" sz="1600" b="0" i="0" kern="1200" dirty="0">
                          <a:solidFill>
                            <a:schemeClr val="dk1"/>
                          </a:solidFill>
                          <a:effectLst/>
                          <a:latin typeface="+mn-lt"/>
                          <a:ea typeface="+mn-ea"/>
                          <a:cs typeface="+mn-cs"/>
                        </a:rPr>
                        <a:t>​</a:t>
                      </a:r>
                    </a:p>
                    <a:p>
                      <a:pPr rtl="0" fontAlgn="base"/>
                      <a:r>
                        <a:rPr lang="fi-FI" sz="1600" b="0" i="0" kern="1200" dirty="0">
                          <a:solidFill>
                            <a:schemeClr val="dk1"/>
                          </a:solidFill>
                          <a:effectLst/>
                          <a:latin typeface="+mn-lt"/>
                          <a:ea typeface="+mn-ea"/>
                          <a:cs typeface="+mn-cs"/>
                        </a:rPr>
                        <a:t>Alueemme yhteistyö perustuu seuraavaan toimintasuunnitelmaan vuosittain:</a:t>
                      </a:r>
                      <a:r>
                        <a:rPr lang="en-US" sz="1600" b="0" i="0" kern="1200" dirty="0">
                          <a:solidFill>
                            <a:schemeClr val="dk1"/>
                          </a:solidFill>
                          <a:effectLst/>
                          <a:latin typeface="+mn-lt"/>
                          <a:ea typeface="+mn-ea"/>
                          <a:cs typeface="+mn-cs"/>
                        </a:rPr>
                        <a:t>​</a:t>
                      </a:r>
                    </a:p>
                    <a:p>
                      <a:pPr rtl="0" fontAlgn="base"/>
                      <a:r>
                        <a:rPr lang="fi-FI" sz="1600" b="0" i="0" u="none" strike="noStrike" kern="1200" dirty="0">
                          <a:solidFill>
                            <a:schemeClr val="dk1"/>
                          </a:solidFill>
                          <a:effectLst/>
                          <a:latin typeface="+mn-lt"/>
                          <a:ea typeface="+mn-ea"/>
                          <a:cs typeface="+mn-cs"/>
                        </a:rPr>
                        <a:t>  -1.-2.-luokkalaisten ja eskareiden yhteinen projekti sovittujen luokkaparien kesken.</a:t>
                      </a:r>
                      <a:endParaRPr lang="en-US" sz="1600" b="0" i="0" kern="1200" dirty="0">
                        <a:solidFill>
                          <a:schemeClr val="dk1"/>
                        </a:solidFill>
                        <a:effectLst/>
                        <a:latin typeface="+mn-lt"/>
                        <a:ea typeface="+mn-ea"/>
                        <a:cs typeface="+mn-cs"/>
                      </a:endParaRPr>
                    </a:p>
                    <a:p>
                      <a:pPr rtl="0" fontAlgn="base"/>
                      <a:r>
                        <a:rPr lang="fi-FI" sz="1600" b="0" i="0" kern="1200" dirty="0">
                          <a:solidFill>
                            <a:schemeClr val="dk1"/>
                          </a:solidFill>
                          <a:effectLst/>
                          <a:latin typeface="+mn-lt"/>
                          <a:ea typeface="+mn-ea"/>
                          <a:cs typeface="+mn-cs"/>
                        </a:rPr>
                        <a:t>- </a:t>
                      </a:r>
                      <a:r>
                        <a:rPr lang="fi-FI" sz="1600" b="0" i="0" u="none" strike="noStrike" kern="1200" dirty="0">
                          <a:solidFill>
                            <a:schemeClr val="dk1"/>
                          </a:solidFill>
                          <a:effectLst/>
                          <a:latin typeface="+mn-lt"/>
                          <a:ea typeface="+mn-ea"/>
                          <a:cs typeface="+mn-cs"/>
                        </a:rPr>
                        <a:t>Laulajaisia pitkin vuotta erilaisilla kokoonpanoilla. Tilana voi olla joko koulun sali tai päiväkodin sali</a:t>
                      </a:r>
                      <a:r>
                        <a:rPr lang="en-US" sz="1600" b="0" i="0" kern="1200" dirty="0">
                          <a:solidFill>
                            <a:schemeClr val="dk1"/>
                          </a:solidFill>
                          <a:effectLst/>
                          <a:latin typeface="+mn-lt"/>
                          <a:ea typeface="+mn-ea"/>
                          <a:cs typeface="+mn-cs"/>
                        </a:rPr>
                        <a:t>​.</a:t>
                      </a:r>
                    </a:p>
                    <a:p>
                      <a:pPr rtl="0" fontAlgn="base"/>
                      <a:r>
                        <a:rPr lang="fi-FI" sz="1600" b="0" i="0" u="none" strike="noStrike" kern="1200" dirty="0">
                          <a:solidFill>
                            <a:schemeClr val="dk1"/>
                          </a:solidFill>
                          <a:effectLst/>
                          <a:latin typeface="+mn-lt"/>
                          <a:ea typeface="+mn-ea"/>
                          <a:cs typeface="+mn-cs"/>
                        </a:rPr>
                        <a:t>  -Eskarit vierailevat mahdollisuuksien mukaan koulun joulu- ja kevätjuhlan kenraaliharjoituksissa</a:t>
                      </a:r>
                      <a:r>
                        <a:rPr lang="fi-FI" sz="1600" b="0" i="0" kern="1200" dirty="0">
                          <a:solidFill>
                            <a:schemeClr val="dk1"/>
                          </a:solidFill>
                          <a:effectLst/>
                          <a:latin typeface="+mn-lt"/>
                          <a:ea typeface="+mn-ea"/>
                          <a:cs typeface="+mn-cs"/>
                        </a:rPr>
                        <a:t>​.</a:t>
                      </a:r>
                    </a:p>
                    <a:p>
                      <a:pPr rtl="0" fontAlgn="base"/>
                      <a:r>
                        <a:rPr lang="fi-FI" sz="1600" b="0" i="0" u="none" strike="noStrike" kern="1200" dirty="0">
                          <a:solidFill>
                            <a:schemeClr val="dk1"/>
                          </a:solidFill>
                          <a:effectLst/>
                          <a:latin typeface="+mn-lt"/>
                          <a:ea typeface="+mn-ea"/>
                          <a:cs typeface="+mn-cs"/>
                        </a:rPr>
                        <a:t>-Ekaluokkalaiset vierailevat mahdollisuuksien mukaan eskareiden kenraaliharjoituksissa</a:t>
                      </a:r>
                      <a:r>
                        <a:rPr lang="en-US" sz="1600" b="0" i="0" kern="1200" dirty="0">
                          <a:solidFill>
                            <a:schemeClr val="dk1"/>
                          </a:solidFill>
                          <a:effectLst/>
                          <a:latin typeface="+mn-lt"/>
                          <a:ea typeface="+mn-ea"/>
                          <a:cs typeface="+mn-cs"/>
                        </a:rPr>
                        <a:t>​.</a:t>
                      </a:r>
                    </a:p>
                    <a:p>
                      <a:pPr rtl="0" fontAlgn="base"/>
                      <a:r>
                        <a:rPr lang="fi-FI" sz="1600" b="0" i="0" kern="1200" dirty="0">
                          <a:solidFill>
                            <a:schemeClr val="dk1"/>
                          </a:solidFill>
                          <a:effectLst/>
                          <a:latin typeface="+mn-lt"/>
                          <a:ea typeface="+mn-ea"/>
                          <a:cs typeface="+mn-cs"/>
                        </a:rPr>
                        <a:t>​</a:t>
                      </a:r>
                    </a:p>
                    <a:p>
                      <a:pPr rtl="0" fontAlgn="base"/>
                      <a:r>
                        <a:rPr lang="fi-FI" sz="1600" b="0" i="0" kern="1200" dirty="0">
                          <a:solidFill>
                            <a:schemeClr val="dk1"/>
                          </a:solidFill>
                          <a:effectLst/>
                          <a:latin typeface="+mn-lt"/>
                          <a:ea typeface="+mn-ea"/>
                          <a:cs typeface="+mn-cs"/>
                        </a:rPr>
                        <a:t>-Jokaisesta yksiköstä on vastuuhenkilö (tai varahenkilö) paikalla alueellisessa esi- ja alkuopetuksen suunnittelukokouksessa. Myös päiväkotien johtajat ja varhaiskasvatuksen erityisopettajat voisivat osallistua mahdollisuuksien mukaan. Tapaamisen antia voi hyödyntää henkilökunnan pedagogisen osaamisen kehittämisessä.</a:t>
                      </a:r>
                    </a:p>
                    <a:p>
                      <a:pPr rtl="0" fontAlgn="base"/>
                      <a:r>
                        <a:rPr lang="fi-FI" sz="1600" b="0" i="0" kern="1200" dirty="0">
                          <a:solidFill>
                            <a:schemeClr val="dk1"/>
                          </a:solidFill>
                          <a:effectLst/>
                          <a:latin typeface="+mn-lt"/>
                          <a:ea typeface="+mn-ea"/>
                          <a:cs typeface="+mn-cs"/>
                        </a:rPr>
                        <a:t>- Esimiesten vastuu: järjestää aikaa yhteistyön suunnittelulle</a:t>
                      </a:r>
                      <a:r>
                        <a:rPr lang="en-US" sz="1600" b="0" i="0" kern="1200" dirty="0">
                          <a:solidFill>
                            <a:schemeClr val="dk1"/>
                          </a:solidFill>
                          <a:effectLst/>
                          <a:latin typeface="+mn-lt"/>
                          <a:ea typeface="+mn-ea"/>
                          <a:cs typeface="+mn-cs"/>
                        </a:rPr>
                        <a:t>​</a:t>
                      </a:r>
                    </a:p>
                    <a:p>
                      <a:pPr rtl="0" fontAlgn="base"/>
                      <a:r>
                        <a:rPr lang="fi-FI" sz="1600" b="0" i="0" kern="1200" dirty="0">
                          <a:solidFill>
                            <a:schemeClr val="dk1"/>
                          </a:solidFill>
                          <a:effectLst/>
                          <a:latin typeface="+mn-lt"/>
                          <a:ea typeface="+mn-ea"/>
                          <a:cs typeface="+mn-cs"/>
                        </a:rPr>
                        <a:t>- Jokainen taho kantaa vastuuta yhteistyön järjestämisestä</a:t>
                      </a:r>
                      <a:r>
                        <a:rPr lang="en-US" sz="1600" b="0" i="0" kern="1200" dirty="0">
                          <a:solidFill>
                            <a:schemeClr val="dk1"/>
                          </a:solidFill>
                          <a:effectLst/>
                          <a:latin typeface="+mn-lt"/>
                          <a:ea typeface="+mn-ea"/>
                          <a:cs typeface="+mn-cs"/>
                        </a:rPr>
                        <a:t>​.</a:t>
                      </a:r>
                    </a:p>
                    <a:p>
                      <a:pPr rtl="0" fontAlgn="base"/>
                      <a:r>
                        <a:rPr lang="fi-FI" sz="1600" b="0" i="0" u="none" strike="noStrike" kern="1200" dirty="0">
                          <a:solidFill>
                            <a:schemeClr val="dk1"/>
                          </a:solidFill>
                          <a:effectLst/>
                          <a:latin typeface="+mn-lt"/>
                          <a:ea typeface="+mn-ea"/>
                          <a:cs typeface="+mn-cs"/>
                        </a:rPr>
                        <a:t>                                    </a:t>
                      </a:r>
                      <a:endParaRPr lang="fi-FI" sz="1600" b="0" i="0" kern="1200" dirty="0">
                        <a:solidFill>
                          <a:schemeClr val="dk1"/>
                        </a:solidFill>
                        <a:effectLst/>
                        <a:latin typeface="+mn-lt"/>
                        <a:ea typeface="+mn-ea"/>
                        <a:cs typeface="+mn-cs"/>
                      </a:endParaRPr>
                    </a:p>
                    <a:p>
                      <a:endParaRPr lang="fi-FI" sz="1600" dirty="0"/>
                    </a:p>
                  </a:txBody>
                  <a:tcPr/>
                </a:tc>
                <a:extLst>
                  <a:ext uri="{0D108BD9-81ED-4DB2-BD59-A6C34878D82A}">
                    <a16:rowId xmlns:a16="http://schemas.microsoft.com/office/drawing/2014/main" val="687960100"/>
                  </a:ext>
                </a:extLst>
              </a:tr>
            </a:tbl>
          </a:graphicData>
        </a:graphic>
      </p:graphicFrame>
      <p:sp>
        <p:nvSpPr>
          <p:cNvPr id="5" name="Suorakulmio 4">
            <a:extLst>
              <a:ext uri="{FF2B5EF4-FFF2-40B4-BE49-F238E27FC236}">
                <a16:creationId xmlns:a16="http://schemas.microsoft.com/office/drawing/2014/main" id="{513A16F7-A5BD-4FA8-90F8-8E6F1B295216}"/>
              </a:ext>
            </a:extLst>
          </p:cNvPr>
          <p:cNvSpPr/>
          <p:nvPr/>
        </p:nvSpPr>
        <p:spPr>
          <a:xfrm>
            <a:off x="7775304" y="1530857"/>
            <a:ext cx="2806766" cy="419759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i-FI" sz="1400" dirty="0"/>
              <a:t>Kirjatkaa yhdessä sovitut suunnitteluajat ja käytänteet.</a:t>
            </a:r>
          </a:p>
          <a:p>
            <a:endParaRPr lang="fi-FI" sz="1400" dirty="0"/>
          </a:p>
          <a:p>
            <a:r>
              <a:rPr lang="fi-FI" sz="1400" dirty="0"/>
              <a:t>Millä tavoin varmistamme kaikkien sitoutumisen yhteistyöhön?</a:t>
            </a:r>
          </a:p>
          <a:p>
            <a:endParaRPr lang="fi-FI" sz="1400" dirty="0"/>
          </a:p>
          <a:p>
            <a:r>
              <a:rPr lang="fi-FI" sz="1400" dirty="0"/>
              <a:t>Miten toteutamme yhteistyötä?</a:t>
            </a:r>
          </a:p>
          <a:p>
            <a:endParaRPr lang="fi-FI" sz="1400" dirty="0"/>
          </a:p>
          <a:p>
            <a:endParaRPr lang="fi-FI" sz="1400" dirty="0">
              <a:cs typeface="Segoe UI"/>
            </a:endParaRPr>
          </a:p>
        </p:txBody>
      </p:sp>
    </p:spTree>
    <p:extLst>
      <p:ext uri="{BB962C8B-B14F-4D97-AF65-F5344CB8AC3E}">
        <p14:creationId xmlns:p14="http://schemas.microsoft.com/office/powerpoint/2010/main" val="3234549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47EC2F-9B64-4C14-846D-495801C77011}"/>
              </a:ext>
            </a:extLst>
          </p:cNvPr>
          <p:cNvSpPr>
            <a:spLocks noGrp="1"/>
          </p:cNvSpPr>
          <p:nvPr>
            <p:ph type="title"/>
          </p:nvPr>
        </p:nvSpPr>
        <p:spPr/>
        <p:txBody>
          <a:bodyPr/>
          <a:lstStyle/>
          <a:p>
            <a:r>
              <a:rPr lang="fi-FI" dirty="0"/>
              <a:t> </a:t>
            </a:r>
          </a:p>
        </p:txBody>
      </p:sp>
      <p:sp>
        <p:nvSpPr>
          <p:cNvPr id="3" name="Tekstin paikkamerkki 2">
            <a:extLst>
              <a:ext uri="{FF2B5EF4-FFF2-40B4-BE49-F238E27FC236}">
                <a16:creationId xmlns:a16="http://schemas.microsoft.com/office/drawing/2014/main" id="{F15B4C1D-47A3-4702-8FD6-26C9842C6B53}"/>
              </a:ext>
            </a:extLst>
          </p:cNvPr>
          <p:cNvSpPr>
            <a:spLocks noGrp="1"/>
          </p:cNvSpPr>
          <p:nvPr>
            <p:ph type="body" sz="quarter" idx="12"/>
          </p:nvPr>
        </p:nvSpPr>
        <p:spPr/>
        <p:txBody>
          <a:bodyPr/>
          <a:lstStyle/>
          <a:p>
            <a:r>
              <a:rPr lang="fi-FI" dirty="0"/>
              <a:t> </a:t>
            </a:r>
          </a:p>
        </p:txBody>
      </p:sp>
      <p:graphicFrame>
        <p:nvGraphicFramePr>
          <p:cNvPr id="6" name="Taulukko 6">
            <a:extLst>
              <a:ext uri="{FF2B5EF4-FFF2-40B4-BE49-F238E27FC236}">
                <a16:creationId xmlns:a16="http://schemas.microsoft.com/office/drawing/2014/main" id="{560CBB7B-9B0C-4AD2-BA2F-E20CF539ACF2}"/>
              </a:ext>
            </a:extLst>
          </p:cNvPr>
          <p:cNvGraphicFramePr>
            <a:graphicFrameLocks noGrp="1"/>
          </p:cNvGraphicFramePr>
          <p:nvPr>
            <p:extLst>
              <p:ext uri="{D42A27DB-BD31-4B8C-83A1-F6EECF244321}">
                <p14:modId xmlns:p14="http://schemas.microsoft.com/office/powerpoint/2010/main" val="565414030"/>
              </p:ext>
            </p:extLst>
          </p:nvPr>
        </p:nvGraphicFramePr>
        <p:xfrm>
          <a:off x="757239" y="676225"/>
          <a:ext cx="6992307" cy="6634480"/>
        </p:xfrm>
        <a:graphic>
          <a:graphicData uri="http://schemas.openxmlformats.org/drawingml/2006/table">
            <a:tbl>
              <a:tblPr firstRow="1" bandRow="1">
                <a:tableStyleId>{5C22544A-7EE6-4342-B048-85BDC9FD1C3A}</a:tableStyleId>
              </a:tblPr>
              <a:tblGrid>
                <a:gridCol w="6992307">
                  <a:extLst>
                    <a:ext uri="{9D8B030D-6E8A-4147-A177-3AD203B41FA5}">
                      <a16:colId xmlns:a16="http://schemas.microsoft.com/office/drawing/2014/main" val="2476262270"/>
                    </a:ext>
                  </a:extLst>
                </a:gridCol>
              </a:tblGrid>
              <a:tr h="639305">
                <a:tc>
                  <a:txBody>
                    <a:bodyPr/>
                    <a:lstStyle/>
                    <a:p>
                      <a:r>
                        <a:rPr lang="fi-FI" dirty="0"/>
                        <a:t>4. PEDAGOGISET TYÖTAVAT JA OPPIMISYMPÄRISTÖT PERUSTAITOJEN OPPIMISESSA</a:t>
                      </a:r>
                    </a:p>
                  </a:txBody>
                  <a:tcPr/>
                </a:tc>
                <a:extLst>
                  <a:ext uri="{0D108BD9-81ED-4DB2-BD59-A6C34878D82A}">
                    <a16:rowId xmlns:a16="http://schemas.microsoft.com/office/drawing/2014/main" val="1896442791"/>
                  </a:ext>
                </a:extLst>
              </a:tr>
              <a:tr h="5385211">
                <a:tc>
                  <a:txBody>
                    <a:bodyPr/>
                    <a:lstStyle/>
                    <a:p>
                      <a:pPr rtl="0" fontAlgn="base"/>
                      <a:r>
                        <a:rPr lang="fi-FI" sz="1200" b="0" i="0" kern="1200" dirty="0">
                          <a:solidFill>
                            <a:schemeClr val="dk1"/>
                          </a:solidFill>
                          <a:effectLst/>
                          <a:latin typeface="+mn-lt"/>
                          <a:ea typeface="+mn-ea"/>
                          <a:cs typeface="+mn-cs"/>
                        </a:rPr>
                        <a:t>-Esi- ja alkuopetuksen välisissä vierailuissa ja projektityöskentelyssä käytössä on sekä päiväkodin että koulun tiloja. Tilaratkaisut mahdollistavat työskentelyn asianmukaisissa pienryhmissä. </a:t>
                      </a:r>
                      <a:r>
                        <a:rPr lang="en-US" sz="1200" b="0" i="0" kern="1200" dirty="0">
                          <a:solidFill>
                            <a:schemeClr val="dk1"/>
                          </a:solidFill>
                          <a:effectLst/>
                          <a:latin typeface="+mn-lt"/>
                          <a:ea typeface="+mn-ea"/>
                          <a:cs typeface="+mn-cs"/>
                        </a:rPr>
                        <a:t>​</a:t>
                      </a:r>
                    </a:p>
                    <a:p>
                      <a:pPr rtl="0" fontAlgn="base"/>
                      <a:r>
                        <a:rPr lang="fi-FI" sz="1200" b="0" i="0" kern="1200" dirty="0">
                          <a:solidFill>
                            <a:schemeClr val="dk1"/>
                          </a:solidFill>
                          <a:effectLst/>
                          <a:latin typeface="+mn-lt"/>
                          <a:ea typeface="+mn-ea"/>
                          <a:cs typeface="+mn-cs"/>
                        </a:rPr>
                        <a:t>-Lähiluonto oppimisympäristönä tarjoaa esi- ja alkuopetukselle yhteisen tutkimuskentän luonnon tutkimiselle ja yli oppiainerajojen tapahtuvalle oppimiselle. Yhteisillä retkillä lapsia voidaan jakaa tarkoituksenmukaisiin ryhmiin, kun käytettävissä on useampia aikuisia. </a:t>
                      </a:r>
                      <a:r>
                        <a:rPr lang="en-US" sz="1200" b="0" i="0" kern="1200" dirty="0">
                          <a:solidFill>
                            <a:schemeClr val="dk1"/>
                          </a:solidFill>
                          <a:effectLst/>
                          <a:latin typeface="+mn-lt"/>
                          <a:ea typeface="+mn-ea"/>
                          <a:cs typeface="+mn-cs"/>
                        </a:rPr>
                        <a:t>​</a:t>
                      </a:r>
                    </a:p>
                    <a:p>
                      <a:pPr rtl="0" fontAlgn="base"/>
                      <a:r>
                        <a:rPr lang="fi-FI" sz="1200" b="0" i="0" kern="1200" dirty="0">
                          <a:solidFill>
                            <a:schemeClr val="dk1"/>
                          </a:solidFill>
                          <a:effectLst/>
                          <a:latin typeface="+mn-lt"/>
                          <a:ea typeface="+mn-ea"/>
                          <a:cs typeface="+mn-cs"/>
                        </a:rPr>
                        <a:t>-Projektityöskentely ja STEAM-pedagogiikan mukainen työskentelytapa palvelevat hienosti erilaisia kokoonpanoja ja mahdollistavat oppiainerajat ylittävän oppimisen.</a:t>
                      </a:r>
                      <a:r>
                        <a:rPr lang="en-US" sz="1200" b="0" i="0" kern="1200" dirty="0">
                          <a:solidFill>
                            <a:schemeClr val="dk1"/>
                          </a:solidFill>
                          <a:effectLst/>
                          <a:latin typeface="+mn-lt"/>
                          <a:ea typeface="+mn-ea"/>
                          <a:cs typeface="+mn-cs"/>
                        </a:rPr>
                        <a:t>​</a:t>
                      </a:r>
                    </a:p>
                    <a:p>
                      <a:pPr rtl="0" fontAlgn="base"/>
                      <a:r>
                        <a:rPr lang="fi-FI" sz="1200" b="1" i="0" kern="1200" dirty="0">
                          <a:solidFill>
                            <a:schemeClr val="dk1"/>
                          </a:solidFill>
                          <a:effectLst/>
                          <a:latin typeface="+mn-lt"/>
                          <a:ea typeface="+mn-ea"/>
                          <a:cs typeface="+mn-cs"/>
                        </a:rPr>
                        <a:t>-Leikki </a:t>
                      </a:r>
                      <a:r>
                        <a:rPr lang="fi-FI" sz="1200" b="0" i="0" kern="1200" dirty="0">
                          <a:solidFill>
                            <a:schemeClr val="dk1"/>
                          </a:solidFill>
                          <a:effectLst/>
                          <a:latin typeface="+mn-lt"/>
                          <a:ea typeface="+mn-ea"/>
                          <a:cs typeface="+mn-cs"/>
                        </a:rPr>
                        <a:t>on osana kaikenlaista oppimista, niin ohjatussa toiminnassa ja opetuksessa kuin lasten keskinäisessä toiminnassa ja sitä kautta tapahtuvassa oppimisessa. </a:t>
                      </a:r>
                      <a:r>
                        <a:rPr lang="en-US" sz="1200" b="0" i="0" kern="1200" dirty="0">
                          <a:solidFill>
                            <a:schemeClr val="dk1"/>
                          </a:solidFill>
                          <a:effectLst/>
                          <a:latin typeface="+mn-lt"/>
                          <a:ea typeface="+mn-ea"/>
                          <a:cs typeface="+mn-cs"/>
                        </a:rPr>
                        <a:t>​</a:t>
                      </a:r>
                    </a:p>
                    <a:p>
                      <a:pPr rtl="0" fontAlgn="base"/>
                      <a:r>
                        <a:rPr lang="fi-FI" sz="1200" b="0" i="0" kern="1200" dirty="0">
                          <a:solidFill>
                            <a:schemeClr val="dk1"/>
                          </a:solidFill>
                          <a:effectLst/>
                          <a:latin typeface="+mn-lt"/>
                          <a:ea typeface="+mn-ea"/>
                          <a:cs typeface="+mn-cs"/>
                        </a:rPr>
                        <a:t>- Tuetun leikin keinot ovat osana leikkitoimintaamme, joka mahdollistaa mm. pitkäkestoisen leikin.</a:t>
                      </a:r>
                      <a:br>
                        <a:rPr lang="fi-FI" sz="1200" b="0" i="0" kern="1200" dirty="0">
                          <a:solidFill>
                            <a:srgbClr val="000000"/>
                          </a:solidFill>
                          <a:effectLst/>
                          <a:latin typeface="+mn-lt"/>
                          <a:ea typeface="+mn-ea"/>
                          <a:cs typeface="+mn-cs"/>
                        </a:rPr>
                      </a:br>
                      <a:r>
                        <a:rPr lang="fi-FI" sz="1200" b="0" i="0" kern="1200" dirty="0">
                          <a:solidFill>
                            <a:schemeClr val="dk1"/>
                          </a:solidFill>
                          <a:effectLst/>
                          <a:latin typeface="+mn-lt"/>
                          <a:ea typeface="+mn-ea"/>
                          <a:cs typeface="+mn-cs"/>
                        </a:rPr>
                        <a:t>- Leikkiä hyödynnetään opetuksessa esi- ja alkuopetuksen yhteistyötä toteutettaessa</a:t>
                      </a:r>
                      <a:r>
                        <a:rPr lang="en-US" sz="1200" b="0" i="0" kern="1200" dirty="0">
                          <a:solidFill>
                            <a:schemeClr val="dk1"/>
                          </a:solidFill>
                          <a:effectLst/>
                          <a:latin typeface="+mn-lt"/>
                          <a:ea typeface="+mn-ea"/>
                          <a:cs typeface="+mn-cs"/>
                        </a:rPr>
                        <a:t>​.</a:t>
                      </a:r>
                      <a:br>
                        <a:rPr lang="en-US" sz="1200" b="0" i="0" kern="1200" dirty="0">
                          <a:solidFill>
                            <a:srgbClr val="000000"/>
                          </a:solidFill>
                          <a:effectLst/>
                          <a:latin typeface="+mn-lt"/>
                          <a:ea typeface="+mn-ea"/>
                          <a:cs typeface="+mn-cs"/>
                        </a:rPr>
                      </a:br>
                      <a:r>
                        <a:rPr lang="en-US" sz="1200" b="0" i="0" kern="1200" dirty="0">
                          <a:solidFill>
                            <a:schemeClr val="dk1"/>
                          </a:solidFill>
                          <a:effectLst/>
                          <a:latin typeface="+mn-lt"/>
                          <a:ea typeface="+mn-ea"/>
                          <a:cs typeface="+mn-cs"/>
                        </a:rPr>
                        <a:t>- Kirjojen pariin innostetaan lukuparitoiminnalla.</a:t>
                      </a:r>
                    </a:p>
                    <a:p>
                      <a:pPr rtl="0" fontAlgn="base"/>
                      <a:r>
                        <a:rPr lang="fi-FI" sz="1200" b="0" i="0" kern="1200" dirty="0">
                          <a:solidFill>
                            <a:schemeClr val="dk1"/>
                          </a:solidFill>
                          <a:effectLst/>
                          <a:latin typeface="+mn-lt"/>
                          <a:ea typeface="+mn-ea"/>
                          <a:cs typeface="+mn-cs"/>
                        </a:rPr>
                        <a:t>-Toiminnan suunnittelussa huomioidaan lasten taitotasot sekä kiinnostuksen kohteet sekä lapsiryhmän oppimisen tarpeita.</a:t>
                      </a:r>
                    </a:p>
                    <a:p>
                      <a:pPr lvl="0">
                        <a:buNone/>
                      </a:pPr>
                      <a:endParaRPr lang="fi-FI" sz="1200" b="0" i="0" u="none" strike="noStrike" kern="1200" noProof="0" dirty="0">
                        <a:solidFill>
                          <a:srgbClr val="000000"/>
                        </a:solidFill>
                        <a:effectLst/>
                        <a:latin typeface="Segoe UI"/>
                        <a:ea typeface="+mn-ea"/>
                        <a:cs typeface="Segoe UI"/>
                      </a:endParaRPr>
                    </a:p>
                    <a:p>
                      <a:pPr lvl="0">
                        <a:buNone/>
                      </a:pPr>
                      <a:r>
                        <a:rPr lang="fi-FI" sz="1200" b="0" i="0" u="sng" strike="noStrike" kern="1200" noProof="0" dirty="0">
                          <a:solidFill>
                            <a:srgbClr val="000000"/>
                          </a:solidFill>
                          <a:effectLst/>
                          <a:latin typeface="Segoe UI"/>
                          <a:ea typeface="+mn-ea"/>
                          <a:cs typeface="Segoe UI"/>
                        </a:rPr>
                        <a:t>Esi- ja perusopetuksessa täytyy edistää lasten liikunnallista elämäntapaa lain nojalla 1.8.2026 alkaen</a:t>
                      </a:r>
                      <a:endParaRPr lang="en-US" sz="1200" b="0" i="0" u="sng" strike="noStrike" kern="1200" noProof="0" dirty="0">
                        <a:solidFill>
                          <a:srgbClr val="000000"/>
                        </a:solidFill>
                        <a:effectLst/>
                        <a:latin typeface="Segoe UI"/>
                        <a:ea typeface="+mn-ea"/>
                        <a:cs typeface="Segoe UI"/>
                      </a:endParaRPr>
                    </a:p>
                    <a:p>
                      <a:pPr marL="285750" marR="0" lvl="0" indent="-285750" algn="l">
                        <a:lnSpc>
                          <a:spcPct val="90000"/>
                        </a:lnSpc>
                        <a:spcBef>
                          <a:spcPts val="1000"/>
                        </a:spcBef>
                        <a:spcAft>
                          <a:spcPts val="0"/>
                        </a:spcAft>
                        <a:buFont typeface="Arial"/>
                        <a:buChar char="•"/>
                      </a:pPr>
                      <a:r>
                        <a:rPr lang="fi-FI" sz="1200" b="0" i="0" u="none" strike="noStrike" kern="1200" noProof="0" dirty="0">
                          <a:solidFill>
                            <a:srgbClr val="000000"/>
                          </a:solidFill>
                          <a:effectLst/>
                          <a:latin typeface="Segoe UI"/>
                          <a:ea typeface="+mn-ea"/>
                          <a:cs typeface="Segoe UI"/>
                        </a:rPr>
                        <a:t>Säännöksen tavoitteena on </a:t>
                      </a:r>
                      <a:endParaRPr lang="en-US" sz="1200" b="0" i="0" u="none" strike="noStrike" kern="1200" noProof="0" dirty="0">
                        <a:solidFill>
                          <a:srgbClr val="000000"/>
                        </a:solidFill>
                        <a:effectLst/>
                        <a:latin typeface="Segoe UI"/>
                        <a:ea typeface="+mn-ea"/>
                        <a:cs typeface="Segoe UI"/>
                      </a:endParaRPr>
                    </a:p>
                    <a:p>
                      <a:pPr marL="742950" marR="0" lvl="1" indent="-285750" algn="l">
                        <a:lnSpc>
                          <a:spcPct val="90000"/>
                        </a:lnSpc>
                        <a:spcBef>
                          <a:spcPts val="500"/>
                        </a:spcBef>
                        <a:spcAft>
                          <a:spcPts val="0"/>
                        </a:spcAft>
                        <a:buFont typeface="Arial"/>
                        <a:buChar char="•"/>
                      </a:pPr>
                      <a:r>
                        <a:rPr lang="fi-FI" sz="1200" b="0" i="0" u="none" strike="noStrike" kern="1200" noProof="0" dirty="0">
                          <a:solidFill>
                            <a:srgbClr val="000000"/>
                          </a:solidFill>
                          <a:effectLst/>
                          <a:latin typeface="Segoe UI"/>
                          <a:ea typeface="+mn-ea"/>
                          <a:cs typeface="Segoe UI"/>
                        </a:rPr>
                        <a:t>edistää lasten ja nuorten liikkumista esi- ja perusopetuksen aikana</a:t>
                      </a:r>
                      <a:endParaRPr lang="en-US" sz="1200" b="0" i="0" u="none" strike="noStrike" kern="1200" noProof="0" dirty="0">
                        <a:solidFill>
                          <a:srgbClr val="000000"/>
                        </a:solidFill>
                        <a:effectLst/>
                        <a:latin typeface="Segoe UI"/>
                        <a:ea typeface="+mn-ea"/>
                        <a:cs typeface="Segoe UI"/>
                      </a:endParaRPr>
                    </a:p>
                    <a:p>
                      <a:pPr marL="742950" marR="0" lvl="1" indent="-285750" algn="l">
                        <a:lnSpc>
                          <a:spcPct val="90000"/>
                        </a:lnSpc>
                        <a:spcBef>
                          <a:spcPts val="500"/>
                        </a:spcBef>
                        <a:spcAft>
                          <a:spcPts val="0"/>
                        </a:spcAft>
                        <a:buFont typeface="Arial"/>
                        <a:buChar char="•"/>
                      </a:pPr>
                      <a:r>
                        <a:rPr lang="fi-FI" sz="1200" b="0" i="0" u="none" strike="noStrike" kern="1200" noProof="0" dirty="0">
                          <a:solidFill>
                            <a:srgbClr val="000000"/>
                          </a:solidFill>
                          <a:effectLst/>
                          <a:latin typeface="Segoe UI"/>
                          <a:ea typeface="+mn-ea"/>
                          <a:cs typeface="Segoe UI"/>
                        </a:rPr>
                        <a:t>tukea ja parantaa lasten kokonaisvaltaista hyvinvointia</a:t>
                      </a:r>
                      <a:endParaRPr lang="en-US" sz="1200" b="0" i="0" u="none" strike="noStrike" kern="1200" noProof="0" dirty="0">
                        <a:solidFill>
                          <a:srgbClr val="000000"/>
                        </a:solidFill>
                        <a:effectLst/>
                        <a:latin typeface="Segoe UI"/>
                        <a:ea typeface="+mn-ea"/>
                        <a:cs typeface="Segoe UI"/>
                      </a:endParaRPr>
                    </a:p>
                    <a:p>
                      <a:pPr marL="742950" marR="0" lvl="1" indent="-285750" algn="l">
                        <a:lnSpc>
                          <a:spcPct val="90000"/>
                        </a:lnSpc>
                        <a:spcBef>
                          <a:spcPts val="500"/>
                        </a:spcBef>
                        <a:spcAft>
                          <a:spcPts val="0"/>
                        </a:spcAft>
                        <a:buFont typeface="Arial"/>
                        <a:buChar char="•"/>
                      </a:pPr>
                      <a:r>
                        <a:rPr lang="fi-FI" sz="1200" b="0" i="0" u="none" strike="noStrike" kern="1200" noProof="0" dirty="0">
                          <a:solidFill>
                            <a:srgbClr val="000000"/>
                          </a:solidFill>
                          <a:effectLst/>
                          <a:latin typeface="Segoe UI"/>
                          <a:ea typeface="+mn-ea"/>
                          <a:cs typeface="Segoe UI"/>
                        </a:rPr>
                        <a:t>vahvistaa liikunnan merkitystä esiopetuksen ja peruskoulujen toimintakulttuurissa ja kokonaisvaltaisena elämäntaitona. </a:t>
                      </a:r>
                      <a:endParaRPr lang="en-US" sz="1200" b="0" i="0" u="none" strike="noStrike" kern="1200" noProof="0" dirty="0">
                        <a:solidFill>
                          <a:srgbClr val="000000"/>
                        </a:solidFill>
                        <a:effectLst/>
                        <a:latin typeface="Segoe UI"/>
                        <a:ea typeface="+mn-ea"/>
                        <a:cs typeface="Segoe UI"/>
                      </a:endParaRPr>
                    </a:p>
                    <a:p>
                      <a:pPr marL="742950" marR="0" lvl="1" indent="-285750" algn="l">
                        <a:lnSpc>
                          <a:spcPct val="90000"/>
                        </a:lnSpc>
                        <a:spcBef>
                          <a:spcPts val="500"/>
                        </a:spcBef>
                        <a:spcAft>
                          <a:spcPts val="0"/>
                        </a:spcAft>
                        <a:buFont typeface="Arial"/>
                        <a:buChar char="•"/>
                      </a:pPr>
                      <a:endParaRPr lang="fi-FI" sz="1200" b="0" i="0" u="none" strike="noStrike" kern="1200" noProof="0" dirty="0">
                        <a:solidFill>
                          <a:srgbClr val="000000"/>
                        </a:solidFill>
                        <a:effectLst/>
                        <a:latin typeface="Segoe UI"/>
                        <a:ea typeface="+mn-ea"/>
                        <a:cs typeface="Segoe UI"/>
                      </a:endParaRPr>
                    </a:p>
                    <a:p>
                      <a:pPr marL="457200" marR="0" lvl="1" indent="0" algn="l">
                        <a:lnSpc>
                          <a:spcPct val="90000"/>
                        </a:lnSpc>
                        <a:spcBef>
                          <a:spcPts val="500"/>
                        </a:spcBef>
                        <a:spcAft>
                          <a:spcPts val="0"/>
                        </a:spcAft>
                        <a:buNone/>
                      </a:pPr>
                      <a:r>
                        <a:rPr lang="fi-FI" sz="1200" b="0" i="0" u="none" strike="noStrike" kern="1200" noProof="0" dirty="0">
                          <a:solidFill>
                            <a:srgbClr val="000000"/>
                          </a:solidFill>
                          <a:effectLst/>
                          <a:latin typeface="Segoe UI"/>
                          <a:ea typeface="+mn-ea"/>
                          <a:cs typeface="Segoe UI"/>
                        </a:rPr>
                        <a:t>Tavoitteena on vahvistaa lasten liikunnallisen elämäntavan edistämistä ja liikunnan merkitystä kokonaisvaltaisena elämäntaitona. Liikunnallisella elämäntavalla on myönteinen vaikutus mm. vireystilaan, keskittymiseen, oppimiseen, motoriseen kehitykseen sekä kokonaisvaltaiseen hyvinvointiin. Liikunnallinen elämäntapa on myös yhteydessä mielen hyvinvointiin ja jaksamiseen. </a:t>
                      </a:r>
                      <a:endParaRPr lang="fi-FI" sz="1200" dirty="0"/>
                    </a:p>
                    <a:p>
                      <a:pPr marL="457200" marR="0" lvl="1" indent="0" algn="l">
                        <a:lnSpc>
                          <a:spcPct val="90000"/>
                        </a:lnSpc>
                        <a:spcBef>
                          <a:spcPts val="500"/>
                        </a:spcBef>
                        <a:spcAft>
                          <a:spcPts val="0"/>
                        </a:spcAft>
                        <a:buNone/>
                      </a:pPr>
                      <a:r>
                        <a:rPr lang="fi-FI" sz="1200" b="0" i="0" u="none" strike="noStrike" kern="1200" noProof="0" dirty="0">
                          <a:solidFill>
                            <a:srgbClr val="000000"/>
                          </a:solidFill>
                          <a:effectLst/>
                          <a:latin typeface="Segoe UI"/>
                          <a:ea typeface="+mn-ea"/>
                          <a:cs typeface="Segoe UI"/>
                        </a:rPr>
                        <a:t>Yhteistyössä liikunnallista elämäntapaa edistävät toiminnallisuutta vahvistavat pedagogiset ratkaisut, erilaisten oppimisympäristöjen hyödyntäminen, liikuntavälineiden monipuolinen käyttö sekä muut liikkumista edistävät ratkaisut Liikunnallisen elämäntavan edistämiseen kuuluu myös yhteistyö päiväkodin ja koulun ulkopuolisten toimijoiden kanssa.</a:t>
                      </a:r>
                      <a:endParaRPr lang="fi-FI" sz="1200" dirty="0"/>
                    </a:p>
                  </a:txBody>
                  <a:tcPr/>
                </a:tc>
                <a:extLst>
                  <a:ext uri="{0D108BD9-81ED-4DB2-BD59-A6C34878D82A}">
                    <a16:rowId xmlns:a16="http://schemas.microsoft.com/office/drawing/2014/main" val="687960100"/>
                  </a:ext>
                </a:extLst>
              </a:tr>
            </a:tbl>
          </a:graphicData>
        </a:graphic>
      </p:graphicFrame>
      <p:sp>
        <p:nvSpPr>
          <p:cNvPr id="5" name="Suorakulmio 4">
            <a:extLst>
              <a:ext uri="{FF2B5EF4-FFF2-40B4-BE49-F238E27FC236}">
                <a16:creationId xmlns:a16="http://schemas.microsoft.com/office/drawing/2014/main" id="{B19552D7-9A9D-4E79-8959-95709D1B8A9A}"/>
              </a:ext>
            </a:extLst>
          </p:cNvPr>
          <p:cNvSpPr/>
          <p:nvPr/>
        </p:nvSpPr>
        <p:spPr>
          <a:xfrm>
            <a:off x="8132318" y="1391479"/>
            <a:ext cx="2834635" cy="433696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FI" sz="1400" dirty="0"/>
              <a:t>Millä tavoin hyödynnämme eri oppimisympäristöjä? (Esim. päiväkodin tilat, koulun tilat, lähiympäristö) </a:t>
            </a:r>
          </a:p>
          <a:p>
            <a:endParaRPr lang="fi-FI" sz="1400" dirty="0"/>
          </a:p>
          <a:p>
            <a:r>
              <a:rPr lang="fi-FI" sz="1400" dirty="0"/>
              <a:t>Millaisia työskentelytapoja käytämme?</a:t>
            </a:r>
          </a:p>
          <a:p>
            <a:endParaRPr lang="fi-FI" sz="1400" dirty="0"/>
          </a:p>
          <a:p>
            <a:r>
              <a:rPr lang="fi-FI" sz="1400" dirty="0"/>
              <a:t>Miten mahdollistamme leikin toteutumisen 5-8-vuotiaiden pedagogiikassa?</a:t>
            </a:r>
          </a:p>
          <a:p>
            <a:endParaRPr lang="fi-FI" sz="1400" dirty="0"/>
          </a:p>
          <a:p>
            <a:r>
              <a:rPr lang="fi-FI" sz="1400" dirty="0"/>
              <a:t>Miten huomioimme lasten  osallisuuden ja hyvinvoinnin?</a:t>
            </a:r>
          </a:p>
        </p:txBody>
      </p:sp>
    </p:spTree>
    <p:extLst>
      <p:ext uri="{BB962C8B-B14F-4D97-AF65-F5344CB8AC3E}">
        <p14:creationId xmlns:p14="http://schemas.microsoft.com/office/powerpoint/2010/main" val="1775880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47EC2F-9B64-4C14-846D-495801C77011}"/>
              </a:ext>
            </a:extLst>
          </p:cNvPr>
          <p:cNvSpPr>
            <a:spLocks noGrp="1"/>
          </p:cNvSpPr>
          <p:nvPr>
            <p:ph type="title"/>
          </p:nvPr>
        </p:nvSpPr>
        <p:spPr/>
        <p:txBody>
          <a:bodyPr/>
          <a:lstStyle/>
          <a:p>
            <a:r>
              <a:rPr lang="fi-FI" dirty="0"/>
              <a:t> </a:t>
            </a:r>
          </a:p>
        </p:txBody>
      </p:sp>
      <p:sp>
        <p:nvSpPr>
          <p:cNvPr id="3" name="Tekstin paikkamerkki 2">
            <a:extLst>
              <a:ext uri="{FF2B5EF4-FFF2-40B4-BE49-F238E27FC236}">
                <a16:creationId xmlns:a16="http://schemas.microsoft.com/office/drawing/2014/main" id="{F15B4C1D-47A3-4702-8FD6-26C9842C6B53}"/>
              </a:ext>
            </a:extLst>
          </p:cNvPr>
          <p:cNvSpPr>
            <a:spLocks noGrp="1"/>
          </p:cNvSpPr>
          <p:nvPr>
            <p:ph type="body" sz="quarter" idx="12"/>
          </p:nvPr>
        </p:nvSpPr>
        <p:spPr/>
        <p:txBody>
          <a:bodyPr/>
          <a:lstStyle/>
          <a:p>
            <a:r>
              <a:rPr lang="fi-FI" dirty="0"/>
              <a:t> </a:t>
            </a:r>
          </a:p>
        </p:txBody>
      </p:sp>
      <p:graphicFrame>
        <p:nvGraphicFramePr>
          <p:cNvPr id="6" name="Taulukko 6">
            <a:extLst>
              <a:ext uri="{FF2B5EF4-FFF2-40B4-BE49-F238E27FC236}">
                <a16:creationId xmlns:a16="http://schemas.microsoft.com/office/drawing/2014/main" id="{560CBB7B-9B0C-4AD2-BA2F-E20CF539ACF2}"/>
              </a:ext>
            </a:extLst>
          </p:cNvPr>
          <p:cNvGraphicFramePr>
            <a:graphicFrameLocks noGrp="1"/>
          </p:cNvGraphicFramePr>
          <p:nvPr>
            <p:extLst>
              <p:ext uri="{D42A27DB-BD31-4B8C-83A1-F6EECF244321}">
                <p14:modId xmlns:p14="http://schemas.microsoft.com/office/powerpoint/2010/main" val="814192506"/>
              </p:ext>
            </p:extLst>
          </p:nvPr>
        </p:nvGraphicFramePr>
        <p:xfrm>
          <a:off x="757238" y="794153"/>
          <a:ext cx="6938106" cy="5882058"/>
        </p:xfrm>
        <a:graphic>
          <a:graphicData uri="http://schemas.openxmlformats.org/drawingml/2006/table">
            <a:tbl>
              <a:tblPr firstRow="1" bandRow="1">
                <a:tableStyleId>{5C22544A-7EE6-4342-B048-85BDC9FD1C3A}</a:tableStyleId>
              </a:tblPr>
              <a:tblGrid>
                <a:gridCol w="6938106">
                  <a:extLst>
                    <a:ext uri="{9D8B030D-6E8A-4147-A177-3AD203B41FA5}">
                      <a16:colId xmlns:a16="http://schemas.microsoft.com/office/drawing/2014/main" val="2476262270"/>
                    </a:ext>
                  </a:extLst>
                </a:gridCol>
              </a:tblGrid>
              <a:tr h="609018">
                <a:tc>
                  <a:txBody>
                    <a:bodyPr/>
                    <a:lstStyle/>
                    <a:p>
                      <a:r>
                        <a:rPr lang="fi-FI" dirty="0"/>
                        <a:t>5. ARVIOINTI </a:t>
                      </a:r>
                    </a:p>
                  </a:txBody>
                  <a:tcPr/>
                </a:tc>
                <a:extLst>
                  <a:ext uri="{0D108BD9-81ED-4DB2-BD59-A6C34878D82A}">
                    <a16:rowId xmlns:a16="http://schemas.microsoft.com/office/drawing/2014/main" val="1896442791"/>
                  </a:ext>
                </a:extLst>
              </a:tr>
              <a:tr h="4325276">
                <a:tc>
                  <a:txBody>
                    <a:bodyPr/>
                    <a:lstStyle/>
                    <a:p>
                      <a:pPr rtl="0" fontAlgn="base"/>
                      <a:r>
                        <a:rPr lang="fi-FI" sz="1400" b="1" i="0" kern="1200" dirty="0">
                          <a:solidFill>
                            <a:schemeClr val="dk1"/>
                          </a:solidFill>
                          <a:effectLst/>
                          <a:latin typeface="+mn-lt"/>
                          <a:ea typeface="+mn-ea"/>
                          <a:cs typeface="+mn-cs"/>
                        </a:rPr>
                        <a:t>Miten lähiyhteistyölle asetetut tavoitteet toteutuivat?</a:t>
                      </a:r>
                      <a:r>
                        <a:rPr lang="en-US" sz="1400" b="0" i="0" kern="1200" dirty="0">
                          <a:solidFill>
                            <a:schemeClr val="dk1"/>
                          </a:solidFill>
                          <a:effectLst/>
                          <a:latin typeface="+mn-lt"/>
                          <a:ea typeface="+mn-ea"/>
                          <a:cs typeface="+mn-cs"/>
                        </a:rPr>
                        <a:t>​</a:t>
                      </a:r>
                    </a:p>
                    <a:p>
                      <a:pPr rtl="0" fontAlgn="base"/>
                      <a:r>
                        <a:rPr lang="en-US" sz="1400" b="0" i="0" kern="1200" dirty="0">
                          <a:solidFill>
                            <a:schemeClr val="dk1"/>
                          </a:solidFill>
                          <a:effectLst/>
                          <a:latin typeface="+mn-lt"/>
                          <a:ea typeface="+mn-ea"/>
                          <a:cs typeface="+mn-cs"/>
                        </a:rPr>
                        <a:t>(</a:t>
                      </a:r>
                      <a:r>
                        <a:rPr lang="en-US" sz="1400" b="0" i="0" kern="1200" dirty="0" err="1">
                          <a:solidFill>
                            <a:schemeClr val="dk1"/>
                          </a:solidFill>
                          <a:effectLst/>
                          <a:latin typeface="+mn-lt"/>
                          <a:ea typeface="+mn-ea"/>
                          <a:cs typeface="+mn-cs"/>
                        </a:rPr>
                        <a:t>Arviointia</a:t>
                      </a:r>
                      <a:r>
                        <a:rPr lang="en-US" sz="1400" b="0" i="0" kern="1200" dirty="0">
                          <a:solidFill>
                            <a:schemeClr val="dk1"/>
                          </a:solidFill>
                          <a:effectLst/>
                          <a:latin typeface="+mn-lt"/>
                          <a:ea typeface="+mn-ea"/>
                          <a:cs typeface="+mn-cs"/>
                        </a:rPr>
                        <a:t> </a:t>
                      </a:r>
                      <a:r>
                        <a:rPr lang="en-US" sz="1400" b="0" i="0" kern="1200" dirty="0" err="1">
                          <a:solidFill>
                            <a:schemeClr val="dk1"/>
                          </a:solidFill>
                          <a:effectLst/>
                          <a:latin typeface="+mn-lt"/>
                          <a:ea typeface="+mn-ea"/>
                          <a:cs typeface="+mn-cs"/>
                        </a:rPr>
                        <a:t>lukuvuodesta</a:t>
                      </a:r>
                      <a:r>
                        <a:rPr lang="en-US" sz="1400" b="0" i="0" kern="1200" dirty="0">
                          <a:solidFill>
                            <a:schemeClr val="dk1"/>
                          </a:solidFill>
                          <a:effectLst/>
                          <a:latin typeface="+mn-lt"/>
                          <a:ea typeface="+mn-ea"/>
                          <a:cs typeface="+mn-cs"/>
                        </a:rPr>
                        <a:t> 2025-2026)</a:t>
                      </a:r>
                    </a:p>
                    <a:p>
                      <a:pPr rtl="0" fontAlgn="base"/>
                      <a:r>
                        <a:rPr lang="fi-FI" sz="1400" b="0" i="0" kern="1200" dirty="0">
                          <a:solidFill>
                            <a:schemeClr val="dk1"/>
                          </a:solidFill>
                          <a:effectLst/>
                          <a:latin typeface="+mn-lt"/>
                          <a:ea typeface="+mn-ea"/>
                          <a:cs typeface="+mn-cs"/>
                        </a:rPr>
                        <a:t>Järjestettiin lukuvuoden aikana vuosikellon mukaisesti sovittuja kohtaamisia mahdollisuuksien mukaan.</a:t>
                      </a:r>
                      <a:r>
                        <a:rPr lang="en-US" sz="1400" b="0" i="0" kern="1200" dirty="0">
                          <a:solidFill>
                            <a:schemeClr val="dk1"/>
                          </a:solidFill>
                          <a:effectLst/>
                          <a:latin typeface="+mn-lt"/>
                          <a:ea typeface="+mn-ea"/>
                          <a:cs typeface="+mn-cs"/>
                        </a:rPr>
                        <a:t>​</a:t>
                      </a:r>
                    </a:p>
                    <a:p>
                      <a:pPr rtl="0" fontAlgn="base"/>
                      <a:r>
                        <a:rPr lang="fi-FI" sz="1400" b="0" i="0" kern="1200" dirty="0">
                          <a:solidFill>
                            <a:schemeClr val="dk1"/>
                          </a:solidFill>
                          <a:effectLst/>
                          <a:latin typeface="+mn-lt"/>
                          <a:ea typeface="+mn-ea"/>
                          <a:cs typeface="+mn-cs"/>
                        </a:rPr>
                        <a:t>Yhteistyössä lapsien osallisuus suunnittelussa ja toteutuksessa oli edelleen tärkeää.</a:t>
                      </a:r>
                      <a:r>
                        <a:rPr lang="en-US" sz="1400" b="0" i="0" kern="1200" dirty="0">
                          <a:solidFill>
                            <a:schemeClr val="dk1"/>
                          </a:solidFill>
                          <a:effectLst/>
                          <a:latin typeface="+mn-lt"/>
                          <a:ea typeface="+mn-ea"/>
                          <a:cs typeface="+mn-cs"/>
                        </a:rPr>
                        <a:t>​</a:t>
                      </a:r>
                    </a:p>
                    <a:p>
                      <a:pPr rtl="0" fontAlgn="base"/>
                      <a:r>
                        <a:rPr lang="fi-FI" sz="1400" b="0" i="0" kern="1200" dirty="0">
                          <a:solidFill>
                            <a:schemeClr val="dk1"/>
                          </a:solidFill>
                          <a:effectLst/>
                          <a:latin typeface="+mn-lt"/>
                          <a:ea typeface="+mn-ea"/>
                          <a:cs typeface="+mn-cs"/>
                        </a:rPr>
                        <a:t>Opettajien tietotaidon ammatillinen jakaminen on toteutunut. Yhteistyöryhmien sopiminen keväällä seuraavaa toimintakautta varten on koettu hyväksi, jolloin suunnittelun voi aloittaa hyvissä ajoin..</a:t>
                      </a:r>
                      <a:endParaRPr lang="en-US" sz="1400" b="0" i="0" kern="1200" dirty="0">
                        <a:solidFill>
                          <a:schemeClr val="dk1"/>
                        </a:solidFill>
                        <a:effectLst/>
                        <a:latin typeface="+mn-lt"/>
                        <a:ea typeface="+mn-ea"/>
                        <a:cs typeface="+mn-cs"/>
                      </a:endParaRPr>
                    </a:p>
                    <a:p>
                      <a:pPr rtl="0" fontAlgn="base"/>
                      <a:r>
                        <a:rPr lang="fi-FI" sz="1400" b="0" i="0" kern="1200" dirty="0">
                          <a:solidFill>
                            <a:schemeClr val="dk1"/>
                          </a:solidFill>
                          <a:effectLst/>
                          <a:latin typeface="+mn-lt"/>
                          <a:ea typeface="+mn-ea"/>
                          <a:cs typeface="+mn-cs"/>
                        </a:rPr>
                        <a:t>​</a:t>
                      </a:r>
                    </a:p>
                    <a:p>
                      <a:pPr rtl="0" fontAlgn="base"/>
                      <a:r>
                        <a:rPr lang="fi-FI" sz="1400" b="1" i="0" kern="1200" dirty="0">
                          <a:solidFill>
                            <a:schemeClr val="dk1"/>
                          </a:solidFill>
                          <a:effectLst/>
                          <a:latin typeface="+mn-lt"/>
                          <a:ea typeface="+mn-ea"/>
                          <a:cs typeface="+mn-cs"/>
                        </a:rPr>
                        <a:t>Missä onnistuimme ja mitä haluamme vahvistaa seuraavalla toimintakaudella?</a:t>
                      </a:r>
                      <a:r>
                        <a:rPr lang="en-US" sz="1400" b="0" i="0" kern="1200" dirty="0">
                          <a:solidFill>
                            <a:schemeClr val="dk1"/>
                          </a:solidFill>
                          <a:effectLst/>
                          <a:latin typeface="+mn-lt"/>
                          <a:ea typeface="+mn-ea"/>
                          <a:cs typeface="+mn-cs"/>
                        </a:rPr>
                        <a:t>​</a:t>
                      </a:r>
                    </a:p>
                    <a:p>
                      <a:pPr rtl="0" fontAlgn="base"/>
                      <a:r>
                        <a:rPr lang="fi-FI" sz="1400" b="0" i="0" kern="1200" dirty="0">
                          <a:solidFill>
                            <a:schemeClr val="dk1"/>
                          </a:solidFill>
                          <a:effectLst/>
                          <a:latin typeface="+mn-lt"/>
                          <a:ea typeface="+mn-ea"/>
                          <a:cs typeface="+mn-cs"/>
                        </a:rPr>
                        <a:t>Lapset kokivat yhteistyön merkitykselliseksi. </a:t>
                      </a:r>
                      <a:r>
                        <a:rPr lang="en-US" sz="1400" b="0" i="0" kern="1200" dirty="0">
                          <a:solidFill>
                            <a:schemeClr val="dk1"/>
                          </a:solidFill>
                          <a:effectLst/>
                          <a:latin typeface="+mn-lt"/>
                          <a:ea typeface="+mn-ea"/>
                          <a:cs typeface="+mn-cs"/>
                        </a:rPr>
                        <a:t>​</a:t>
                      </a:r>
                    </a:p>
                    <a:p>
                      <a:pPr rtl="0" fontAlgn="base"/>
                      <a:r>
                        <a:rPr lang="fi-FI" sz="1400" b="0" i="0" kern="1200" dirty="0">
                          <a:solidFill>
                            <a:schemeClr val="dk1"/>
                          </a:solidFill>
                          <a:effectLst/>
                          <a:latin typeface="+mn-lt"/>
                          <a:ea typeface="+mn-ea"/>
                          <a:cs typeface="+mn-cs"/>
                        </a:rPr>
                        <a:t>Välimatkat eivät ole este yhteistyölle, mutta toki läheinen sijainti helpottaa toimintaa ja yhteisen toimintakulttuurin muodostumista. Yhteistyö on ollut monipuolista ja sitä on toteutettu kunkin resurssien ja mahdollisuuksien puitteissa. </a:t>
                      </a:r>
                    </a:p>
                    <a:p>
                      <a:pPr rtl="0" fontAlgn="base"/>
                      <a:endParaRPr lang="en-US" sz="1400" b="0" i="0" kern="1200" dirty="0">
                        <a:solidFill>
                          <a:schemeClr val="dk1"/>
                        </a:solidFill>
                        <a:effectLst/>
                        <a:latin typeface="+mn-lt"/>
                        <a:ea typeface="+mn-ea"/>
                        <a:cs typeface="+mn-cs"/>
                      </a:endParaRPr>
                    </a:p>
                    <a:p>
                      <a:pPr rtl="0" fontAlgn="base"/>
                      <a:r>
                        <a:rPr lang="fi-FI" sz="1400" b="0" i="0" kern="1200" dirty="0">
                          <a:solidFill>
                            <a:schemeClr val="dk1"/>
                          </a:solidFill>
                          <a:effectLst/>
                          <a:latin typeface="+mn-lt"/>
                          <a:ea typeface="+mn-ea"/>
                          <a:cs typeface="+mn-cs"/>
                        </a:rPr>
                        <a:t>Ensi toimintakaudella toivomme yhteisen ymmärryksen 5 – 8 –vuotiaiden pedagogiikasta vahvistuvan. Suunnitelmissa olisi, että </a:t>
                      </a:r>
                      <a:r>
                        <a:rPr lang="fi-FI" sz="1400" b="0" i="0" kern="1200" dirty="0" err="1">
                          <a:solidFill>
                            <a:schemeClr val="dk1"/>
                          </a:solidFill>
                          <a:effectLst/>
                          <a:latin typeface="+mn-lt"/>
                          <a:ea typeface="+mn-ea"/>
                          <a:cs typeface="+mn-cs"/>
                        </a:rPr>
                        <a:t>Honkimaan</a:t>
                      </a:r>
                      <a:r>
                        <a:rPr lang="fi-FI" sz="1400" b="0" i="0" kern="1200" dirty="0">
                          <a:solidFill>
                            <a:schemeClr val="dk1"/>
                          </a:solidFill>
                          <a:effectLst/>
                          <a:latin typeface="+mn-lt"/>
                          <a:ea typeface="+mn-ea"/>
                          <a:cs typeface="+mn-cs"/>
                        </a:rPr>
                        <a:t> päiväkodin </a:t>
                      </a:r>
                      <a:r>
                        <a:rPr lang="fi-FI" sz="1400" b="0" i="0" kern="1200" dirty="0" err="1">
                          <a:solidFill>
                            <a:schemeClr val="dk1"/>
                          </a:solidFill>
                          <a:effectLst/>
                          <a:latin typeface="+mn-lt"/>
                          <a:ea typeface="+mn-ea"/>
                          <a:cs typeface="+mn-cs"/>
                        </a:rPr>
                        <a:t>viskarit</a:t>
                      </a:r>
                      <a:r>
                        <a:rPr lang="fi-FI" sz="1400" b="0" i="0" kern="1200" dirty="0">
                          <a:solidFill>
                            <a:schemeClr val="dk1"/>
                          </a:solidFill>
                          <a:effectLst/>
                          <a:latin typeface="+mn-lt"/>
                          <a:ea typeface="+mn-ea"/>
                          <a:cs typeface="+mn-cs"/>
                        </a:rPr>
                        <a:t> kävisivät keväällä tutustumassa Kiiminkijoen päiväkodilla eskariin. Myös </a:t>
                      </a:r>
                      <a:r>
                        <a:rPr lang="fi-FI" sz="1400" b="0" i="0" kern="1200" dirty="0" err="1">
                          <a:solidFill>
                            <a:schemeClr val="dk1"/>
                          </a:solidFill>
                          <a:effectLst/>
                          <a:latin typeface="+mn-lt"/>
                          <a:ea typeface="+mn-ea"/>
                          <a:cs typeface="+mn-cs"/>
                        </a:rPr>
                        <a:t>steam</a:t>
                      </a:r>
                      <a:r>
                        <a:rPr lang="fi-FI" sz="1400" b="0" i="0" kern="1200" dirty="0">
                          <a:solidFill>
                            <a:schemeClr val="dk1"/>
                          </a:solidFill>
                          <a:effectLst/>
                          <a:latin typeface="+mn-lt"/>
                          <a:ea typeface="+mn-ea"/>
                          <a:cs typeface="+mn-cs"/>
                        </a:rPr>
                        <a:t>-yhteistyö voisi olla mahdollista toteuttaa.</a:t>
                      </a:r>
                    </a:p>
                    <a:p>
                      <a:pPr rtl="0" fontAlgn="base"/>
                      <a:endParaRPr lang="fi-FI" sz="1400" b="0" i="0" kern="1200" dirty="0">
                        <a:solidFill>
                          <a:schemeClr val="dk1"/>
                        </a:solidFill>
                        <a:effectLst/>
                        <a:latin typeface="+mn-lt"/>
                        <a:ea typeface="+mn-ea"/>
                        <a:cs typeface="+mn-cs"/>
                      </a:endParaRPr>
                    </a:p>
                    <a:p>
                      <a:pPr rtl="0" fontAlgn="base"/>
                      <a:r>
                        <a:rPr lang="fi-FI" sz="1400" b="0" i="0" kern="1200" dirty="0">
                          <a:solidFill>
                            <a:schemeClr val="dk1"/>
                          </a:solidFill>
                          <a:effectLst/>
                          <a:latin typeface="+mn-lt"/>
                          <a:ea typeface="+mn-ea"/>
                          <a:cs typeface="+mn-cs"/>
                        </a:rPr>
                        <a:t>Lisäksi näemme erittäin tärkeänä säännöllisen suunnittelun mahdollistumisen ja kaikkien sitoutumisen niin yhteistyön toteutukseen kuin suunnitelmien ja arviointien laatimiseen</a:t>
                      </a:r>
                    </a:p>
                    <a:p>
                      <a:endParaRPr lang="fi-FI" dirty="0"/>
                    </a:p>
                  </a:txBody>
                  <a:tcPr/>
                </a:tc>
                <a:extLst>
                  <a:ext uri="{0D108BD9-81ED-4DB2-BD59-A6C34878D82A}">
                    <a16:rowId xmlns:a16="http://schemas.microsoft.com/office/drawing/2014/main" val="687960100"/>
                  </a:ext>
                </a:extLst>
              </a:tr>
            </a:tbl>
          </a:graphicData>
        </a:graphic>
      </p:graphicFrame>
      <p:sp>
        <p:nvSpPr>
          <p:cNvPr id="5" name="Suorakulmio 4">
            <a:extLst>
              <a:ext uri="{FF2B5EF4-FFF2-40B4-BE49-F238E27FC236}">
                <a16:creationId xmlns:a16="http://schemas.microsoft.com/office/drawing/2014/main" id="{EA74EDCF-9EFC-4951-89E2-459EA94F2ECA}"/>
              </a:ext>
            </a:extLst>
          </p:cNvPr>
          <p:cNvSpPr/>
          <p:nvPr/>
        </p:nvSpPr>
        <p:spPr>
          <a:xfrm>
            <a:off x="7952199" y="1391479"/>
            <a:ext cx="2596740" cy="433696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i-FI" sz="1400" dirty="0"/>
          </a:p>
          <a:p>
            <a:r>
              <a:rPr lang="fi-FI" sz="1400" dirty="0"/>
              <a:t>Miten lähiyhteistyölle asetetut tavoitteet toteutuivat?</a:t>
            </a:r>
          </a:p>
          <a:p>
            <a:endParaRPr lang="fi-FI" sz="1400" dirty="0"/>
          </a:p>
          <a:p>
            <a:r>
              <a:rPr lang="fi-FI" sz="1400" dirty="0"/>
              <a:t>Missä onnistuimme ja mitä haluamme vahvistaa seuraavalla toimintakaudella?</a:t>
            </a:r>
          </a:p>
          <a:p>
            <a:endParaRPr lang="fi-FI" sz="1400" dirty="0"/>
          </a:p>
        </p:txBody>
      </p:sp>
    </p:spTree>
    <p:extLst>
      <p:ext uri="{BB962C8B-B14F-4D97-AF65-F5344CB8AC3E}">
        <p14:creationId xmlns:p14="http://schemas.microsoft.com/office/powerpoint/2010/main" val="337809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2592DA6-4D65-CCB5-58F2-194243DD3936}"/>
              </a:ext>
            </a:extLst>
          </p:cNvPr>
          <p:cNvSpPr>
            <a:spLocks noGrp="1"/>
          </p:cNvSpPr>
          <p:nvPr>
            <p:ph type="title"/>
          </p:nvPr>
        </p:nvSpPr>
        <p:spPr>
          <a:xfrm>
            <a:off x="748553" y="1129553"/>
            <a:ext cx="9791700" cy="401535"/>
          </a:xfrm>
        </p:spPr>
        <p:txBody>
          <a:bodyPr>
            <a:normAutofit fontScale="90000"/>
          </a:bodyPr>
          <a:lstStyle/>
          <a:p>
            <a:r>
              <a:rPr lang="fi-FI" dirty="0"/>
              <a:t> </a:t>
            </a:r>
          </a:p>
        </p:txBody>
      </p:sp>
      <p:sp>
        <p:nvSpPr>
          <p:cNvPr id="3" name="Tekstin paikkamerkki 2">
            <a:extLst>
              <a:ext uri="{FF2B5EF4-FFF2-40B4-BE49-F238E27FC236}">
                <a16:creationId xmlns:a16="http://schemas.microsoft.com/office/drawing/2014/main" id="{43041DEA-EDBC-A019-FBB0-1D7FE6B51291}"/>
              </a:ext>
            </a:extLst>
          </p:cNvPr>
          <p:cNvSpPr>
            <a:spLocks noGrp="1"/>
          </p:cNvSpPr>
          <p:nvPr>
            <p:ph type="body" sz="quarter" idx="12"/>
          </p:nvPr>
        </p:nvSpPr>
        <p:spPr>
          <a:xfrm flipH="1">
            <a:off x="584791" y="2491741"/>
            <a:ext cx="172448" cy="1197758"/>
          </a:xfrm>
        </p:spPr>
        <p:txBody>
          <a:bodyPr/>
          <a:lstStyle/>
          <a:p>
            <a:r>
              <a:rPr lang="fi-FI" dirty="0"/>
              <a:t> </a:t>
            </a:r>
          </a:p>
        </p:txBody>
      </p:sp>
      <p:sp>
        <p:nvSpPr>
          <p:cNvPr id="4" name="Tekstin paikkamerkki 3">
            <a:extLst>
              <a:ext uri="{FF2B5EF4-FFF2-40B4-BE49-F238E27FC236}">
                <a16:creationId xmlns:a16="http://schemas.microsoft.com/office/drawing/2014/main" id="{77A3B2FE-4554-CA8C-A0F5-8B93D7F34EA7}"/>
              </a:ext>
            </a:extLst>
          </p:cNvPr>
          <p:cNvSpPr>
            <a:spLocks noGrp="1"/>
          </p:cNvSpPr>
          <p:nvPr>
            <p:ph type="body" sz="quarter" idx="11"/>
          </p:nvPr>
        </p:nvSpPr>
        <p:spPr/>
        <p:txBody>
          <a:bodyPr/>
          <a:lstStyle/>
          <a:p>
            <a:r>
              <a:rPr lang="fi-FI" dirty="0"/>
              <a:t>   </a:t>
            </a:r>
          </a:p>
        </p:txBody>
      </p:sp>
      <p:graphicFrame>
        <p:nvGraphicFramePr>
          <p:cNvPr id="5" name="Taulukko 5">
            <a:extLst>
              <a:ext uri="{FF2B5EF4-FFF2-40B4-BE49-F238E27FC236}">
                <a16:creationId xmlns:a16="http://schemas.microsoft.com/office/drawing/2014/main" id="{BA7A6AE6-08A8-F854-BE4C-1B285FEEA562}"/>
              </a:ext>
            </a:extLst>
          </p:cNvPr>
          <p:cNvGraphicFramePr>
            <a:graphicFrameLocks noGrp="1"/>
          </p:cNvGraphicFramePr>
          <p:nvPr>
            <p:extLst>
              <p:ext uri="{D42A27DB-BD31-4B8C-83A1-F6EECF244321}">
                <p14:modId xmlns:p14="http://schemas.microsoft.com/office/powerpoint/2010/main" val="878833046"/>
              </p:ext>
            </p:extLst>
          </p:nvPr>
        </p:nvGraphicFramePr>
        <p:xfrm>
          <a:off x="757238" y="1881964"/>
          <a:ext cx="9695238" cy="4744246"/>
        </p:xfrm>
        <a:graphic>
          <a:graphicData uri="http://schemas.openxmlformats.org/drawingml/2006/table">
            <a:tbl>
              <a:tblPr firstRow="1" bandRow="1">
                <a:tableStyleId>{5C22544A-7EE6-4342-B048-85BDC9FD1C3A}</a:tableStyleId>
              </a:tblPr>
              <a:tblGrid>
                <a:gridCol w="4847619">
                  <a:extLst>
                    <a:ext uri="{9D8B030D-6E8A-4147-A177-3AD203B41FA5}">
                      <a16:colId xmlns:a16="http://schemas.microsoft.com/office/drawing/2014/main" val="2429715754"/>
                    </a:ext>
                  </a:extLst>
                </a:gridCol>
                <a:gridCol w="4847619">
                  <a:extLst>
                    <a:ext uri="{9D8B030D-6E8A-4147-A177-3AD203B41FA5}">
                      <a16:colId xmlns:a16="http://schemas.microsoft.com/office/drawing/2014/main" val="4140140082"/>
                    </a:ext>
                  </a:extLst>
                </a:gridCol>
              </a:tblGrid>
              <a:tr h="446566">
                <a:tc>
                  <a:txBody>
                    <a:bodyPr/>
                    <a:lstStyle/>
                    <a:p>
                      <a:r>
                        <a:rPr lang="fi-FI" dirty="0"/>
                        <a:t> AJANKOHTA</a:t>
                      </a:r>
                    </a:p>
                  </a:txBody>
                  <a:tcPr/>
                </a:tc>
                <a:tc>
                  <a:txBody>
                    <a:bodyPr/>
                    <a:lstStyle/>
                    <a:p>
                      <a:r>
                        <a:rPr lang="fi-FI" dirty="0"/>
                        <a:t>TOIMINTA</a:t>
                      </a:r>
                    </a:p>
                  </a:txBody>
                  <a:tcPr/>
                </a:tc>
                <a:extLst>
                  <a:ext uri="{0D108BD9-81ED-4DB2-BD59-A6C34878D82A}">
                    <a16:rowId xmlns:a16="http://schemas.microsoft.com/office/drawing/2014/main" val="3324336333"/>
                  </a:ext>
                </a:extLst>
              </a:tr>
              <a:tr h="315079">
                <a:tc>
                  <a:txBody>
                    <a:bodyPr/>
                    <a:lstStyle/>
                    <a:p>
                      <a:r>
                        <a:rPr lang="fi-FI" dirty="0"/>
                        <a:t>ELOKUU</a:t>
                      </a:r>
                    </a:p>
                    <a:p>
                      <a:endParaRPr lang="fi-FI" dirty="0"/>
                    </a:p>
                  </a:txBody>
                  <a:tcPr/>
                </a:tc>
                <a:tc>
                  <a:txBody>
                    <a:bodyPr/>
                    <a:lstStyle/>
                    <a:p>
                      <a:r>
                        <a:rPr lang="fi-FI" sz="1800" b="0" i="0" kern="1200" dirty="0">
                          <a:solidFill>
                            <a:schemeClr val="dk1"/>
                          </a:solidFill>
                          <a:effectLst/>
                          <a:latin typeface="+mn-lt"/>
                          <a:ea typeface="+mn-ea"/>
                          <a:cs typeface="+mn-cs"/>
                        </a:rPr>
                        <a:t>Ryhmäytyminen oman ryhmän kesken</a:t>
                      </a:r>
                      <a:endParaRPr lang="fi-FI" dirty="0"/>
                    </a:p>
                  </a:txBody>
                  <a:tcPr/>
                </a:tc>
                <a:extLst>
                  <a:ext uri="{0D108BD9-81ED-4DB2-BD59-A6C34878D82A}">
                    <a16:rowId xmlns:a16="http://schemas.microsoft.com/office/drawing/2014/main" val="2985314596"/>
                  </a:ext>
                </a:extLst>
              </a:tr>
              <a:tr h="315079">
                <a:tc>
                  <a:txBody>
                    <a:bodyPr/>
                    <a:lstStyle/>
                    <a:p>
                      <a:r>
                        <a:rPr lang="fi-FI" dirty="0"/>
                        <a:t>SYYSKUU</a:t>
                      </a:r>
                    </a:p>
                    <a:p>
                      <a:endParaRPr lang="fi-FI" dirty="0"/>
                    </a:p>
                  </a:txBody>
                  <a:tcPr/>
                </a:tc>
                <a:tc>
                  <a:txBody>
                    <a:bodyPr/>
                    <a:lstStyle/>
                    <a:p>
                      <a:pPr rtl="0" fontAlgn="base"/>
                      <a:r>
                        <a:rPr lang="fi-FI" sz="1800" b="0" i="0" u="none" strike="noStrike" kern="1200" dirty="0">
                          <a:solidFill>
                            <a:schemeClr val="dk1"/>
                          </a:solidFill>
                          <a:effectLst/>
                          <a:latin typeface="+mn-lt"/>
                          <a:ea typeface="+mn-ea"/>
                          <a:cs typeface="+mn-cs"/>
                        </a:rPr>
                        <a:t>Palaute/ arviointi tukitoimista eskariin ja kouluun</a:t>
                      </a:r>
                      <a:r>
                        <a:rPr lang="fi-FI" sz="1800" b="0" i="0" kern="1200" dirty="0">
                          <a:solidFill>
                            <a:schemeClr val="dk1"/>
                          </a:solidFill>
                          <a:effectLst/>
                          <a:latin typeface="+mn-lt"/>
                          <a:ea typeface="+mn-ea"/>
                          <a:cs typeface="+mn-cs"/>
                        </a:rPr>
                        <a:t>​</a:t>
                      </a:r>
                    </a:p>
                    <a:p>
                      <a:pPr rtl="0" fontAlgn="base"/>
                      <a:r>
                        <a:rPr lang="fi-FI" sz="1800" b="0" i="0" u="none" strike="noStrike" kern="1200" dirty="0">
                          <a:solidFill>
                            <a:schemeClr val="dk1"/>
                          </a:solidFill>
                          <a:effectLst/>
                          <a:latin typeface="+mn-lt"/>
                          <a:ea typeface="+mn-ea"/>
                          <a:cs typeface="+mn-cs"/>
                        </a:rPr>
                        <a:t>Havaintoja ensimmäisen lukuvuoden alusta.</a:t>
                      </a:r>
                    </a:p>
                    <a:p>
                      <a:pPr rtl="0" fontAlgn="base"/>
                      <a:r>
                        <a:rPr lang="fi-FI" sz="1800" b="0" i="0" u="none" strike="noStrike" kern="1200" dirty="0">
                          <a:solidFill>
                            <a:schemeClr val="dk1"/>
                          </a:solidFill>
                          <a:effectLst/>
                          <a:latin typeface="+mn-lt"/>
                          <a:ea typeface="+mn-ea"/>
                          <a:cs typeface="+mn-cs"/>
                        </a:rPr>
                        <a:t>Suunnittelupalaveri lähiyhteistyö-kumppanin kanssa.</a:t>
                      </a:r>
                      <a:endParaRPr lang="fi-FI" sz="1800" b="0" i="0" kern="1200" dirty="0">
                        <a:solidFill>
                          <a:schemeClr val="dk1"/>
                        </a:solidFill>
                        <a:effectLst/>
                        <a:latin typeface="+mn-lt"/>
                        <a:ea typeface="+mn-ea"/>
                        <a:cs typeface="+mn-cs"/>
                      </a:endParaRPr>
                    </a:p>
                    <a:p>
                      <a:endParaRPr lang="fi-FI" dirty="0"/>
                    </a:p>
                  </a:txBody>
                  <a:tcPr/>
                </a:tc>
                <a:extLst>
                  <a:ext uri="{0D108BD9-81ED-4DB2-BD59-A6C34878D82A}">
                    <a16:rowId xmlns:a16="http://schemas.microsoft.com/office/drawing/2014/main" val="1123504139"/>
                  </a:ext>
                </a:extLst>
              </a:tr>
              <a:tr h="315079">
                <a:tc>
                  <a:txBody>
                    <a:bodyPr/>
                    <a:lstStyle/>
                    <a:p>
                      <a:r>
                        <a:rPr lang="fi-FI" dirty="0"/>
                        <a:t>LOKAKUU</a:t>
                      </a:r>
                    </a:p>
                    <a:p>
                      <a:endParaRPr lang="fi-FI" dirty="0"/>
                    </a:p>
                  </a:txBody>
                  <a:tcPr/>
                </a:tc>
                <a:tc>
                  <a:txBody>
                    <a:bodyPr/>
                    <a:lstStyle/>
                    <a:p>
                      <a:r>
                        <a:rPr lang="fi-FI" sz="1800" b="0" i="0" kern="1200" dirty="0">
                          <a:solidFill>
                            <a:schemeClr val="dk1"/>
                          </a:solidFill>
                          <a:effectLst/>
                          <a:latin typeface="+mn-lt"/>
                          <a:ea typeface="+mn-ea"/>
                          <a:cs typeface="+mn-cs"/>
                        </a:rPr>
                        <a:t>Yhteiset syyslaulajaiset</a:t>
                      </a:r>
                      <a:endParaRPr lang="fi-FI" dirty="0"/>
                    </a:p>
                  </a:txBody>
                  <a:tcPr/>
                </a:tc>
                <a:extLst>
                  <a:ext uri="{0D108BD9-81ED-4DB2-BD59-A6C34878D82A}">
                    <a16:rowId xmlns:a16="http://schemas.microsoft.com/office/drawing/2014/main" val="889052190"/>
                  </a:ext>
                </a:extLst>
              </a:tr>
              <a:tr h="315079">
                <a:tc>
                  <a:txBody>
                    <a:bodyPr/>
                    <a:lstStyle/>
                    <a:p>
                      <a:r>
                        <a:rPr lang="fi-FI" dirty="0"/>
                        <a:t>MARRASKUU</a:t>
                      </a:r>
                    </a:p>
                    <a:p>
                      <a:endParaRPr lang="fi-FI" dirty="0"/>
                    </a:p>
                  </a:txBody>
                  <a:tcPr/>
                </a:tc>
                <a:tc>
                  <a:txBody>
                    <a:bodyPr/>
                    <a:lstStyle/>
                    <a:p>
                      <a:r>
                        <a:rPr lang="fi-FI" sz="1800" b="0" i="0" kern="1200" dirty="0">
                          <a:solidFill>
                            <a:schemeClr val="dk1"/>
                          </a:solidFill>
                          <a:effectLst/>
                          <a:latin typeface="+mn-lt"/>
                          <a:ea typeface="+mn-ea"/>
                          <a:cs typeface="+mn-cs"/>
                        </a:rPr>
                        <a:t>Lähiyhteistyö kaveriluokan kanssa sovittujen aikataulujen ja raamien mukaan</a:t>
                      </a:r>
                      <a:endParaRPr lang="fi-FI" dirty="0"/>
                    </a:p>
                  </a:txBody>
                  <a:tcPr/>
                </a:tc>
                <a:extLst>
                  <a:ext uri="{0D108BD9-81ED-4DB2-BD59-A6C34878D82A}">
                    <a16:rowId xmlns:a16="http://schemas.microsoft.com/office/drawing/2014/main" val="2062043099"/>
                  </a:ext>
                </a:extLst>
              </a:tr>
              <a:tr h="439006">
                <a:tc>
                  <a:txBody>
                    <a:bodyPr/>
                    <a:lstStyle/>
                    <a:p>
                      <a:r>
                        <a:rPr lang="fi-FI" dirty="0"/>
                        <a:t>JOULUKUU</a:t>
                      </a:r>
                    </a:p>
                    <a:p>
                      <a:endParaRPr lang="fi-FI" dirty="0"/>
                    </a:p>
                  </a:txBody>
                  <a:tcPr/>
                </a:tc>
                <a:tc>
                  <a:txBody>
                    <a:bodyPr/>
                    <a:lstStyle/>
                    <a:p>
                      <a:r>
                        <a:rPr lang="fi-FI" sz="1800" b="0" i="0" kern="1200" dirty="0">
                          <a:solidFill>
                            <a:schemeClr val="dk1"/>
                          </a:solidFill>
                          <a:effectLst/>
                          <a:latin typeface="+mn-lt"/>
                          <a:ea typeface="+mn-ea"/>
                          <a:cs typeface="+mn-cs"/>
                        </a:rPr>
                        <a:t>Joulujuhlien kenraaliharjoituksissa vierailut</a:t>
                      </a:r>
                      <a:endParaRPr lang="fi-FI" dirty="0"/>
                    </a:p>
                  </a:txBody>
                  <a:tcPr/>
                </a:tc>
                <a:extLst>
                  <a:ext uri="{0D108BD9-81ED-4DB2-BD59-A6C34878D82A}">
                    <a16:rowId xmlns:a16="http://schemas.microsoft.com/office/drawing/2014/main" val="873909948"/>
                  </a:ext>
                </a:extLst>
              </a:tr>
            </a:tbl>
          </a:graphicData>
        </a:graphic>
      </p:graphicFrame>
      <p:graphicFrame>
        <p:nvGraphicFramePr>
          <p:cNvPr id="8" name="Taulukko 8">
            <a:extLst>
              <a:ext uri="{FF2B5EF4-FFF2-40B4-BE49-F238E27FC236}">
                <a16:creationId xmlns:a16="http://schemas.microsoft.com/office/drawing/2014/main" id="{C42331D9-A2A4-EFAE-F5F3-8A4CEADE0A3B}"/>
              </a:ext>
            </a:extLst>
          </p:cNvPr>
          <p:cNvGraphicFramePr>
            <a:graphicFrameLocks noGrp="1"/>
          </p:cNvGraphicFramePr>
          <p:nvPr>
            <p:extLst>
              <p:ext uri="{D42A27DB-BD31-4B8C-83A1-F6EECF244321}">
                <p14:modId xmlns:p14="http://schemas.microsoft.com/office/powerpoint/2010/main" val="1084620585"/>
              </p:ext>
            </p:extLst>
          </p:nvPr>
        </p:nvGraphicFramePr>
        <p:xfrm>
          <a:off x="748552" y="1318436"/>
          <a:ext cx="9703923" cy="510363"/>
        </p:xfrm>
        <a:graphic>
          <a:graphicData uri="http://schemas.openxmlformats.org/drawingml/2006/table">
            <a:tbl>
              <a:tblPr firstRow="1" bandRow="1">
                <a:tableStyleId>{5C22544A-7EE6-4342-B048-85BDC9FD1C3A}</a:tableStyleId>
              </a:tblPr>
              <a:tblGrid>
                <a:gridCol w="9703923">
                  <a:extLst>
                    <a:ext uri="{9D8B030D-6E8A-4147-A177-3AD203B41FA5}">
                      <a16:colId xmlns:a16="http://schemas.microsoft.com/office/drawing/2014/main" val="1883764609"/>
                    </a:ext>
                  </a:extLst>
                </a:gridCol>
              </a:tblGrid>
              <a:tr h="510363">
                <a:tc>
                  <a:txBody>
                    <a:bodyPr/>
                    <a:lstStyle/>
                    <a:p>
                      <a:r>
                        <a:rPr lang="fi-FI" dirty="0"/>
                        <a:t>6. VUOSIKELLO</a:t>
                      </a:r>
                    </a:p>
                  </a:txBody>
                  <a:tcPr/>
                </a:tc>
                <a:extLst>
                  <a:ext uri="{0D108BD9-81ED-4DB2-BD59-A6C34878D82A}">
                    <a16:rowId xmlns:a16="http://schemas.microsoft.com/office/drawing/2014/main" val="3605774328"/>
                  </a:ext>
                </a:extLst>
              </a:tr>
            </a:tbl>
          </a:graphicData>
        </a:graphic>
      </p:graphicFrame>
    </p:spTree>
    <p:extLst>
      <p:ext uri="{BB962C8B-B14F-4D97-AF65-F5344CB8AC3E}">
        <p14:creationId xmlns:p14="http://schemas.microsoft.com/office/powerpoint/2010/main" val="663906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2592DA6-4D65-CCB5-58F2-194243DD3936}"/>
              </a:ext>
            </a:extLst>
          </p:cNvPr>
          <p:cNvSpPr>
            <a:spLocks noGrp="1"/>
          </p:cNvSpPr>
          <p:nvPr>
            <p:ph type="title"/>
          </p:nvPr>
        </p:nvSpPr>
        <p:spPr>
          <a:xfrm>
            <a:off x="748553" y="1129553"/>
            <a:ext cx="9791700" cy="401535"/>
          </a:xfrm>
        </p:spPr>
        <p:txBody>
          <a:bodyPr>
            <a:normAutofit fontScale="90000"/>
          </a:bodyPr>
          <a:lstStyle/>
          <a:p>
            <a:r>
              <a:rPr lang="fi-FI" dirty="0"/>
              <a:t> </a:t>
            </a:r>
          </a:p>
        </p:txBody>
      </p:sp>
      <p:sp>
        <p:nvSpPr>
          <p:cNvPr id="3" name="Tekstin paikkamerkki 2">
            <a:extLst>
              <a:ext uri="{FF2B5EF4-FFF2-40B4-BE49-F238E27FC236}">
                <a16:creationId xmlns:a16="http://schemas.microsoft.com/office/drawing/2014/main" id="{43041DEA-EDBC-A019-FBB0-1D7FE6B51291}"/>
              </a:ext>
            </a:extLst>
          </p:cNvPr>
          <p:cNvSpPr>
            <a:spLocks noGrp="1"/>
          </p:cNvSpPr>
          <p:nvPr>
            <p:ph type="body" sz="quarter" idx="12"/>
          </p:nvPr>
        </p:nvSpPr>
        <p:spPr>
          <a:xfrm flipH="1">
            <a:off x="584791" y="2491741"/>
            <a:ext cx="172448" cy="1197758"/>
          </a:xfrm>
        </p:spPr>
        <p:txBody>
          <a:bodyPr/>
          <a:lstStyle/>
          <a:p>
            <a:r>
              <a:rPr lang="fi-FI" dirty="0"/>
              <a:t> </a:t>
            </a:r>
          </a:p>
        </p:txBody>
      </p:sp>
      <p:sp>
        <p:nvSpPr>
          <p:cNvPr id="4" name="Tekstin paikkamerkki 3">
            <a:extLst>
              <a:ext uri="{FF2B5EF4-FFF2-40B4-BE49-F238E27FC236}">
                <a16:creationId xmlns:a16="http://schemas.microsoft.com/office/drawing/2014/main" id="{77A3B2FE-4554-CA8C-A0F5-8B93D7F34EA7}"/>
              </a:ext>
            </a:extLst>
          </p:cNvPr>
          <p:cNvSpPr>
            <a:spLocks noGrp="1"/>
          </p:cNvSpPr>
          <p:nvPr>
            <p:ph type="body" sz="quarter" idx="11"/>
          </p:nvPr>
        </p:nvSpPr>
        <p:spPr/>
        <p:txBody>
          <a:bodyPr/>
          <a:lstStyle/>
          <a:p>
            <a:r>
              <a:rPr lang="fi-FI" dirty="0"/>
              <a:t> </a:t>
            </a:r>
          </a:p>
        </p:txBody>
      </p:sp>
      <p:graphicFrame>
        <p:nvGraphicFramePr>
          <p:cNvPr id="5" name="Taulukko 5">
            <a:extLst>
              <a:ext uri="{FF2B5EF4-FFF2-40B4-BE49-F238E27FC236}">
                <a16:creationId xmlns:a16="http://schemas.microsoft.com/office/drawing/2014/main" id="{BA7A6AE6-08A8-F854-BE4C-1B285FEEA562}"/>
              </a:ext>
            </a:extLst>
          </p:cNvPr>
          <p:cNvGraphicFramePr>
            <a:graphicFrameLocks noGrp="1"/>
          </p:cNvGraphicFramePr>
          <p:nvPr>
            <p:extLst>
              <p:ext uri="{D42A27DB-BD31-4B8C-83A1-F6EECF244321}">
                <p14:modId xmlns:p14="http://schemas.microsoft.com/office/powerpoint/2010/main" val="144179591"/>
              </p:ext>
            </p:extLst>
          </p:nvPr>
        </p:nvGraphicFramePr>
        <p:xfrm>
          <a:off x="748553" y="1340952"/>
          <a:ext cx="9560218" cy="5182470"/>
        </p:xfrm>
        <a:graphic>
          <a:graphicData uri="http://schemas.openxmlformats.org/drawingml/2006/table">
            <a:tbl>
              <a:tblPr firstRow="1" bandRow="1">
                <a:tableStyleId>{5C22544A-7EE6-4342-B048-85BDC9FD1C3A}</a:tableStyleId>
              </a:tblPr>
              <a:tblGrid>
                <a:gridCol w="3203877">
                  <a:extLst>
                    <a:ext uri="{9D8B030D-6E8A-4147-A177-3AD203B41FA5}">
                      <a16:colId xmlns:a16="http://schemas.microsoft.com/office/drawing/2014/main" val="2429715754"/>
                    </a:ext>
                  </a:extLst>
                </a:gridCol>
                <a:gridCol w="6356341">
                  <a:extLst>
                    <a:ext uri="{9D8B030D-6E8A-4147-A177-3AD203B41FA5}">
                      <a16:colId xmlns:a16="http://schemas.microsoft.com/office/drawing/2014/main" val="4140140082"/>
                    </a:ext>
                  </a:extLst>
                </a:gridCol>
              </a:tblGrid>
              <a:tr h="349785">
                <a:tc>
                  <a:txBody>
                    <a:bodyPr/>
                    <a:lstStyle/>
                    <a:p>
                      <a:r>
                        <a:rPr lang="fi-FI" dirty="0"/>
                        <a:t> AJANKOHTA</a:t>
                      </a:r>
                    </a:p>
                  </a:txBody>
                  <a:tcPr/>
                </a:tc>
                <a:tc>
                  <a:txBody>
                    <a:bodyPr/>
                    <a:lstStyle/>
                    <a:p>
                      <a:r>
                        <a:rPr lang="fi-FI" dirty="0"/>
                        <a:t>TOIMINTA</a:t>
                      </a:r>
                    </a:p>
                  </a:txBody>
                  <a:tcPr/>
                </a:tc>
                <a:extLst>
                  <a:ext uri="{0D108BD9-81ED-4DB2-BD59-A6C34878D82A}">
                    <a16:rowId xmlns:a16="http://schemas.microsoft.com/office/drawing/2014/main" val="3324336333"/>
                  </a:ext>
                </a:extLst>
              </a:tr>
              <a:tr h="612125">
                <a:tc>
                  <a:txBody>
                    <a:bodyPr/>
                    <a:lstStyle/>
                    <a:p>
                      <a:r>
                        <a:rPr lang="fi-FI" dirty="0"/>
                        <a:t>TAMMIKUU</a:t>
                      </a:r>
                    </a:p>
                    <a:p>
                      <a:endParaRPr lang="fi-FI" dirty="0"/>
                    </a:p>
                  </a:txBody>
                  <a:tcPr/>
                </a:tc>
                <a:tc>
                  <a:txBody>
                    <a:bodyPr/>
                    <a:lstStyle/>
                    <a:p>
                      <a:r>
                        <a:rPr lang="fi-FI" dirty="0"/>
                        <a:t>Yhteistyö luokkaparien kanssa jatkuu kuukausittain</a:t>
                      </a:r>
                    </a:p>
                  </a:txBody>
                  <a:tcPr/>
                </a:tc>
                <a:extLst>
                  <a:ext uri="{0D108BD9-81ED-4DB2-BD59-A6C34878D82A}">
                    <a16:rowId xmlns:a16="http://schemas.microsoft.com/office/drawing/2014/main" val="2985314596"/>
                  </a:ext>
                </a:extLst>
              </a:tr>
              <a:tr h="816166">
                <a:tc>
                  <a:txBody>
                    <a:bodyPr/>
                    <a:lstStyle/>
                    <a:p>
                      <a:r>
                        <a:rPr lang="fi-FI" dirty="0"/>
                        <a:t>HELMIKUU</a:t>
                      </a:r>
                    </a:p>
                    <a:p>
                      <a:endParaRPr lang="fi-FI" dirty="0"/>
                    </a:p>
                  </a:txBody>
                  <a:tcPr/>
                </a:tc>
                <a:tc>
                  <a:txBody>
                    <a:bodyPr/>
                    <a:lstStyle/>
                    <a:p>
                      <a:pPr rtl="0" fontAlgn="base"/>
                      <a:r>
                        <a:rPr lang="fi-FI" sz="1600" b="0" i="0" u="none" strike="noStrike" kern="1200" dirty="0">
                          <a:solidFill>
                            <a:schemeClr val="dk1"/>
                          </a:solidFill>
                          <a:effectLst/>
                          <a:latin typeface="+mn-lt"/>
                          <a:ea typeface="+mn-ea"/>
                          <a:cs typeface="+mn-cs"/>
                        </a:rPr>
                        <a:t>A1-kielen valinta eskarit</a:t>
                      </a:r>
                      <a:r>
                        <a:rPr lang="en-US" sz="1600" b="0" i="0" kern="1200" dirty="0">
                          <a:solidFill>
                            <a:schemeClr val="dk1"/>
                          </a:solidFill>
                          <a:effectLst/>
                          <a:latin typeface="+mn-lt"/>
                          <a:ea typeface="+mn-ea"/>
                          <a:cs typeface="+mn-cs"/>
                        </a:rPr>
                        <a:t>​</a:t>
                      </a:r>
                    </a:p>
                    <a:p>
                      <a:pPr rtl="0" fontAlgn="base"/>
                      <a:r>
                        <a:rPr lang="fi-FI" sz="1600" b="0" i="0" u="none" strike="noStrike" kern="1200" dirty="0">
                          <a:solidFill>
                            <a:schemeClr val="dk1"/>
                          </a:solidFill>
                          <a:effectLst/>
                          <a:latin typeface="+mn-lt"/>
                          <a:ea typeface="+mn-ea"/>
                          <a:cs typeface="+mn-cs"/>
                        </a:rPr>
                        <a:t>Yhteiset laulajaiset kevätlukukaudella</a:t>
                      </a:r>
                      <a:endParaRPr lang="fi-FI" sz="1600" b="0" i="0" kern="1200" dirty="0">
                        <a:solidFill>
                          <a:schemeClr val="dk1"/>
                        </a:solidFill>
                        <a:effectLst/>
                        <a:latin typeface="+mn-lt"/>
                        <a:ea typeface="+mn-ea"/>
                        <a:cs typeface="+mn-cs"/>
                      </a:endParaRPr>
                    </a:p>
                    <a:p>
                      <a:endParaRPr lang="fi-FI" dirty="0"/>
                    </a:p>
                  </a:txBody>
                  <a:tcPr/>
                </a:tc>
                <a:extLst>
                  <a:ext uri="{0D108BD9-81ED-4DB2-BD59-A6C34878D82A}">
                    <a16:rowId xmlns:a16="http://schemas.microsoft.com/office/drawing/2014/main" val="1123504139"/>
                  </a:ext>
                </a:extLst>
              </a:tr>
              <a:tr h="816166">
                <a:tc>
                  <a:txBody>
                    <a:bodyPr/>
                    <a:lstStyle/>
                    <a:p>
                      <a:r>
                        <a:rPr lang="fi-FI" dirty="0"/>
                        <a:t>MAALISKUU</a:t>
                      </a:r>
                    </a:p>
                    <a:p>
                      <a:endParaRPr lang="fi-FI" dirty="0"/>
                    </a:p>
                  </a:txBody>
                  <a:tcPr/>
                </a:tc>
                <a:tc>
                  <a:txBody>
                    <a:bodyPr/>
                    <a:lstStyle/>
                    <a:p>
                      <a:pPr rtl="0" fontAlgn="base"/>
                      <a:r>
                        <a:rPr lang="fi-FI" sz="1600" b="0" i="0" kern="1200" dirty="0">
                          <a:solidFill>
                            <a:schemeClr val="dk1"/>
                          </a:solidFill>
                          <a:effectLst/>
                          <a:latin typeface="+mn-lt"/>
                          <a:ea typeface="+mn-ea"/>
                          <a:cs typeface="+mn-cs"/>
                        </a:rPr>
                        <a:t>Tuentarpeiden tarkastaminen</a:t>
                      </a:r>
                      <a:r>
                        <a:rPr lang="en-US" sz="1600" b="0" i="0" kern="1200" dirty="0">
                          <a:solidFill>
                            <a:schemeClr val="dk1"/>
                          </a:solidFill>
                          <a:effectLst/>
                          <a:latin typeface="+mn-lt"/>
                          <a:ea typeface="+mn-ea"/>
                          <a:cs typeface="+mn-cs"/>
                        </a:rPr>
                        <a:t>​</a:t>
                      </a:r>
                    </a:p>
                    <a:p>
                      <a:pPr rtl="0" fontAlgn="base"/>
                      <a:r>
                        <a:rPr lang="fi-FI" sz="1600" b="0" i="0" kern="1200" dirty="0">
                          <a:solidFill>
                            <a:schemeClr val="dk1"/>
                          </a:solidFill>
                          <a:effectLst/>
                          <a:latin typeface="+mn-lt"/>
                          <a:ea typeface="+mn-ea"/>
                          <a:cs typeface="+mn-cs"/>
                        </a:rPr>
                        <a:t>Pedagogiset perusteet luokkasijoitukselle</a:t>
                      </a:r>
                      <a:endParaRPr lang="en-US" sz="1600" b="0" i="0" kern="1200" dirty="0">
                        <a:solidFill>
                          <a:schemeClr val="dk1"/>
                        </a:solidFill>
                        <a:effectLst/>
                        <a:latin typeface="+mn-lt"/>
                        <a:ea typeface="+mn-ea"/>
                        <a:cs typeface="+mn-cs"/>
                      </a:endParaRPr>
                    </a:p>
                    <a:p>
                      <a:endParaRPr lang="fi-FI" dirty="0"/>
                    </a:p>
                  </a:txBody>
                  <a:tcPr/>
                </a:tc>
                <a:extLst>
                  <a:ext uri="{0D108BD9-81ED-4DB2-BD59-A6C34878D82A}">
                    <a16:rowId xmlns:a16="http://schemas.microsoft.com/office/drawing/2014/main" val="889052190"/>
                  </a:ext>
                </a:extLst>
              </a:tr>
              <a:tr h="1282547">
                <a:tc>
                  <a:txBody>
                    <a:bodyPr/>
                    <a:lstStyle/>
                    <a:p>
                      <a:r>
                        <a:rPr lang="fi-FI" dirty="0"/>
                        <a:t>HUHTIKUU</a:t>
                      </a:r>
                    </a:p>
                    <a:p>
                      <a:endParaRPr lang="fi-FI" dirty="0"/>
                    </a:p>
                  </a:txBody>
                  <a:tcPr/>
                </a:tc>
                <a:tc>
                  <a:txBody>
                    <a:bodyPr/>
                    <a:lstStyle/>
                    <a:p>
                      <a:pPr rtl="0" fontAlgn="base"/>
                      <a:r>
                        <a:rPr lang="fi-FI" sz="1600" b="0" i="0" kern="1200" dirty="0">
                          <a:solidFill>
                            <a:schemeClr val="dk1"/>
                          </a:solidFill>
                          <a:effectLst/>
                          <a:latin typeface="+mn-lt"/>
                          <a:ea typeface="+mn-ea"/>
                          <a:cs typeface="+mn-cs"/>
                        </a:rPr>
                        <a:t>Yhteistyö iltapäivätoiminnan kanssa. Vierailu ja tutustuminen iltapäivätoimintaan.</a:t>
                      </a:r>
                      <a:endParaRPr lang="en-US" sz="1600" b="0" i="0" kern="1200" dirty="0">
                        <a:solidFill>
                          <a:schemeClr val="dk1"/>
                        </a:solidFill>
                        <a:effectLst/>
                        <a:latin typeface="+mn-lt"/>
                        <a:ea typeface="+mn-ea"/>
                        <a:cs typeface="+mn-cs"/>
                      </a:endParaRPr>
                    </a:p>
                    <a:p>
                      <a:pPr rtl="0" fontAlgn="base"/>
                      <a:r>
                        <a:rPr lang="fi-FI" sz="1600" b="0" i="0" kern="1200" dirty="0">
                          <a:solidFill>
                            <a:schemeClr val="dk1"/>
                          </a:solidFill>
                          <a:effectLst/>
                          <a:latin typeface="+mn-lt"/>
                          <a:ea typeface="+mn-ea"/>
                          <a:cs typeface="+mn-cs"/>
                        </a:rPr>
                        <a:t>Tiedonsiirto eskarit-ekaluokan opettajat</a:t>
                      </a:r>
                      <a:br>
                        <a:rPr lang="fi-FI" sz="1600" b="0" i="0" kern="1200" dirty="0">
                          <a:solidFill>
                            <a:schemeClr val="dk1"/>
                          </a:solidFill>
                          <a:effectLst/>
                          <a:latin typeface="+mn-lt"/>
                          <a:ea typeface="+mn-ea"/>
                          <a:cs typeface="+mn-cs"/>
                        </a:rPr>
                      </a:br>
                      <a:r>
                        <a:rPr lang="fi-FI" sz="1600" b="0" i="0" kern="1200" dirty="0">
                          <a:solidFill>
                            <a:schemeClr val="dk1"/>
                          </a:solidFill>
                          <a:effectLst/>
                          <a:latin typeface="+mn-lt"/>
                          <a:ea typeface="+mn-ea"/>
                          <a:cs typeface="+mn-cs"/>
                        </a:rPr>
                        <a:t>Arvioidaan toteutunutta yhteistyötä lukuvuodella 2026-2027.</a:t>
                      </a:r>
                      <a:endParaRPr lang="en-US" sz="1600" b="0" i="0" kern="1200" dirty="0">
                        <a:solidFill>
                          <a:schemeClr val="dk1"/>
                        </a:solidFill>
                        <a:effectLst/>
                        <a:latin typeface="+mn-lt"/>
                        <a:ea typeface="+mn-ea"/>
                        <a:cs typeface="+mn-cs"/>
                      </a:endParaRPr>
                    </a:p>
                    <a:p>
                      <a:endParaRPr lang="fi-FI" dirty="0"/>
                    </a:p>
                  </a:txBody>
                  <a:tcPr/>
                </a:tc>
                <a:extLst>
                  <a:ext uri="{0D108BD9-81ED-4DB2-BD59-A6C34878D82A}">
                    <a16:rowId xmlns:a16="http://schemas.microsoft.com/office/drawing/2014/main" val="2062043099"/>
                  </a:ext>
                </a:extLst>
              </a:tr>
              <a:tr h="1128630">
                <a:tc>
                  <a:txBody>
                    <a:bodyPr/>
                    <a:lstStyle/>
                    <a:p>
                      <a:r>
                        <a:rPr lang="fi-FI" dirty="0"/>
                        <a:t>TOUKOKUU</a:t>
                      </a:r>
                    </a:p>
                    <a:p>
                      <a:endParaRPr lang="fi-FI" dirty="0"/>
                    </a:p>
                  </a:txBody>
                  <a:tcPr/>
                </a:tc>
                <a:tc>
                  <a:txBody>
                    <a:bodyPr/>
                    <a:lstStyle/>
                    <a:p>
                      <a:pPr rtl="0" fontAlgn="base"/>
                      <a:r>
                        <a:rPr lang="fi-FI" sz="1600" b="0" i="0" u="none" strike="noStrike" kern="1200" dirty="0">
                          <a:solidFill>
                            <a:schemeClr val="dk1"/>
                          </a:solidFill>
                          <a:effectLst/>
                          <a:latin typeface="+mn-lt"/>
                          <a:ea typeface="+mn-ea"/>
                          <a:cs typeface="+mn-cs"/>
                        </a:rPr>
                        <a:t>Kouluun tutustumispäivä</a:t>
                      </a:r>
                      <a:r>
                        <a:rPr lang="en-US" sz="1600" b="0" i="0" kern="1200" dirty="0">
                          <a:solidFill>
                            <a:schemeClr val="dk1"/>
                          </a:solidFill>
                          <a:effectLst/>
                          <a:latin typeface="+mn-lt"/>
                          <a:ea typeface="+mn-ea"/>
                          <a:cs typeface="+mn-cs"/>
                        </a:rPr>
                        <a:t>​.</a:t>
                      </a:r>
                    </a:p>
                    <a:p>
                      <a:pPr rtl="0" fontAlgn="base"/>
                      <a:r>
                        <a:rPr lang="fi-FI" sz="1600" b="0" i="0" u="none" strike="noStrike" kern="1200" dirty="0">
                          <a:solidFill>
                            <a:schemeClr val="dk1"/>
                          </a:solidFill>
                          <a:effectLst/>
                          <a:latin typeface="+mn-lt"/>
                          <a:ea typeface="+mn-ea"/>
                          <a:cs typeface="+mn-cs"/>
                        </a:rPr>
                        <a:t>Yhteistyöluokan sopiminen ja alustavaa suunnittelua tulevaa lukuvuotta ajatellen.</a:t>
                      </a:r>
                      <a:endParaRPr lang="fi-FI" dirty="0"/>
                    </a:p>
                  </a:txBody>
                  <a:tcPr/>
                </a:tc>
                <a:extLst>
                  <a:ext uri="{0D108BD9-81ED-4DB2-BD59-A6C34878D82A}">
                    <a16:rowId xmlns:a16="http://schemas.microsoft.com/office/drawing/2014/main" val="873909948"/>
                  </a:ext>
                </a:extLst>
              </a:tr>
            </a:tbl>
          </a:graphicData>
        </a:graphic>
      </p:graphicFrame>
    </p:spTree>
    <p:extLst>
      <p:ext uri="{BB962C8B-B14F-4D97-AF65-F5344CB8AC3E}">
        <p14:creationId xmlns:p14="http://schemas.microsoft.com/office/powerpoint/2010/main" val="2656486100"/>
      </p:ext>
    </p:extLst>
  </p:cSld>
  <p:clrMapOvr>
    <a:masterClrMapping/>
  </p:clrMapOvr>
</p:sld>
</file>

<file path=ppt/theme/theme1.xml><?xml version="1.0" encoding="utf-8"?>
<a:theme xmlns:a="http://schemas.openxmlformats.org/drawingml/2006/main" name="Office-teema">
  <a:themeElements>
    <a:clrScheme name="Mukautettu 36">
      <a:dk1>
        <a:sysClr val="windowText" lastClr="000000"/>
      </a:dk1>
      <a:lt1>
        <a:sysClr val="window" lastClr="FFFFFF"/>
      </a:lt1>
      <a:dk2>
        <a:srgbClr val="22253E"/>
      </a:dk2>
      <a:lt2>
        <a:srgbClr val="D5DCE7"/>
      </a:lt2>
      <a:accent1>
        <a:srgbClr val="001E96"/>
      </a:accent1>
      <a:accent2>
        <a:srgbClr val="00DBFF"/>
      </a:accent2>
      <a:accent3>
        <a:srgbClr val="E10069"/>
      </a:accent3>
      <a:accent4>
        <a:srgbClr val="008CFF"/>
      </a:accent4>
      <a:accent5>
        <a:srgbClr val="F05A5A"/>
      </a:accent5>
      <a:accent6>
        <a:srgbClr val="4F5DC1"/>
      </a:accent6>
      <a:hlink>
        <a:srgbClr val="0563C1"/>
      </a:hlink>
      <a:folHlink>
        <a:srgbClr val="6D4F95"/>
      </a:folHlink>
    </a:clrScheme>
    <a:fontScheme name="Oulu2021">
      <a:majorFont>
        <a:latin typeface="Segoe UI Black"/>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B2187D18-368A-47EB-BE10-231BAA54BBA0}" vid="{94FCF1C6-B1E3-4FA5-A650-040B0148701E}"/>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FE0C05603B2C0F408A08DA68F81A21D3" ma:contentTypeVersion="17" ma:contentTypeDescription="Luo uusi asiakirja." ma:contentTypeScope="" ma:versionID="746eace9ddf83926f90eda9d46dc41cc">
  <xsd:schema xmlns:xsd="http://www.w3.org/2001/XMLSchema" xmlns:xs="http://www.w3.org/2001/XMLSchema" xmlns:p="http://schemas.microsoft.com/office/2006/metadata/properties" xmlns:ns2="3b8f07fa-dc55-4534-a094-b32ab200d56d" xmlns:ns3="2dbfa9e7-33bc-4048-908b-9ef051b1416d" targetNamespace="http://schemas.microsoft.com/office/2006/metadata/properties" ma:root="true" ma:fieldsID="906f58e61bec73da84422f3b3bb4ba8c" ns2:_="" ns3:_="">
    <xsd:import namespace="3b8f07fa-dc55-4534-a094-b32ab200d56d"/>
    <xsd:import namespace="2dbfa9e7-33bc-4048-908b-9ef051b1416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8f07fa-dc55-4534-a094-b32ab200d56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3" nillable="true" ma:taxonomy="true" ma:internalName="lcf76f155ced4ddcb4097134ff3c332f" ma:taxonomyFieldName="MediaServiceImageTags" ma:displayName="Kuvien tunnisteet" ma:readOnly="false" ma:fieldId="{5cf76f15-5ced-4ddc-b409-7134ff3c332f}" ma:taxonomyMulti="true" ma:sspId="b6f73edd-577a-44a5-983b-b6ef24e706c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dbfa9e7-33bc-4048-908b-9ef051b1416d" elementFormDefault="qualified">
    <xsd:import namespace="http://schemas.microsoft.com/office/2006/documentManagement/types"/>
    <xsd:import namespace="http://schemas.microsoft.com/office/infopath/2007/PartnerControls"/>
    <xsd:element name="SharedWithUsers" ma:index="1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Jakamisen tiedot" ma:internalName="SharedWithDetails" ma:readOnly="true">
      <xsd:simpleType>
        <xsd:restriction base="dms:Note">
          <xsd:maxLength value="255"/>
        </xsd:restriction>
      </xsd:simpleType>
    </xsd:element>
    <xsd:element name="TaxCatchAll" ma:index="24" nillable="true" ma:displayName="Taxonomy Catch All Column" ma:hidden="true" ma:list="{9756dfd1-4aab-4186-98b1-0a39a9d36a00}" ma:internalName="TaxCatchAll" ma:showField="CatchAllData" ma:web="2dbfa9e7-33bc-4048-908b-9ef051b141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b8f07fa-dc55-4534-a094-b32ab200d56d">
      <Terms xmlns="http://schemas.microsoft.com/office/infopath/2007/PartnerControls"/>
    </lcf76f155ced4ddcb4097134ff3c332f>
    <TaxCatchAll xmlns="2dbfa9e7-33bc-4048-908b-9ef051b1416d" xsi:nil="true"/>
  </documentManagement>
</p:properties>
</file>

<file path=customXml/itemProps1.xml><?xml version="1.0" encoding="utf-8"?>
<ds:datastoreItem xmlns:ds="http://schemas.openxmlformats.org/officeDocument/2006/customXml" ds:itemID="{33F879DF-FF09-4C4F-AD8B-E0DCF5717F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8f07fa-dc55-4534-a094-b32ab200d56d"/>
    <ds:schemaRef ds:uri="2dbfa9e7-33bc-4048-908b-9ef051b141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747FE40-14A1-4AD2-A3CC-9D82B7FF3AF2}">
  <ds:schemaRefs>
    <ds:schemaRef ds:uri="http://schemas.microsoft.com/sharepoint/v3/contenttype/forms"/>
  </ds:schemaRefs>
</ds:datastoreItem>
</file>

<file path=customXml/itemProps3.xml><?xml version="1.0" encoding="utf-8"?>
<ds:datastoreItem xmlns:ds="http://schemas.openxmlformats.org/officeDocument/2006/customXml" ds:itemID="{4020DC00-C2C2-4CAE-845E-F0848EDFD4C5}">
  <ds:schemaRefs>
    <ds:schemaRef ds:uri="http://schemas.microsoft.com/office/2006/metadata/properties"/>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a73371c2-c519-4563-9b89-7ff52b8543f9"/>
    <ds:schemaRef ds:uri="http://purl.org/dc/elements/1.1/"/>
    <ds:schemaRef ds:uri="http://schemas.microsoft.com/sharepoint/v3"/>
    <ds:schemaRef ds:uri="http://www.w3.org/XML/1998/namespace"/>
    <ds:schemaRef ds:uri="http://purl.org/dc/dcmitype/"/>
    <ds:schemaRef ds:uri="3b8f07fa-dc55-4534-a094-b32ab200d56d"/>
    <ds:schemaRef ds:uri="2dbfa9e7-33bc-4048-908b-9ef051b1416d"/>
  </ds:schemaRefs>
</ds:datastoreItem>
</file>

<file path=docMetadata/LabelInfo.xml><?xml version="1.0" encoding="utf-8"?>
<clbl:labelList xmlns:clbl="http://schemas.microsoft.com/office/2020/mipLabelMetadata">
  <clbl:label id="{a2493f3f-6595-4847-8f46-3790596519d0}" enabled="1" method="Privileged" siteId="{5cc89a67-fa29-4356-af5d-f436abc7c21b}" removed="0"/>
</clbl:labelList>
</file>

<file path=docProps/app.xml><?xml version="1.0" encoding="utf-8"?>
<Properties xmlns="http://schemas.openxmlformats.org/officeDocument/2006/extended-properties" xmlns:vt="http://schemas.openxmlformats.org/officeDocument/2006/docPropsVTypes">
  <Template>SIKU-Powerpointpohja2021</Template>
  <TotalTime>2568</TotalTime>
  <Words>1309</Words>
  <Application>Microsoft Office PowerPoint</Application>
  <PresentationFormat>Laajakuva</PresentationFormat>
  <Paragraphs>169</Paragraphs>
  <Slides>10</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10</vt:i4>
      </vt:variant>
    </vt:vector>
  </HeadingPairs>
  <TitlesOfParts>
    <vt:vector size="14" baseType="lpstr">
      <vt:lpstr>Arial</vt:lpstr>
      <vt:lpstr>Calibri</vt:lpstr>
      <vt:lpstr>Segoe UI</vt:lpstr>
      <vt:lpstr>Office-teema</vt:lpstr>
      <vt:lpstr>Esi- ja alkuopetuksen lähiyhteistyön suunnitelma</vt:lpstr>
      <vt:lpstr>Kasvamme, kohtaamme ja kasvatamme yhdessä</vt:lpstr>
      <vt:lpstr>Taustatiedot</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5-8-vuotiaiden pedagoginen suunnitelma</dc:title>
  <dc:creator>Niemelä Pirita</dc:creator>
  <cp:lastModifiedBy>Tolonen Johanna</cp:lastModifiedBy>
  <cp:revision>110</cp:revision>
  <cp:lastPrinted>2024-06-10T11:36:54Z</cp:lastPrinted>
  <dcterms:created xsi:type="dcterms:W3CDTF">2023-02-07T09:36:14Z</dcterms:created>
  <dcterms:modified xsi:type="dcterms:W3CDTF">2026-09-23T10:19:17Z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0x010100FE0C05603B2C0F408A08DA68F81A21D3</vt:lpwstr>
  </property>
  <property fmtid="{D5CDD505-2E9C-101B-9397-08002B2CF9AE}" pid="3" name="MSIP_Label_a2493f3f-6595-4847-8f46-3790596519d0_Enabled">
    <vt:lpwstr>true</vt:lpwstr>
  </property>
  <property fmtid="{D5CDD505-2E9C-101B-9397-08002B2CF9AE}" pid="4" name="MSIP_Label_a2493f3f-6595-4847-8f46-3790596519d0_SetDate">
    <vt:lpwstr>2023-05-03T06:32:55Z</vt:lpwstr>
  </property>
  <property fmtid="{D5CDD505-2E9C-101B-9397-08002B2CF9AE}" pid="5" name="MSIP_Label_a2493f3f-6595-4847-8f46-3790596519d0_Method">
    <vt:lpwstr>Privileged</vt:lpwstr>
  </property>
  <property fmtid="{D5CDD505-2E9C-101B-9397-08002B2CF9AE}" pid="6" name="MSIP_Label_a2493f3f-6595-4847-8f46-3790596519d0_Name">
    <vt:lpwstr>a2493f3f-6595-4847-8f46-3790596519d0</vt:lpwstr>
  </property>
  <property fmtid="{D5CDD505-2E9C-101B-9397-08002B2CF9AE}" pid="7" name="MSIP_Label_a2493f3f-6595-4847-8f46-3790596519d0_SiteId">
    <vt:lpwstr>5cc89a67-fa29-4356-af5d-f436abc7c21b</vt:lpwstr>
  </property>
  <property fmtid="{D5CDD505-2E9C-101B-9397-08002B2CF9AE}" pid="8" name="MSIP_Label_a2493f3f-6595-4847-8f46-3790596519d0_ActionId">
    <vt:lpwstr>d48af9be-cebf-42d4-9233-cad7ef03d850</vt:lpwstr>
  </property>
  <property fmtid="{D5CDD505-2E9C-101B-9397-08002B2CF9AE}" pid="9" name="MSIP_Label_a2493f3f-6595-4847-8f46-3790596519d0_ContentBits">
    <vt:lpwstr>0</vt:lpwstr>
  </property>
  <property fmtid="{D5CDD505-2E9C-101B-9397-08002B2CF9AE}" pid="10" name="TaxCatchAll">
    <vt:lpwstr>1;#Sivistys-ja kulttuuripalvelut|46cf9211-5c78-40bb-a736-a60014ef7a20</vt:lpwstr>
  </property>
  <property fmtid="{D5CDD505-2E9C-101B-9397-08002B2CF9AE}" pid="11" name="toimialaTaxHTField">
    <vt:lpwstr>Sivistys-ja kulttuuripalvelut|46cf9211-5c78-40bb-a736-a60014ef7a20</vt:lpwstr>
  </property>
  <property fmtid="{D5CDD505-2E9C-101B-9397-08002B2CF9AE}" pid="12" name="Dokumentin_x0020_tyyppiMMD">
    <vt:lpwstr/>
  </property>
  <property fmtid="{D5CDD505-2E9C-101B-9397-08002B2CF9AE}" pid="13" name="TaxKeyword">
    <vt:lpwstr/>
  </property>
  <property fmtid="{D5CDD505-2E9C-101B-9397-08002B2CF9AE}" pid="14" name="MediaServiceImageTags">
    <vt:lpwstr/>
  </property>
  <property fmtid="{D5CDD505-2E9C-101B-9397-08002B2CF9AE}" pid="15" name="TaxKeywordTaxHTField">
    <vt:lpwstr/>
  </property>
  <property fmtid="{D5CDD505-2E9C-101B-9397-08002B2CF9AE}" pid="16" name="subjectTaxHTField">
    <vt:lpwstr/>
  </property>
  <property fmtid="{D5CDD505-2E9C-101B-9397-08002B2CF9AE}" pid="17" name="AiheMMD">
    <vt:lpwstr/>
  </property>
  <property fmtid="{D5CDD505-2E9C-101B-9397-08002B2CF9AE}" pid="18" name="ToimialaMMD">
    <vt:lpwstr>1;#Sivistys-ja kulttuuripalvelut|46cf9211-5c78-40bb-a736-a60014ef7a20</vt:lpwstr>
  </property>
  <property fmtid="{D5CDD505-2E9C-101B-9397-08002B2CF9AE}" pid="19" name="dokumentinTyyppiTaxHTField">
    <vt:lpwstr/>
  </property>
  <property fmtid="{D5CDD505-2E9C-101B-9397-08002B2CF9AE}" pid="20" name="Dokumentin tyyppiMMD">
    <vt:lpwstr/>
  </property>
</Properties>
</file>