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377" r:id="rId5"/>
    <p:sldId id="354" r:id="rId6"/>
    <p:sldId id="358" r:id="rId7"/>
    <p:sldId id="359" r:id="rId8"/>
    <p:sldId id="300" r:id="rId9"/>
    <p:sldId id="361" r:id="rId10"/>
    <p:sldId id="379" r:id="rId11"/>
    <p:sldId id="380" r:id="rId12"/>
    <p:sldId id="378" r:id="rId13"/>
    <p:sldId id="304" r:id="rId14"/>
    <p:sldId id="268"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asa-arvo- ja yhdenvertaisuussuunnitelman päivittäminen" id="{C28E5A29-8CFA-46F9-A891-B9BF9764B971}">
          <p14:sldIdLst>
            <p14:sldId id="377"/>
            <p14:sldId id="354"/>
            <p14:sldId id="358"/>
            <p14:sldId id="359"/>
            <p14:sldId id="300"/>
            <p14:sldId id="361"/>
            <p14:sldId id="379"/>
            <p14:sldId id="380"/>
            <p14:sldId id="378"/>
            <p14:sldId id="304"/>
            <p14:sldId id="268"/>
          </p14:sldIdLst>
        </p14:section>
        <p14:section name="Lisämateriaali" id="{7C248B78-EBDF-427A-9BA6-F53A4794FF8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0D5A4E-3B5A-C1A0-0A91-52CCEFD53F58}" name="Packalén Päivi" initials="PP" userId="S::paivi.packalen@ouka.fi::b0da7256-1c2e-40b0-a230-9de058bc1146" providerId="AD"/>
  <p188:author id="{D4248C8C-53D5-0975-5016-9BEEE548F868}" name="Vilma Nikkanen" initials="VN" userId="S::Vilma.Nikkanen@ouka.fi::0fb9fa3a-3308-478f-9d35-3875879379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C9C9C6"/>
    <a:srgbClr val="FFFFFF"/>
    <a:srgbClr val="001E96"/>
    <a:srgbClr val="DEE6EA"/>
    <a:srgbClr val="E10069"/>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E5FB25-CA0C-439A-9935-0BF49EDFD551}" v="1195" dt="2026-09-25T09:53:19.003"/>
    <p1510:client id="{CDA5569C-0C22-7995-36D2-D120BC62CCBE}" v="4" dt="2026-09-23T11:51:58.322"/>
    <p1510:client id="{F0600064-7203-C13D-EDE4-491B2DA47FCD}" v="892" dt="2026-09-23T11:09:52.3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1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ttila Maria" userId="S::maria.junttila@eduouka.fi::2ac63193-84b3-4b5d-8f24-0a546b03825c" providerId="AD" clId="Web-{28E5FB25-CA0C-439A-9935-0BF49EDFD551}"/>
    <pc:docChg chg="modSld">
      <pc:chgData name="Junttila Maria" userId="S::maria.junttila@eduouka.fi::2ac63193-84b3-4b5d-8f24-0a546b03825c" providerId="AD" clId="Web-{28E5FB25-CA0C-439A-9935-0BF49EDFD551}" dt="2026-09-25T09:52:43.064" v="1181"/>
      <pc:docMkLst>
        <pc:docMk/>
      </pc:docMkLst>
      <pc:sldChg chg="modSp">
        <pc:chgData name="Junttila Maria" userId="S::maria.junttila@eduouka.fi::2ac63193-84b3-4b5d-8f24-0a546b03825c" providerId="AD" clId="Web-{28E5FB25-CA0C-439A-9935-0BF49EDFD551}" dt="2026-09-25T09:52:43.064" v="1181"/>
        <pc:sldMkLst>
          <pc:docMk/>
          <pc:sldMk cId="152850923" sldId="268"/>
        </pc:sldMkLst>
        <pc:graphicFrameChg chg="mod modGraphic">
          <ac:chgData name="Junttila Maria" userId="S::maria.junttila@eduouka.fi::2ac63193-84b3-4b5d-8f24-0a546b03825c" providerId="AD" clId="Web-{28E5FB25-CA0C-439A-9935-0BF49EDFD551}" dt="2026-09-25T09:52:43.064" v="1181"/>
          <ac:graphicFrameMkLst>
            <pc:docMk/>
            <pc:sldMk cId="152850923" sldId="268"/>
            <ac:graphicFrameMk id="5" creationId="{8FC7CE5F-807E-4865-A423-DF5EB3BF87BC}"/>
          </ac:graphicFrameMkLst>
        </pc:graphicFrameChg>
      </pc:sldChg>
      <pc:sldChg chg="modSp">
        <pc:chgData name="Junttila Maria" userId="S::maria.junttila@eduouka.fi::2ac63193-84b3-4b5d-8f24-0a546b03825c" providerId="AD" clId="Web-{28E5FB25-CA0C-439A-9935-0BF49EDFD551}" dt="2026-09-25T09:38:11.747" v="291"/>
        <pc:sldMkLst>
          <pc:docMk/>
          <pc:sldMk cId="3435003729" sldId="304"/>
        </pc:sldMkLst>
        <pc:graphicFrameChg chg="mod modGraphic">
          <ac:chgData name="Junttila Maria" userId="S::maria.junttila@eduouka.fi::2ac63193-84b3-4b5d-8f24-0a546b03825c" providerId="AD" clId="Web-{28E5FB25-CA0C-439A-9935-0BF49EDFD551}" dt="2026-09-25T09:38:11.747" v="291"/>
          <ac:graphicFrameMkLst>
            <pc:docMk/>
            <pc:sldMk cId="3435003729" sldId="304"/>
            <ac:graphicFrameMk id="5" creationId="{7E06C6D2-8131-7315-F6FB-80494BBBC05E}"/>
          </ac:graphicFrameMkLst>
        </pc:graphicFrameChg>
      </pc:sldChg>
    </pc:docChg>
  </pc:docChgLst>
  <pc:docChgLst>
    <pc:chgData name="Komulainen Anni" userId="S::anni.heikkinen@eduouka.fi::1baa4420-f535-4e0e-9fdc-a84668a4c27e" providerId="AD" clId="Web-{CDA5569C-0C22-7995-36D2-D120BC62CCBE}"/>
    <pc:docChg chg="modSld">
      <pc:chgData name="Komulainen Anni" userId="S::anni.heikkinen@eduouka.fi::1baa4420-f535-4e0e-9fdc-a84668a4c27e" providerId="AD" clId="Web-{CDA5569C-0C22-7995-36D2-D120BC62CCBE}" dt="2026-09-23T11:51:29.867" v="1"/>
      <pc:docMkLst>
        <pc:docMk/>
      </pc:docMkLst>
      <pc:sldChg chg="modSp">
        <pc:chgData name="Komulainen Anni" userId="S::anni.heikkinen@eduouka.fi::1baa4420-f535-4e0e-9fdc-a84668a4c27e" providerId="AD" clId="Web-{CDA5569C-0C22-7995-36D2-D120BC62CCBE}" dt="2026-09-23T11:51:29.867" v="1"/>
        <pc:sldMkLst>
          <pc:docMk/>
          <pc:sldMk cId="3435003729" sldId="304"/>
        </pc:sldMkLst>
        <pc:graphicFrameChg chg="mod modGraphic">
          <ac:chgData name="Komulainen Anni" userId="S::anni.heikkinen@eduouka.fi::1baa4420-f535-4e0e-9fdc-a84668a4c27e" providerId="AD" clId="Web-{CDA5569C-0C22-7995-36D2-D120BC62CCBE}" dt="2026-09-23T11:51:29.867" v="1"/>
          <ac:graphicFrameMkLst>
            <pc:docMk/>
            <pc:sldMk cId="3435003729" sldId="304"/>
            <ac:graphicFrameMk id="5" creationId="{7E06C6D2-8131-7315-F6FB-80494BBBC05E}"/>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0CF99-8546-9944-AF26-18CD4D3E6F2D}" type="datetimeFigureOut">
              <a:rPr lang="fi-FI" smtClean="0"/>
              <a:t>25.9.2026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5DCCD3-B33E-814F-B15D-D5F1A828D8E1}" type="slidenum">
              <a:rPr lang="fi-FI" smtClean="0"/>
              <a:t>‹#›</a:t>
            </a:fld>
            <a:endParaRPr lang="fi-FI"/>
          </a:p>
        </p:txBody>
      </p:sp>
    </p:spTree>
    <p:extLst>
      <p:ext uri="{BB962C8B-B14F-4D97-AF65-F5344CB8AC3E}">
        <p14:creationId xmlns:p14="http://schemas.microsoft.com/office/powerpoint/2010/main" val="2838645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A65DCCD3-B33E-814F-B15D-D5F1A828D8E1}" type="slidenum">
              <a:rPr lang="fi-FI" smtClean="0"/>
              <a:t>6</a:t>
            </a:fld>
            <a:endParaRPr lang="fi-FI"/>
          </a:p>
        </p:txBody>
      </p:sp>
    </p:spTree>
    <p:extLst>
      <p:ext uri="{BB962C8B-B14F-4D97-AF65-F5344CB8AC3E}">
        <p14:creationId xmlns:p14="http://schemas.microsoft.com/office/powerpoint/2010/main" val="2495730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65DCCD3-B33E-814F-B15D-D5F1A828D8E1}" type="slidenum">
              <a:rPr lang="fi-FI" smtClean="0"/>
              <a:t>10</a:t>
            </a:fld>
            <a:endParaRPr lang="fi-FI"/>
          </a:p>
        </p:txBody>
      </p:sp>
    </p:spTree>
    <p:extLst>
      <p:ext uri="{BB962C8B-B14F-4D97-AF65-F5344CB8AC3E}">
        <p14:creationId xmlns:p14="http://schemas.microsoft.com/office/powerpoint/2010/main" val="9593921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3243072" y="2060447"/>
            <a:ext cx="7424928" cy="1449515"/>
          </a:xfrm>
        </p:spPr>
        <p:txBody>
          <a:bodyPr anchor="b">
            <a:normAutofit/>
          </a:bodyPr>
          <a:lstStyle>
            <a:lvl1pPr algn="l">
              <a:defRPr sz="4000">
                <a:solidFill>
                  <a:schemeClr val="bg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3243072" y="3852672"/>
            <a:ext cx="7424928" cy="963168"/>
          </a:xfrm>
        </p:spPr>
        <p:txBody>
          <a:bodyPr>
            <a:normAutofit/>
          </a:bodyPr>
          <a:lstStyle>
            <a:lvl1pPr marL="0" indent="0" algn="l">
              <a:buNone/>
              <a:defRPr sz="16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7" name="Kuva 6" descr="Oulun kaupungin tunnus">
            <a:extLst>
              <a:ext uri="{FF2B5EF4-FFF2-40B4-BE49-F238E27FC236}">
                <a16:creationId xmlns:a16="http://schemas.microsoft.com/office/drawing/2014/main" id="{151B56D5-D3B8-6045-BD57-499AABEFE42D}"/>
              </a:ext>
            </a:extLst>
          </p:cNvPr>
          <p:cNvPicPr>
            <a:picLocks noChangeAspect="1"/>
          </p:cNvPicPr>
          <p:nvPr userDrawn="1"/>
        </p:nvPicPr>
        <p:blipFill>
          <a:blip r:embed="rId3"/>
          <a:stretch>
            <a:fillRect/>
          </a:stretch>
        </p:blipFill>
        <p:spPr>
          <a:xfrm>
            <a:off x="803275" y="3677750"/>
            <a:ext cx="1620838" cy="2488100"/>
          </a:xfrm>
          <a:prstGeom prst="rect">
            <a:avLst/>
          </a:prstGeom>
        </p:spPr>
      </p:pic>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0719877" y="669257"/>
            <a:ext cx="685800" cy="647700"/>
          </a:xfrm>
          <a:prstGeom prst="rect">
            <a:avLst/>
          </a:prstGeom>
        </p:spPr>
      </p:pic>
    </p:spTree>
    <p:extLst>
      <p:ext uri="{BB962C8B-B14F-4D97-AF65-F5344CB8AC3E}">
        <p14:creationId xmlns:p14="http://schemas.microsoft.com/office/powerpoint/2010/main" val="211384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Otsikkodia">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433B9154-78EC-1542-8A9D-A14237206193}"/>
              </a:ext>
            </a:extLst>
          </p:cNvPr>
          <p:cNvPicPr>
            <a:picLocks noChangeAspect="1"/>
          </p:cNvPicPr>
          <p:nvPr userDrawn="1"/>
        </p:nvPicPr>
        <p:blipFill>
          <a:blip r:embed="rId3"/>
          <a:stretch>
            <a:fillRect/>
          </a:stretch>
        </p:blipFill>
        <p:spPr>
          <a:xfrm>
            <a:off x="806824" y="3435377"/>
            <a:ext cx="10560423" cy="2741649"/>
          </a:xfrm>
          <a:prstGeom prst="rect">
            <a:avLst/>
          </a:prstGeom>
        </p:spPr>
      </p:pic>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3243072" y="4069977"/>
            <a:ext cx="7371140" cy="806823"/>
          </a:xfrm>
        </p:spPr>
        <p:txBody>
          <a:bodyPr anchor="b">
            <a:normAutofit/>
          </a:bodyPr>
          <a:lstStyle>
            <a:lvl1pPr algn="l">
              <a:defRPr sz="2400">
                <a:solidFill>
                  <a:schemeClr val="bg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3243072" y="4894730"/>
            <a:ext cx="4968599" cy="681318"/>
          </a:xfrm>
        </p:spPr>
        <p:txBody>
          <a:bodyPr anchor="b">
            <a:normAutofit/>
          </a:bodyPr>
          <a:lstStyle>
            <a:lvl1pPr marL="0" indent="0" algn="l">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4"/>
          <a:srcRect/>
          <a:stretch/>
        </p:blipFill>
        <p:spPr>
          <a:xfrm>
            <a:off x="10740562" y="669257"/>
            <a:ext cx="664499" cy="647700"/>
          </a:xfrm>
          <a:prstGeom prst="rect">
            <a:avLst/>
          </a:prstGeom>
        </p:spPr>
      </p:pic>
      <p:pic>
        <p:nvPicPr>
          <p:cNvPr id="9" name="Kuva 8" descr="Oulun kaupungin tunnus">
            <a:extLst>
              <a:ext uri="{FF2B5EF4-FFF2-40B4-BE49-F238E27FC236}">
                <a16:creationId xmlns:a16="http://schemas.microsoft.com/office/drawing/2014/main" id="{847B4E10-1EEF-AA41-B10E-C0677346D06D}"/>
              </a:ext>
            </a:extLst>
          </p:cNvPr>
          <p:cNvPicPr>
            <a:picLocks noChangeAspect="1"/>
          </p:cNvPicPr>
          <p:nvPr userDrawn="1"/>
        </p:nvPicPr>
        <p:blipFill>
          <a:blip r:embed="rId5"/>
          <a:stretch>
            <a:fillRect/>
          </a:stretch>
        </p:blipFill>
        <p:spPr>
          <a:xfrm>
            <a:off x="1611320" y="4104813"/>
            <a:ext cx="898798" cy="1379718"/>
          </a:xfrm>
          <a:prstGeom prst="rect">
            <a:avLst/>
          </a:prstGeom>
        </p:spPr>
      </p:pic>
      <p:sp>
        <p:nvSpPr>
          <p:cNvPr id="6" name="Päivämäärän paikkamerkki 5">
            <a:extLst>
              <a:ext uri="{FF2B5EF4-FFF2-40B4-BE49-F238E27FC236}">
                <a16:creationId xmlns:a16="http://schemas.microsoft.com/office/drawing/2014/main" id="{9ABC8B77-9402-DC46-B3AB-FFABE1E9CF80}"/>
              </a:ext>
            </a:extLst>
          </p:cNvPr>
          <p:cNvSpPr>
            <a:spLocks noGrp="1"/>
          </p:cNvSpPr>
          <p:nvPr>
            <p:ph type="dt" sz="half" idx="10"/>
          </p:nvPr>
        </p:nvSpPr>
        <p:spPr>
          <a:xfrm>
            <a:off x="7920315" y="5244727"/>
            <a:ext cx="2743200" cy="365125"/>
          </a:xfrm>
        </p:spPr>
        <p:txBody>
          <a:bodyPr/>
          <a:lstStyle>
            <a:lvl1pPr algn="r">
              <a:defRPr/>
            </a:lvl1pPr>
          </a:lstStyle>
          <a:p>
            <a:fld id="{13851BC7-B432-4747-9742-70043FBB6BD1}" type="datetime1">
              <a:rPr lang="fi-FI" smtClean="0"/>
              <a:pPr/>
              <a:t>25.9.2026</a:t>
            </a:fld>
            <a:endParaRPr lang="fi-FI"/>
          </a:p>
        </p:txBody>
      </p:sp>
    </p:spTree>
    <p:extLst>
      <p:ext uri="{BB962C8B-B14F-4D97-AF65-F5344CB8AC3E}">
        <p14:creationId xmlns:p14="http://schemas.microsoft.com/office/powerpoint/2010/main" val="1833330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Otsikkodia">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6D663794-173F-1945-9939-99D1AB46A831}"/>
              </a:ext>
            </a:extLst>
          </p:cNvPr>
          <p:cNvPicPr>
            <a:picLocks noChangeAspect="1"/>
          </p:cNvPicPr>
          <p:nvPr userDrawn="1"/>
        </p:nvPicPr>
        <p:blipFill>
          <a:blip r:embed="rId3"/>
          <a:stretch>
            <a:fillRect/>
          </a:stretch>
        </p:blipFill>
        <p:spPr>
          <a:xfrm>
            <a:off x="792863" y="699247"/>
            <a:ext cx="4902284" cy="5522259"/>
          </a:xfrm>
          <a:prstGeom prst="rect">
            <a:avLst/>
          </a:prstGeom>
        </p:spPr>
      </p:pic>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1611496" y="1290918"/>
            <a:ext cx="3247375" cy="806823"/>
          </a:xfrm>
        </p:spPr>
        <p:txBody>
          <a:bodyPr anchor="b">
            <a:normAutofit/>
          </a:bodyPr>
          <a:lstStyle>
            <a:lvl1pPr algn="l">
              <a:defRPr sz="2400">
                <a:solidFill>
                  <a:schemeClr val="bg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1629425" y="2563905"/>
            <a:ext cx="3265304" cy="1344707"/>
          </a:xfrm>
        </p:spPr>
        <p:txBody>
          <a:bodyPr>
            <a:normAutofit/>
          </a:bodyPr>
          <a:lstStyle>
            <a:lvl1pPr marL="0" indent="0" algn="l">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9" name="Kuva 8" descr="Oulun kaupungin tunnus">
            <a:extLst>
              <a:ext uri="{FF2B5EF4-FFF2-40B4-BE49-F238E27FC236}">
                <a16:creationId xmlns:a16="http://schemas.microsoft.com/office/drawing/2014/main" id="{847B4E10-1EEF-AA41-B10E-C0677346D06D}"/>
              </a:ext>
            </a:extLst>
          </p:cNvPr>
          <p:cNvPicPr>
            <a:picLocks noChangeAspect="1"/>
          </p:cNvPicPr>
          <p:nvPr userDrawn="1"/>
        </p:nvPicPr>
        <p:blipFill>
          <a:blip r:embed="rId4"/>
          <a:stretch>
            <a:fillRect/>
          </a:stretch>
        </p:blipFill>
        <p:spPr>
          <a:xfrm>
            <a:off x="1611320" y="4104813"/>
            <a:ext cx="898798" cy="1379718"/>
          </a:xfrm>
          <a:prstGeom prst="rect">
            <a:avLst/>
          </a:prstGeom>
        </p:spPr>
      </p:pic>
      <p:sp>
        <p:nvSpPr>
          <p:cNvPr id="7" name="Päivämäärän paikkamerkki 6">
            <a:extLst>
              <a:ext uri="{FF2B5EF4-FFF2-40B4-BE49-F238E27FC236}">
                <a16:creationId xmlns:a16="http://schemas.microsoft.com/office/drawing/2014/main" id="{EA9414E8-5AD8-8144-8B54-32B155E0345C}"/>
              </a:ext>
            </a:extLst>
          </p:cNvPr>
          <p:cNvSpPr>
            <a:spLocks noGrp="1"/>
          </p:cNvSpPr>
          <p:nvPr>
            <p:ph type="dt" sz="half" idx="10"/>
          </p:nvPr>
        </p:nvSpPr>
        <p:spPr>
          <a:xfrm>
            <a:off x="2200835" y="5208868"/>
            <a:ext cx="2743200" cy="365125"/>
          </a:xfrm>
        </p:spPr>
        <p:txBody>
          <a:bodyPr/>
          <a:lstStyle>
            <a:lvl1pPr algn="r">
              <a:defRPr/>
            </a:lvl1pPr>
          </a:lstStyle>
          <a:p>
            <a:fld id="{13851BC7-B432-4747-9742-70043FBB6BD1}" type="datetime1">
              <a:rPr lang="fi-FI" smtClean="0"/>
              <a:pPr/>
              <a:t>25.9.2026</a:t>
            </a:fld>
            <a:endParaRPr lang="fi-FI"/>
          </a:p>
        </p:txBody>
      </p:sp>
      <p:pic>
        <p:nvPicPr>
          <p:cNvPr id="8" name="Kuva 7">
            <a:extLst>
              <a:ext uri="{FF2B5EF4-FFF2-40B4-BE49-F238E27FC236}">
                <a16:creationId xmlns:a16="http://schemas.microsoft.com/office/drawing/2014/main" id="{68E66262-E705-4A87-9635-D213A0D86674}"/>
              </a:ext>
              <a:ext uri="{C183D7F6-B498-43B3-948B-1728B52AA6E4}">
                <adec:decorative xmlns:adec="http://schemas.microsoft.com/office/drawing/2017/decorative" val="1"/>
              </a:ext>
            </a:extLst>
          </p:cNvPr>
          <p:cNvPicPr>
            <a:picLocks noChangeAspect="1"/>
          </p:cNvPicPr>
          <p:nvPr userDrawn="1"/>
        </p:nvPicPr>
        <p:blipFill>
          <a:blip r:embed="rId5"/>
          <a:srcRect/>
          <a:stretch/>
        </p:blipFill>
        <p:spPr>
          <a:xfrm>
            <a:off x="10740562" y="669257"/>
            <a:ext cx="664499" cy="647700"/>
          </a:xfrm>
          <a:prstGeom prst="rect">
            <a:avLst/>
          </a:prstGeom>
        </p:spPr>
      </p:pic>
    </p:spTree>
    <p:extLst>
      <p:ext uri="{BB962C8B-B14F-4D97-AF65-F5344CB8AC3E}">
        <p14:creationId xmlns:p14="http://schemas.microsoft.com/office/powerpoint/2010/main" val="773079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Otsikkodia">
    <p:bg>
      <p:bgPr>
        <a:solidFill>
          <a:schemeClr val="bg1"/>
        </a:solidFill>
        <a:effectLst/>
      </p:bgPr>
    </p:bg>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52BB320E-AE24-5544-8176-D98037CBB602}"/>
              </a:ext>
            </a:extLst>
          </p:cNvPr>
          <p:cNvSpPr>
            <a:spLocks noGrp="1"/>
          </p:cNvSpPr>
          <p:nvPr>
            <p:ph type="pic" sz="quarter" idx="10"/>
          </p:nvPr>
        </p:nvSpPr>
        <p:spPr>
          <a:xfrm>
            <a:off x="0" y="0"/>
            <a:ext cx="12192000" cy="6858000"/>
          </a:xfrm>
        </p:spPr>
        <p:txBody>
          <a:bodyPr/>
          <a:lstStyle/>
          <a:p>
            <a:r>
              <a:rPr lang="fi-FI"/>
              <a:t>Lisää kuva napsauttamalla kuvaketta</a:t>
            </a:r>
          </a:p>
        </p:txBody>
      </p:sp>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753035" y="1290918"/>
            <a:ext cx="8211671" cy="1129553"/>
          </a:xfrm>
        </p:spPr>
        <p:txBody>
          <a:bodyPr anchor="b">
            <a:noAutofit/>
          </a:bodyPr>
          <a:lstStyle>
            <a:lvl1pPr algn="l">
              <a:defRPr sz="4000">
                <a:solidFill>
                  <a:schemeClr val="bg1"/>
                </a:solidFill>
              </a:defRPr>
            </a:lvl1pPr>
          </a:lstStyle>
          <a:p>
            <a:r>
              <a:rPr lang="fi-FI"/>
              <a:t>Muokkaa ots. perustyyl. napsautt.</a:t>
            </a:r>
          </a:p>
        </p:txBody>
      </p:sp>
    </p:spTree>
    <p:extLst>
      <p:ext uri="{BB962C8B-B14F-4D97-AF65-F5344CB8AC3E}">
        <p14:creationId xmlns:p14="http://schemas.microsoft.com/office/powerpoint/2010/main" val="3839531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735106" y="2060447"/>
            <a:ext cx="9932894" cy="1449515"/>
          </a:xfrm>
        </p:spPr>
        <p:txBody>
          <a:bodyPr anchor="b">
            <a:normAutofit/>
          </a:bodyPr>
          <a:lstStyle>
            <a:lvl1pPr algn="l">
              <a:defRPr sz="4000">
                <a:solidFill>
                  <a:schemeClr val="tx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735106" y="3852672"/>
            <a:ext cx="9932894" cy="963168"/>
          </a:xfrm>
        </p:spPr>
        <p:txBody>
          <a:bodyPr>
            <a:normAutofit/>
          </a:bodyPr>
          <a:lstStyle>
            <a:lvl1pPr marL="0" indent="0" algn="l">
              <a:buNone/>
              <a:defRPr sz="1600" spc="5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1" name="Kuva 10" descr="Oulun kaupungin tunnus">
            <a:extLst>
              <a:ext uri="{FF2B5EF4-FFF2-40B4-BE49-F238E27FC236}">
                <a16:creationId xmlns:a16="http://schemas.microsoft.com/office/drawing/2014/main" id="{A9479630-7DE6-4C4B-9AAB-CA44D496E3C3}"/>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5" name="Tekstin paikkamerkki 4">
            <a:extLst>
              <a:ext uri="{FF2B5EF4-FFF2-40B4-BE49-F238E27FC236}">
                <a16:creationId xmlns:a16="http://schemas.microsoft.com/office/drawing/2014/main" id="{E8ED4078-C745-6B4D-9F2B-041B10D65B63}"/>
              </a:ext>
            </a:extLst>
          </p:cNvPr>
          <p:cNvSpPr>
            <a:spLocks noGrp="1"/>
          </p:cNvSpPr>
          <p:nvPr>
            <p:ph type="body" sz="quarter" idx="10"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pic>
        <p:nvPicPr>
          <p:cNvPr id="13" name="Kuva 12">
            <a:extLst>
              <a:ext uri="{FF2B5EF4-FFF2-40B4-BE49-F238E27FC236}">
                <a16:creationId xmlns:a16="http://schemas.microsoft.com/office/drawing/2014/main" id="{AA21C816-39A0-A74A-8F2A-2CE8F9472742}"/>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0719877" y="669257"/>
            <a:ext cx="685800" cy="647700"/>
          </a:xfrm>
          <a:prstGeom prst="rect">
            <a:avLst/>
          </a:prstGeom>
        </p:spPr>
      </p:pic>
    </p:spTree>
    <p:extLst>
      <p:ext uri="{BB962C8B-B14F-4D97-AF65-F5344CB8AC3E}">
        <p14:creationId xmlns:p14="http://schemas.microsoft.com/office/powerpoint/2010/main" val="62276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8B4BE5-33C4-7740-90A5-CB0EE6BC9AA3}"/>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9B77511-3DF1-B246-9F30-F66AE595E17D}"/>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8050F2C-300C-484D-86D0-75504628B814}"/>
              </a:ext>
            </a:extLst>
          </p:cNvPr>
          <p:cNvSpPr>
            <a:spLocks noGrp="1"/>
          </p:cNvSpPr>
          <p:nvPr>
            <p:ph type="dt" sz="half" idx="10"/>
          </p:nvPr>
        </p:nvSpPr>
        <p:spPr/>
        <p:txBody>
          <a:bodyPr/>
          <a:lstStyle/>
          <a:p>
            <a:fld id="{E915719C-C0B1-0442-A41F-D134B78B6185}" type="datetime1">
              <a:rPr lang="fi-FI" smtClean="0"/>
              <a:t>25.9.2026</a:t>
            </a:fld>
            <a:endParaRPr lang="fi-FI"/>
          </a:p>
        </p:txBody>
      </p:sp>
      <p:sp>
        <p:nvSpPr>
          <p:cNvPr id="5" name="Alatunnisteen paikkamerkki 4">
            <a:extLst>
              <a:ext uri="{FF2B5EF4-FFF2-40B4-BE49-F238E27FC236}">
                <a16:creationId xmlns:a16="http://schemas.microsoft.com/office/drawing/2014/main" id="{39BF014A-7030-514A-AD23-EB2DFC61355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D7C5B36-3BF9-4A48-B14B-E5330E0AE979}"/>
              </a:ext>
            </a:extLst>
          </p:cNvPr>
          <p:cNvSpPr>
            <a:spLocks noGrp="1"/>
          </p:cNvSpPr>
          <p:nvPr>
            <p:ph type="sldNum" sz="quarter" idx="12"/>
          </p:nvPr>
        </p:nvSpPr>
        <p:spPr/>
        <p:txBody>
          <a:bodyPr/>
          <a:lstStyle/>
          <a:p>
            <a:fld id="{69C2F4FE-713B-884F-B5BF-63AA24B8D1FF}" type="slidenum">
              <a:rPr lang="fi-FI" smtClean="0"/>
              <a:t>‹#›</a:t>
            </a:fld>
            <a:endParaRPr lang="fi-FI"/>
          </a:p>
        </p:txBody>
      </p:sp>
      <p:pic>
        <p:nvPicPr>
          <p:cNvPr id="8" name="Kuva 7">
            <a:extLst>
              <a:ext uri="{FF2B5EF4-FFF2-40B4-BE49-F238E27FC236}">
                <a16:creationId xmlns:a16="http://schemas.microsoft.com/office/drawing/2014/main" id="{9F6224D9-CF3C-4596-B3A1-D285289A4E75}"/>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2" y="669257"/>
            <a:ext cx="664499" cy="647700"/>
          </a:xfrm>
          <a:prstGeom prst="rect">
            <a:avLst/>
          </a:prstGeom>
        </p:spPr>
      </p:pic>
    </p:spTree>
    <p:extLst>
      <p:ext uri="{BB962C8B-B14F-4D97-AF65-F5344CB8AC3E}">
        <p14:creationId xmlns:p14="http://schemas.microsoft.com/office/powerpoint/2010/main" val="3809654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BC2442-37AE-5C40-BCED-03A8BF0F38C1}"/>
              </a:ext>
            </a:extLst>
          </p:cNvPr>
          <p:cNvSpPr>
            <a:spLocks noGrp="1"/>
          </p:cNvSpPr>
          <p:nvPr>
            <p:ph type="title"/>
          </p:nvPr>
        </p:nvSpPr>
        <p:spPr>
          <a:xfrm>
            <a:off x="831850" y="1709739"/>
            <a:ext cx="10515600" cy="1176896"/>
          </a:xfrm>
        </p:spPr>
        <p:txBody>
          <a:bodyPr anchor="b">
            <a:normAutofit/>
          </a:bodyPr>
          <a:lstStyle>
            <a:lvl1pPr>
              <a:defRPr sz="4000"/>
            </a:lvl1pPr>
          </a:lstStyle>
          <a:p>
            <a:r>
              <a:rPr lang="fi-FI"/>
              <a:t>Muokkaa ots. perustyyl. napsautt.</a:t>
            </a:r>
          </a:p>
        </p:txBody>
      </p:sp>
      <p:sp>
        <p:nvSpPr>
          <p:cNvPr id="3" name="Tekstin paikkamerkki 2">
            <a:extLst>
              <a:ext uri="{FF2B5EF4-FFF2-40B4-BE49-F238E27FC236}">
                <a16:creationId xmlns:a16="http://schemas.microsoft.com/office/drawing/2014/main" id="{5D3DAFCB-F2FD-B748-8F31-AA990DAEAEA1}"/>
              </a:ext>
            </a:extLst>
          </p:cNvPr>
          <p:cNvSpPr>
            <a:spLocks noGrp="1"/>
          </p:cNvSpPr>
          <p:nvPr>
            <p:ph type="body" idx="1"/>
          </p:nvPr>
        </p:nvSpPr>
        <p:spPr>
          <a:xfrm>
            <a:off x="831850" y="3155111"/>
            <a:ext cx="10515600" cy="39491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8" name="Kuva 7" descr="Oulun kaupungin tunnus">
            <a:extLst>
              <a:ext uri="{FF2B5EF4-FFF2-40B4-BE49-F238E27FC236}">
                <a16:creationId xmlns:a16="http://schemas.microsoft.com/office/drawing/2014/main" id="{F4FAD0AA-26E5-284B-AB58-73CB27A5FAB8}"/>
              </a:ext>
            </a:extLst>
          </p:cNvPr>
          <p:cNvPicPr>
            <a:picLocks noChangeAspect="1"/>
          </p:cNvPicPr>
          <p:nvPr userDrawn="1"/>
        </p:nvPicPr>
        <p:blipFill>
          <a:blip r:embed="rId2"/>
          <a:stretch>
            <a:fillRect/>
          </a:stretch>
        </p:blipFill>
        <p:spPr>
          <a:xfrm>
            <a:off x="724568" y="5751093"/>
            <a:ext cx="1248611" cy="624306"/>
          </a:xfrm>
          <a:prstGeom prst="rect">
            <a:avLst/>
          </a:prstGeom>
        </p:spPr>
      </p:pic>
      <p:pic>
        <p:nvPicPr>
          <p:cNvPr id="6" name="Kuva 5">
            <a:extLst>
              <a:ext uri="{FF2B5EF4-FFF2-40B4-BE49-F238E27FC236}">
                <a16:creationId xmlns:a16="http://schemas.microsoft.com/office/drawing/2014/main" id="{5E629082-CE6C-430A-AE6F-9F3BB7ECF68D}"/>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548043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129553"/>
            <a:ext cx="9791700" cy="927847"/>
          </a:xfrm>
        </p:spPr>
        <p:txBody>
          <a:bodyPr anchor="b"/>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982694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B14ACFCC-E33A-4A19-B273-3F94F4287DC2}"/>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1356722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129553"/>
            <a:ext cx="9791700" cy="927847"/>
          </a:xfrm>
        </p:spPr>
        <p:txBody>
          <a:bodyPr anchor="b"/>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0">
            <a:extLst>
              <a:ext uri="{FF2B5EF4-FFF2-40B4-BE49-F238E27FC236}">
                <a16:creationId xmlns:a16="http://schemas.microsoft.com/office/drawing/2014/main" id="{212025FF-3F8D-B24A-B526-188D2E11D6F9}"/>
              </a:ext>
            </a:extLst>
          </p:cNvPr>
          <p:cNvSpPr>
            <a:spLocks noGrp="1"/>
          </p:cNvSpPr>
          <p:nvPr>
            <p:ph type="body" sz="quarter" idx="13"/>
          </p:nvPr>
        </p:nvSpPr>
        <p:spPr>
          <a:xfrm>
            <a:off x="6417898"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2545D635-07EA-48FA-9444-0749D7E02D1E}"/>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3327112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670560"/>
            <a:ext cx="9791700" cy="756920"/>
          </a:xfrm>
        </p:spPr>
        <p:txBody>
          <a:bodyPr anchor="b">
            <a:normAutofit/>
          </a:bodyPr>
          <a:lstStyle>
            <a:lvl1pPr>
              <a:defRPr sz="1800"/>
            </a:lvl1pPr>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hasCustomPrompt="1"/>
          </p:nvPr>
        </p:nvSpPr>
        <p:spPr>
          <a:xfrm>
            <a:off x="2458720" y="2491740"/>
            <a:ext cx="7274559" cy="2974781"/>
          </a:xfrm>
        </p:spPr>
        <p:txBody>
          <a:bodyPr>
            <a:normAutofit/>
          </a:bodyPr>
          <a:lstStyle>
            <a:lvl1pPr marL="0" indent="0" algn="ctr">
              <a:lnSpc>
                <a:spcPct val="100000"/>
              </a:lnSpc>
              <a:buNone/>
              <a:defRPr sz="2200" spc="80" baseline="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fi-FI"/>
              <a:t>MUOKKAA TEKSTIN PERUSTYYLEJÄ NAPSAUTTAMALLA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3FF20300-910C-4B85-AA42-E72880F540FC}"/>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3765562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952641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Kaavion paikkamerkki 3">
            <a:extLst>
              <a:ext uri="{FF2B5EF4-FFF2-40B4-BE49-F238E27FC236}">
                <a16:creationId xmlns:a16="http://schemas.microsoft.com/office/drawing/2014/main" id="{97940F9C-2370-E647-9ECF-715AC0BBEDF3}"/>
              </a:ext>
            </a:extLst>
          </p:cNvPr>
          <p:cNvSpPr>
            <a:spLocks noGrp="1"/>
          </p:cNvSpPr>
          <p:nvPr>
            <p:ph type="chart" sz="quarter" idx="13"/>
          </p:nvPr>
        </p:nvSpPr>
        <p:spPr>
          <a:xfrm>
            <a:off x="6519863" y="2049463"/>
            <a:ext cx="4862011" cy="3436937"/>
          </a:xfrm>
        </p:spPr>
        <p:txBody>
          <a:bodyPr/>
          <a:lstStyle/>
          <a:p>
            <a:r>
              <a:rPr lang="fi-FI"/>
              <a:t>Lisää kaavio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C7D3177D-226E-4F51-8461-C96463FE47DC}"/>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3864544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6566647"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6557961"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128000" y="690001"/>
            <a:ext cx="3242277"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865548"/>
            <a:ext cx="4996891" cy="38285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247868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53120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6497782" y="690001"/>
            <a:ext cx="4872496"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865548"/>
            <a:ext cx="3345929" cy="38285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2645306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4" y="1063256"/>
            <a:ext cx="3313084"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3304398"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4890977" y="690001"/>
            <a:ext cx="6479301"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865548"/>
            <a:ext cx="1727765" cy="38285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1425768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53120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6497782" y="0"/>
            <a:ext cx="5694218" cy="6857999"/>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865548"/>
            <a:ext cx="3345929" cy="38285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3150868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4805845" y="1063256"/>
            <a:ext cx="5757882"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4823013" y="2491740"/>
            <a:ext cx="653152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4" y="690001"/>
            <a:ext cx="3220113"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10140179"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4800600" y="5865548"/>
            <a:ext cx="4978831" cy="38285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37B49D7A-0A69-4F59-BCC4-957DA375F9BB}"/>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544209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6418858" y="1063256"/>
            <a:ext cx="41208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6431797" y="2491740"/>
            <a:ext cx="4922737"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4" y="690001"/>
            <a:ext cx="4871442"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10140179"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6434563" y="5865548"/>
            <a:ext cx="3344868" cy="38285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BD2EC1E2-DB0B-40F7-B111-2D19F3F168BE}"/>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4125414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8041451" y="1063256"/>
            <a:ext cx="3313084"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8050136" y="2491740"/>
            <a:ext cx="3304398"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3" y="690001"/>
            <a:ext cx="6479301"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10140179"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8024658" y="5865548"/>
            <a:ext cx="1727765" cy="38285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D9934EFF-B326-49EE-A969-783C75854D02}"/>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7955142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6418858" y="1063256"/>
            <a:ext cx="4935677"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6431797" y="2491740"/>
            <a:ext cx="4922737"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0" y="1"/>
            <a:ext cx="5703376" cy="6858000"/>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10140179"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6434563" y="5865548"/>
            <a:ext cx="3344868" cy="38285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84012B32-E411-4EAD-BF84-723B978E10DB}"/>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28785938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0" y="1371601"/>
            <a:ext cx="12192000" cy="4114800"/>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34019887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1371601"/>
            <a:ext cx="10584180" cy="4114800"/>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1840789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1371601"/>
            <a:ext cx="4896365" cy="2748454"/>
          </a:xfrm>
        </p:spPr>
        <p:txBody>
          <a:bodyPr/>
          <a:lstStyle/>
          <a:p>
            <a:r>
              <a:rPr lang="fi-FI"/>
              <a:t>Lisää kuva napsauttamalla kuvaketta</a:t>
            </a:r>
          </a:p>
        </p:txBody>
      </p:sp>
      <p:sp>
        <p:nvSpPr>
          <p:cNvPr id="10" name="Tekstin paikkamerkki 10">
            <a:extLst>
              <a:ext uri="{FF2B5EF4-FFF2-40B4-BE49-F238E27FC236}">
                <a16:creationId xmlns:a16="http://schemas.microsoft.com/office/drawing/2014/main" id="{E4A72597-9596-554A-8472-9CCBE6E599C3}"/>
              </a:ext>
            </a:extLst>
          </p:cNvPr>
          <p:cNvSpPr>
            <a:spLocks noGrp="1"/>
          </p:cNvSpPr>
          <p:nvPr>
            <p:ph type="body" sz="quarter" idx="15"/>
          </p:nvPr>
        </p:nvSpPr>
        <p:spPr>
          <a:xfrm>
            <a:off x="714653" y="4549141"/>
            <a:ext cx="4982762"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6" name="Kuvan paikkamerkki 3">
            <a:extLst>
              <a:ext uri="{FF2B5EF4-FFF2-40B4-BE49-F238E27FC236}">
                <a16:creationId xmlns:a16="http://schemas.microsoft.com/office/drawing/2014/main" id="{BCB0A600-B46D-A848-BA27-48232813210F}"/>
              </a:ext>
            </a:extLst>
          </p:cNvPr>
          <p:cNvSpPr>
            <a:spLocks noGrp="1"/>
          </p:cNvSpPr>
          <p:nvPr>
            <p:ph type="pic" sz="quarter" idx="13"/>
          </p:nvPr>
        </p:nvSpPr>
        <p:spPr>
          <a:xfrm>
            <a:off x="6512010" y="1371601"/>
            <a:ext cx="4869081" cy="2748454"/>
          </a:xfrm>
        </p:spPr>
        <p:txBody>
          <a:bodyPr/>
          <a:lstStyle/>
          <a:p>
            <a:r>
              <a:rPr lang="fi-FI"/>
              <a:t>Lisää kuva napsauttamalla kuvaketta</a:t>
            </a:r>
          </a:p>
        </p:txBody>
      </p:sp>
      <p:sp>
        <p:nvSpPr>
          <p:cNvPr id="7" name="Tekstin paikkamerkki 10">
            <a:extLst>
              <a:ext uri="{FF2B5EF4-FFF2-40B4-BE49-F238E27FC236}">
                <a16:creationId xmlns:a16="http://schemas.microsoft.com/office/drawing/2014/main" id="{3900F4F0-A16D-7440-B3F8-B6AB5CC8CDE2}"/>
              </a:ext>
            </a:extLst>
          </p:cNvPr>
          <p:cNvSpPr>
            <a:spLocks noGrp="1"/>
          </p:cNvSpPr>
          <p:nvPr>
            <p:ph type="body" sz="quarter" idx="14"/>
          </p:nvPr>
        </p:nvSpPr>
        <p:spPr>
          <a:xfrm>
            <a:off x="6431797" y="4549141"/>
            <a:ext cx="4922737"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2462130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5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3633536"/>
            <a:ext cx="10633321" cy="581659"/>
          </a:xfrm>
        </p:spPr>
        <p:txBody>
          <a:bodyPr anchor="b">
            <a:normAutofit/>
          </a:bodyPr>
          <a:lstStyle>
            <a:lvl1pPr>
              <a:defRPr sz="2000"/>
            </a:lvl1pPr>
          </a:lstStyle>
          <a:p>
            <a:r>
              <a:rPr lang="fi-FI"/>
              <a:t>Muokkaa ots. perustyyl. napsautt.</a:t>
            </a:r>
          </a:p>
        </p:txBody>
      </p:sp>
      <p:sp>
        <p:nvSpPr>
          <p:cNvPr id="10" name="Tekstin paikkamerkki 10">
            <a:extLst>
              <a:ext uri="{FF2B5EF4-FFF2-40B4-BE49-F238E27FC236}">
                <a16:creationId xmlns:a16="http://schemas.microsoft.com/office/drawing/2014/main" id="{E4A72597-9596-554A-8472-9CCBE6E599C3}"/>
              </a:ext>
            </a:extLst>
          </p:cNvPr>
          <p:cNvSpPr>
            <a:spLocks noGrp="1"/>
          </p:cNvSpPr>
          <p:nvPr>
            <p:ph type="body" sz="quarter" idx="15"/>
          </p:nvPr>
        </p:nvSpPr>
        <p:spPr>
          <a:xfrm>
            <a:off x="714653" y="4549141"/>
            <a:ext cx="4982762"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697833"/>
            <a:ext cx="4896365" cy="2748454"/>
          </a:xfrm>
        </p:spPr>
        <p:txBody>
          <a:bodyPr/>
          <a:lstStyle/>
          <a:p>
            <a:r>
              <a:rPr lang="fi-FI"/>
              <a:t>Lisää kuva napsauttamalla kuvaketta</a:t>
            </a:r>
          </a:p>
        </p:txBody>
      </p:sp>
      <p:sp>
        <p:nvSpPr>
          <p:cNvPr id="7" name="Tekstin paikkamerkki 10">
            <a:extLst>
              <a:ext uri="{FF2B5EF4-FFF2-40B4-BE49-F238E27FC236}">
                <a16:creationId xmlns:a16="http://schemas.microsoft.com/office/drawing/2014/main" id="{3900F4F0-A16D-7440-B3F8-B6AB5CC8CDE2}"/>
              </a:ext>
            </a:extLst>
          </p:cNvPr>
          <p:cNvSpPr>
            <a:spLocks noGrp="1"/>
          </p:cNvSpPr>
          <p:nvPr>
            <p:ph type="body" sz="quarter" idx="14"/>
          </p:nvPr>
        </p:nvSpPr>
        <p:spPr>
          <a:xfrm>
            <a:off x="6431797" y="4549141"/>
            <a:ext cx="4922737"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6" name="Kuvan paikkamerkki 3">
            <a:extLst>
              <a:ext uri="{FF2B5EF4-FFF2-40B4-BE49-F238E27FC236}">
                <a16:creationId xmlns:a16="http://schemas.microsoft.com/office/drawing/2014/main" id="{BCB0A600-B46D-A848-BA27-48232813210F}"/>
              </a:ext>
            </a:extLst>
          </p:cNvPr>
          <p:cNvSpPr>
            <a:spLocks noGrp="1"/>
          </p:cNvSpPr>
          <p:nvPr>
            <p:ph type="pic" sz="quarter" idx="13"/>
          </p:nvPr>
        </p:nvSpPr>
        <p:spPr>
          <a:xfrm>
            <a:off x="6512010" y="697833"/>
            <a:ext cx="4869081" cy="2748454"/>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2594094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C11C3-A339-4743-9EA7-34805EE02091}" type="datetime1">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1247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18DAED1-DD14-BF4A-B88C-E1C96F9438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358CEF64-9781-D945-9720-99CE85F398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4101579-0DA9-4049-AC13-EF6FA335BF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Segoe UI" panose="020B0502040204020203" pitchFamily="34" charset="0"/>
                <a:cs typeface="Segoe UI" panose="020B0502040204020203" pitchFamily="34" charset="0"/>
              </a:defRPr>
            </a:lvl1pPr>
          </a:lstStyle>
          <a:p>
            <a:fld id="{13851BC7-B432-4747-9742-70043FBB6BD1}" type="datetime1">
              <a:rPr lang="fi-FI" smtClean="0"/>
              <a:t>25.9.2026</a:t>
            </a:fld>
            <a:endParaRPr lang="fi-FI"/>
          </a:p>
        </p:txBody>
      </p:sp>
      <p:sp>
        <p:nvSpPr>
          <p:cNvPr id="5" name="Alatunnisteen paikkamerkki 4">
            <a:extLst>
              <a:ext uri="{FF2B5EF4-FFF2-40B4-BE49-F238E27FC236}">
                <a16:creationId xmlns:a16="http://schemas.microsoft.com/office/drawing/2014/main" id="{265F9E72-400B-824D-91AE-6E5C40C7F6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Segoe UI" panose="020B0502040204020203" pitchFamily="34" charset="0"/>
                <a:cs typeface="Segoe UI" panose="020B0502040204020203" pitchFamily="34" charset="0"/>
              </a:defRPr>
            </a:lvl1pPr>
          </a:lstStyle>
          <a:p>
            <a:endParaRPr lang="fi-FI"/>
          </a:p>
        </p:txBody>
      </p:sp>
      <p:sp>
        <p:nvSpPr>
          <p:cNvPr id="6" name="Dian numeron paikkamerkki 5">
            <a:extLst>
              <a:ext uri="{FF2B5EF4-FFF2-40B4-BE49-F238E27FC236}">
                <a16:creationId xmlns:a16="http://schemas.microsoft.com/office/drawing/2014/main" id="{571DABDF-68E5-1744-9D23-F69A2F2C7D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Segoe UI" panose="020B0502040204020203" pitchFamily="34" charset="0"/>
                <a:cs typeface="Segoe UI" panose="020B0502040204020203" pitchFamily="34" charset="0"/>
              </a:defRPr>
            </a:lvl1pPr>
          </a:lstStyle>
          <a:p>
            <a:fld id="{69C2F4FE-713B-884F-B5BF-63AA24B8D1FF}" type="slidenum">
              <a:rPr lang="fi-FI" smtClean="0"/>
              <a:pPr/>
              <a:t>‹#›</a:t>
            </a:fld>
            <a:endParaRPr lang="fi-FI"/>
          </a:p>
        </p:txBody>
      </p:sp>
    </p:spTree>
    <p:extLst>
      <p:ext uri="{BB962C8B-B14F-4D97-AF65-F5344CB8AC3E}">
        <p14:creationId xmlns:p14="http://schemas.microsoft.com/office/powerpoint/2010/main" val="235187210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50" r:id="rId6"/>
    <p:sldLayoutId id="2147483651" r:id="rId7"/>
    <p:sldLayoutId id="2147483664" r:id="rId8"/>
    <p:sldLayoutId id="2147483665" r:id="rId9"/>
    <p:sldLayoutId id="2147483666" r:id="rId10"/>
    <p:sldLayoutId id="2147483667" r:id="rId11"/>
    <p:sldLayoutId id="2147483670" r:id="rId12"/>
    <p:sldLayoutId id="2147483668" r:id="rId13"/>
    <p:sldLayoutId id="2147483669" r:id="rId14"/>
    <p:sldLayoutId id="2147483677" r:id="rId15"/>
    <p:sldLayoutId id="2147483673" r:id="rId16"/>
    <p:sldLayoutId id="2147483675" r:id="rId17"/>
    <p:sldLayoutId id="2147483674" r:id="rId18"/>
    <p:sldLayoutId id="2147483676" r:id="rId19"/>
    <p:sldLayoutId id="2147483678" r:id="rId20"/>
    <p:sldLayoutId id="2147483679" r:id="rId21"/>
    <p:sldLayoutId id="2147483680" r:id="rId22"/>
    <p:sldLayoutId id="2147483681" r:id="rId23"/>
    <p:sldLayoutId id="2147483683" r:id="rId24"/>
  </p:sldLayoutIdLst>
  <p:hf sldNum="0" hdr="0" ftr="0"/>
  <p:txStyles>
    <p:titleStyle>
      <a:lvl1pPr algn="l" defTabSz="914400" rtl="0" eaLnBrk="1" latinLnBrk="0" hangingPunct="1">
        <a:lnSpc>
          <a:spcPct val="90000"/>
        </a:lnSpc>
        <a:spcBef>
          <a:spcPct val="0"/>
        </a:spcBef>
        <a:buNone/>
        <a:defRPr sz="2400" b="1"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B4C1F39-58C9-0D5E-3AA0-70B35A7F142F}"/>
              </a:ext>
            </a:extLst>
          </p:cNvPr>
          <p:cNvPicPr>
            <a:picLocks noChangeAspect="1"/>
          </p:cNvPicPr>
          <p:nvPr/>
        </p:nvPicPr>
        <p:blipFill>
          <a:blip r:embed="rId2"/>
          <a:srcRect/>
          <a:stretch>
            <a:fillRect/>
          </a:stretch>
        </p:blipFill>
        <p:spPr>
          <a:xfrm>
            <a:off x="20" y="10"/>
            <a:ext cx="12191980" cy="6857990"/>
          </a:xfrm>
          <a:prstGeom prst="rect">
            <a:avLst/>
          </a:prstGeom>
          <a:noFill/>
        </p:spPr>
      </p:pic>
      <p:sp>
        <p:nvSpPr>
          <p:cNvPr id="11" name="Title 2">
            <a:extLst>
              <a:ext uri="{FF2B5EF4-FFF2-40B4-BE49-F238E27FC236}">
                <a16:creationId xmlns:a16="http://schemas.microsoft.com/office/drawing/2014/main" id="{E4E871A8-8AD8-D9A4-D2B6-041F1B0094D6}"/>
              </a:ext>
            </a:extLst>
          </p:cNvPr>
          <p:cNvSpPr>
            <a:spLocks noGrp="1"/>
          </p:cNvSpPr>
          <p:nvPr>
            <p:ph type="ctrTitle"/>
          </p:nvPr>
        </p:nvSpPr>
        <p:spPr>
          <a:xfrm>
            <a:off x="818349" y="195944"/>
            <a:ext cx="10154451" cy="1527842"/>
          </a:xfrm>
        </p:spPr>
        <p:txBody>
          <a:bodyPr anchor="b">
            <a:noAutofit/>
          </a:bodyPr>
          <a:lstStyle/>
          <a:p>
            <a:r>
              <a:rPr lang="en-US" dirty="0" err="1"/>
              <a:t>Myllyojan</a:t>
            </a:r>
            <a:r>
              <a:rPr lang="en-US" dirty="0"/>
              <a:t> </a:t>
            </a:r>
            <a:r>
              <a:rPr lang="en-US" dirty="0" err="1"/>
              <a:t>koulun</a:t>
            </a:r>
            <a:r>
              <a:rPr lang="en-US" dirty="0"/>
              <a:t> </a:t>
            </a:r>
            <a:r>
              <a:rPr lang="en-US" dirty="0" err="1"/>
              <a:t>tasa-arvo</a:t>
            </a:r>
            <a:r>
              <a:rPr lang="en-US" dirty="0"/>
              <a:t>- ja </a:t>
            </a:r>
            <a:r>
              <a:rPr lang="en-US" dirty="0" err="1"/>
              <a:t>yhdenvertaisuussuunnitelma</a:t>
            </a:r>
            <a:r>
              <a:rPr lang="en-US" dirty="0"/>
              <a:t> 2025-2028</a:t>
            </a:r>
          </a:p>
        </p:txBody>
      </p:sp>
      <p:sp>
        <p:nvSpPr>
          <p:cNvPr id="4" name="Päivämäärän paikkamerkki 3" hidden="1">
            <a:extLst>
              <a:ext uri="{FF2B5EF4-FFF2-40B4-BE49-F238E27FC236}">
                <a16:creationId xmlns:a16="http://schemas.microsoft.com/office/drawing/2014/main" id="{0A05A360-B26E-03EA-5EEB-B2DD3DDA5E84}"/>
              </a:ext>
            </a:extLst>
          </p:cNvPr>
          <p:cNvSpPr>
            <a:spLocks noGrp="1"/>
          </p:cNvSpPr>
          <p:nvPr>
            <p:ph type="dt" sz="half" idx="4294967295"/>
          </p:nvPr>
        </p:nvSpPr>
        <p:spPr>
          <a:xfrm>
            <a:off x="7920315" y="5244727"/>
            <a:ext cx="2743200" cy="365125"/>
          </a:xfrm>
        </p:spPr>
        <p:txBody>
          <a:bodyPr/>
          <a:lstStyle/>
          <a:p>
            <a:pPr>
              <a:spcAft>
                <a:spcPts val="600"/>
              </a:spcAft>
            </a:pPr>
            <a:fld id="{13851BC7-B432-4747-9742-70043FBB6BD1}" type="datetime1">
              <a:rPr lang="fi-FI" smtClean="0"/>
              <a:pPr>
                <a:spcAft>
                  <a:spcPts val="600"/>
                </a:spcAft>
              </a:pPr>
              <a:t>25.9.2026</a:t>
            </a:fld>
            <a:endParaRPr lang="fi-FI"/>
          </a:p>
        </p:txBody>
      </p:sp>
    </p:spTree>
    <p:extLst>
      <p:ext uri="{BB962C8B-B14F-4D97-AF65-F5344CB8AC3E}">
        <p14:creationId xmlns:p14="http://schemas.microsoft.com/office/powerpoint/2010/main" val="52682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Kuva 15" descr="Kuva, joka sisältää kohteen luonnos, piirros, kuvitus, clipart&#10;&#10;Kuvaus luotu automaattisesti">
            <a:extLst>
              <a:ext uri="{FF2B5EF4-FFF2-40B4-BE49-F238E27FC236}">
                <a16:creationId xmlns:a16="http://schemas.microsoft.com/office/drawing/2014/main" id="{E88050E9-70FE-E213-4CEE-16770965DD57}"/>
              </a:ext>
            </a:extLst>
          </p:cNvPr>
          <p:cNvPicPr>
            <a:picLocks noChangeAspect="1"/>
          </p:cNvPicPr>
          <p:nvPr/>
        </p:nvPicPr>
        <p:blipFill>
          <a:blip r:embed="rId2"/>
          <a:srcRect t="-898" r="7923" b="172"/>
          <a:stretch/>
        </p:blipFill>
        <p:spPr>
          <a:xfrm>
            <a:off x="2777699" y="4860852"/>
            <a:ext cx="1486090" cy="2000853"/>
          </a:xfrm>
          <a:prstGeom prst="rect">
            <a:avLst/>
          </a:prstGeom>
        </p:spPr>
      </p:pic>
      <p:sp>
        <p:nvSpPr>
          <p:cNvPr id="2" name="Otsikko 1">
            <a:extLst>
              <a:ext uri="{FF2B5EF4-FFF2-40B4-BE49-F238E27FC236}">
                <a16:creationId xmlns:a16="http://schemas.microsoft.com/office/drawing/2014/main" id="{AC6E8DD3-134D-49E4-0CBE-80E484B65FDD}"/>
              </a:ext>
            </a:extLst>
          </p:cNvPr>
          <p:cNvSpPr>
            <a:spLocks noGrp="1"/>
          </p:cNvSpPr>
          <p:nvPr>
            <p:ph type="title"/>
          </p:nvPr>
        </p:nvSpPr>
        <p:spPr>
          <a:xfrm>
            <a:off x="1168680" y="241317"/>
            <a:ext cx="5362575" cy="927847"/>
          </a:xfrm>
        </p:spPr>
        <p:txBody>
          <a:bodyPr/>
          <a:lstStyle/>
          <a:p>
            <a:r>
              <a:rPr lang="fi-FI">
                <a:latin typeface="Segoe UI"/>
                <a:cs typeface="Segoe UI"/>
              </a:rPr>
              <a:t>TIIVISTETYSTI - MISTÄ ON KYSE?</a:t>
            </a:r>
            <a:endParaRPr lang="fi-FI"/>
          </a:p>
        </p:txBody>
      </p:sp>
      <p:sp>
        <p:nvSpPr>
          <p:cNvPr id="3" name="Tekstin paikkamerkki 2">
            <a:extLst>
              <a:ext uri="{FF2B5EF4-FFF2-40B4-BE49-F238E27FC236}">
                <a16:creationId xmlns:a16="http://schemas.microsoft.com/office/drawing/2014/main" id="{A4483B07-EA3F-9B5D-EBF8-710AC7BFAC12}"/>
              </a:ext>
            </a:extLst>
          </p:cNvPr>
          <p:cNvSpPr>
            <a:spLocks noGrp="1"/>
          </p:cNvSpPr>
          <p:nvPr>
            <p:ph type="body" sz="quarter" idx="12"/>
          </p:nvPr>
        </p:nvSpPr>
        <p:spPr>
          <a:xfrm>
            <a:off x="902688" y="1141987"/>
            <a:ext cx="8945559" cy="2995375"/>
          </a:xfrm>
        </p:spPr>
        <p:txBody>
          <a:bodyPr vert="horz" lIns="91440" tIns="45720" rIns="91440" bIns="45720" rtlCol="0" anchor="t">
            <a:normAutofit/>
          </a:bodyPr>
          <a:lstStyle/>
          <a:p>
            <a:endParaRPr lang="fi-FI">
              <a:latin typeface="Segoe UI"/>
              <a:cs typeface="Segoe UI"/>
            </a:endParaRPr>
          </a:p>
          <a:p>
            <a:pPr marL="285750" indent="-285750">
              <a:buFont typeface="Arial" panose="020B0604020202020204" pitchFamily="34" charset="0"/>
              <a:buChar char="•"/>
            </a:pPr>
            <a:r>
              <a:rPr lang="fi-FI" b="1">
                <a:latin typeface="Segoe UI"/>
                <a:cs typeface="Segoe UI"/>
              </a:rPr>
              <a:t>Yksikkökohtainen</a:t>
            </a:r>
            <a:r>
              <a:rPr lang="fi-FI">
                <a:latin typeface="Segoe UI"/>
                <a:cs typeface="Segoe UI"/>
              </a:rPr>
              <a:t> </a:t>
            </a:r>
            <a:r>
              <a:rPr lang="fi-FI" b="1">
                <a:latin typeface="Segoe UI"/>
                <a:cs typeface="Segoe UI"/>
              </a:rPr>
              <a:t>tasa-arvo ja yhdenvertaisuussuunnitelma päivitetään</a:t>
            </a:r>
            <a:r>
              <a:rPr lang="fi-FI">
                <a:latin typeface="Segoe UI"/>
                <a:cs typeface="Segoe UI"/>
              </a:rPr>
              <a:t> lukuvuoden 2024-2025 aikana seuraavaksi kolmeksi vuodeksi 2025-2028.</a:t>
            </a:r>
            <a:endParaRPr lang="fi-FI"/>
          </a:p>
          <a:p>
            <a:pPr marL="285750" indent="-285750">
              <a:buChar char="•"/>
            </a:pPr>
            <a:r>
              <a:rPr lang="fi-FI">
                <a:latin typeface="Segoe UI"/>
                <a:cs typeface="Segoe UI"/>
              </a:rPr>
              <a:t>Perusta lakipykälissä, kaupunkitason linjauksissa sekä koulun toimintaa ohjaavassa arvopohjassa sekä asiakirjoissa. Suunnitelma on opetussuunnitelman pakollinen liite. </a:t>
            </a:r>
          </a:p>
          <a:p>
            <a:pPr marL="285750" indent="-285750">
              <a:buChar char="•"/>
            </a:pPr>
            <a:r>
              <a:rPr lang="fi-FI">
                <a:latin typeface="Segoe UI"/>
                <a:cs typeface="Segoe UI"/>
              </a:rPr>
              <a:t>Osana päivitystä </a:t>
            </a:r>
            <a:r>
              <a:rPr lang="fi-FI" b="1">
                <a:latin typeface="Segoe UI"/>
                <a:cs typeface="Segoe UI"/>
              </a:rPr>
              <a:t>perusopetukseen laaditaan yhteiset turvallisemman tilan periaatteet</a:t>
            </a:r>
            <a:r>
              <a:rPr lang="fi-FI">
                <a:latin typeface="Segoe UI"/>
                <a:cs typeface="Segoe UI"/>
              </a:rPr>
              <a:t>, joita yksikkö soveltaa omaan toimintaympäristöönsä.</a:t>
            </a:r>
            <a:endParaRPr lang="fi-FI"/>
          </a:p>
          <a:p>
            <a:endParaRPr lang="fi-FI"/>
          </a:p>
          <a:p>
            <a:pPr marL="285750" indent="-285750">
              <a:buFont typeface="Arial" panose="020B0604020202020204" pitchFamily="34" charset="0"/>
              <a:buChar char="•"/>
            </a:pPr>
            <a:endParaRPr lang="fi-FI"/>
          </a:p>
          <a:p>
            <a:pPr marL="285750" indent="-285750">
              <a:buFont typeface="Arial" panose="020B0604020202020204" pitchFamily="34" charset="0"/>
              <a:buChar char="•"/>
            </a:pPr>
            <a:endParaRPr lang="fi-FI"/>
          </a:p>
        </p:txBody>
      </p:sp>
      <p:sp>
        <p:nvSpPr>
          <p:cNvPr id="4" name="Tekstin paikkamerkki 3">
            <a:extLst>
              <a:ext uri="{FF2B5EF4-FFF2-40B4-BE49-F238E27FC236}">
                <a16:creationId xmlns:a16="http://schemas.microsoft.com/office/drawing/2014/main" id="{BB4CAF13-2CE9-15FA-2E62-FD2F00C6C4D5}"/>
              </a:ext>
            </a:extLst>
          </p:cNvPr>
          <p:cNvSpPr>
            <a:spLocks noGrp="1"/>
          </p:cNvSpPr>
          <p:nvPr>
            <p:ph type="body" sz="quarter" idx="11"/>
          </p:nvPr>
        </p:nvSpPr>
        <p:spPr>
          <a:xfrm>
            <a:off x="2183532" y="4410820"/>
            <a:ext cx="2481863" cy="291371"/>
          </a:xfrm>
        </p:spPr>
        <p:txBody>
          <a:bodyPr>
            <a:noAutofit/>
          </a:bodyPr>
          <a:lstStyle/>
          <a:p>
            <a:pPr algn="ctr"/>
            <a:r>
              <a:rPr lang="fi-FI" b="1">
                <a:latin typeface="Segoe UI"/>
                <a:cs typeface="Segoe UI"/>
              </a:rPr>
              <a:t>NYKYTILANTEEN KARTOITUS (ml. Antirasistinen keskustelu työyhteisössä) </a:t>
            </a:r>
            <a:endParaRPr lang="fi-FI" b="1"/>
          </a:p>
        </p:txBody>
      </p:sp>
      <p:pic>
        <p:nvPicPr>
          <p:cNvPr id="12" name="Kuva 11" descr="Kuva, joka sisältää kohteen teksti, piirros, pöytä, kuvitus&#10;&#10;Kuvaus luotu automaattisesti">
            <a:extLst>
              <a:ext uri="{FF2B5EF4-FFF2-40B4-BE49-F238E27FC236}">
                <a16:creationId xmlns:a16="http://schemas.microsoft.com/office/drawing/2014/main" id="{0E54558C-D04C-7679-586F-765482F0E0DF}"/>
              </a:ext>
            </a:extLst>
          </p:cNvPr>
          <p:cNvPicPr>
            <a:picLocks noChangeAspect="1"/>
          </p:cNvPicPr>
          <p:nvPr/>
        </p:nvPicPr>
        <p:blipFill>
          <a:blip r:embed="rId3"/>
          <a:stretch>
            <a:fillRect/>
          </a:stretch>
        </p:blipFill>
        <p:spPr>
          <a:xfrm>
            <a:off x="5598489" y="4867016"/>
            <a:ext cx="1870293" cy="1901911"/>
          </a:xfrm>
          <a:prstGeom prst="rect">
            <a:avLst/>
          </a:prstGeom>
        </p:spPr>
      </p:pic>
      <p:pic>
        <p:nvPicPr>
          <p:cNvPr id="15" name="Kuva 14" descr="Kuva, joka sisältää kohteen luonnos, piirros, lintu, kuvitus&#10;&#10;Kuvaus luotu automaattisesti">
            <a:extLst>
              <a:ext uri="{FF2B5EF4-FFF2-40B4-BE49-F238E27FC236}">
                <a16:creationId xmlns:a16="http://schemas.microsoft.com/office/drawing/2014/main" id="{56C9C470-9DC4-3F46-3DC6-F7EF5D173B40}"/>
              </a:ext>
            </a:extLst>
          </p:cNvPr>
          <p:cNvPicPr>
            <a:picLocks noChangeAspect="1"/>
          </p:cNvPicPr>
          <p:nvPr/>
        </p:nvPicPr>
        <p:blipFill>
          <a:blip r:embed="rId4"/>
          <a:srcRect t="-623" r="-21776" b="-98"/>
          <a:stretch/>
        </p:blipFill>
        <p:spPr>
          <a:xfrm>
            <a:off x="9089868" y="4715369"/>
            <a:ext cx="2458390" cy="2142678"/>
          </a:xfrm>
          <a:prstGeom prst="rect">
            <a:avLst/>
          </a:prstGeom>
        </p:spPr>
      </p:pic>
      <p:sp>
        <p:nvSpPr>
          <p:cNvPr id="19" name="Tekstin paikkamerkki 3">
            <a:extLst>
              <a:ext uri="{FF2B5EF4-FFF2-40B4-BE49-F238E27FC236}">
                <a16:creationId xmlns:a16="http://schemas.microsoft.com/office/drawing/2014/main" id="{9C817D43-9478-7962-180D-121ADE9C3A9F}"/>
              </a:ext>
            </a:extLst>
          </p:cNvPr>
          <p:cNvSpPr txBox="1">
            <a:spLocks/>
          </p:cNvSpPr>
          <p:nvPr/>
        </p:nvSpPr>
        <p:spPr>
          <a:xfrm>
            <a:off x="3849635" y="4499912"/>
            <a:ext cx="5766701" cy="64831"/>
          </a:xfrm>
          <a:prstGeom prst="rect">
            <a:avLst/>
          </a:prstGeom>
        </p:spPr>
        <p:txBody>
          <a:bodyPr vert="horz" lIns="91440" tIns="45720" rIns="91440" bIns="45720" rtlCol="0" anchor="b">
            <a:normAutofit fontScale="2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1200" kern="1200" spc="50" baseline="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i-FI" sz="4800" b="1">
                <a:latin typeface="Segoe UI"/>
                <a:cs typeface="Segoe UI"/>
              </a:rPr>
              <a:t>TOIMENPITEIDEN VALINTA </a:t>
            </a:r>
            <a:endParaRPr lang="fi-FI" b="1"/>
          </a:p>
          <a:p>
            <a:pPr algn="ctr"/>
            <a:r>
              <a:rPr lang="fi-FI" sz="4800" b="1">
                <a:latin typeface="Segoe UI"/>
                <a:cs typeface="Segoe UI"/>
              </a:rPr>
              <a:t>JA TAVOITTEIDEN ASETTAMINEN</a:t>
            </a:r>
            <a:r>
              <a:rPr lang="fi-FI" b="1">
                <a:latin typeface="Segoe UI"/>
                <a:cs typeface="Segoe UI"/>
              </a:rPr>
              <a:t> </a:t>
            </a:r>
            <a:endParaRPr lang="fi-FI" b="1"/>
          </a:p>
        </p:txBody>
      </p:sp>
      <p:sp>
        <p:nvSpPr>
          <p:cNvPr id="21" name="Tekstin paikkamerkki 3">
            <a:extLst>
              <a:ext uri="{FF2B5EF4-FFF2-40B4-BE49-F238E27FC236}">
                <a16:creationId xmlns:a16="http://schemas.microsoft.com/office/drawing/2014/main" id="{8D71039D-4DA3-7A08-C0C6-8EFFBF2C839A}"/>
              </a:ext>
            </a:extLst>
          </p:cNvPr>
          <p:cNvSpPr txBox="1">
            <a:spLocks/>
          </p:cNvSpPr>
          <p:nvPr/>
        </p:nvSpPr>
        <p:spPr>
          <a:xfrm>
            <a:off x="8874716" y="3842410"/>
            <a:ext cx="2883457" cy="66207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spc="50" baseline="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i-FI" b="1">
                <a:latin typeface="Segoe UI"/>
                <a:cs typeface="Segoe UI"/>
              </a:rPr>
              <a:t>PÄIVITETTY SUUNNITELMA KÄYTTÖÖN ELOKUUSSA 2025 </a:t>
            </a:r>
            <a:endParaRPr lang="fi-FI" b="1"/>
          </a:p>
        </p:txBody>
      </p:sp>
      <p:sp>
        <p:nvSpPr>
          <p:cNvPr id="22" name="Nuoli: Oikea 21">
            <a:extLst>
              <a:ext uri="{FF2B5EF4-FFF2-40B4-BE49-F238E27FC236}">
                <a16:creationId xmlns:a16="http://schemas.microsoft.com/office/drawing/2014/main" id="{F0264B90-ADEC-E3B3-6DA4-B5DDF47169FD}"/>
              </a:ext>
            </a:extLst>
          </p:cNvPr>
          <p:cNvSpPr/>
          <p:nvPr/>
        </p:nvSpPr>
        <p:spPr>
          <a:xfrm>
            <a:off x="4662705" y="5403798"/>
            <a:ext cx="710213" cy="3551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4" name="Nuoli: Oikea 23">
            <a:extLst>
              <a:ext uri="{FF2B5EF4-FFF2-40B4-BE49-F238E27FC236}">
                <a16:creationId xmlns:a16="http://schemas.microsoft.com/office/drawing/2014/main" id="{77E813B2-B434-AA64-0097-E0505179ADC0}"/>
              </a:ext>
            </a:extLst>
          </p:cNvPr>
          <p:cNvSpPr/>
          <p:nvPr/>
        </p:nvSpPr>
        <p:spPr>
          <a:xfrm>
            <a:off x="8163786" y="5403798"/>
            <a:ext cx="710213" cy="3551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173905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53A09055-8A99-A02E-D502-A28C491F31B2}"/>
              </a:ext>
            </a:extLst>
          </p:cNvPr>
          <p:cNvPicPr>
            <a:picLocks noChangeAspect="1"/>
          </p:cNvPicPr>
          <p:nvPr/>
        </p:nvPicPr>
        <p:blipFill>
          <a:blip r:embed="rId2"/>
          <a:srcRect/>
          <a:stretch/>
        </p:blipFill>
        <p:spPr>
          <a:xfrm>
            <a:off x="0" y="1"/>
            <a:ext cx="12192000" cy="6857999"/>
          </a:xfrm>
          <a:prstGeom prst="rect">
            <a:avLst/>
          </a:prstGeom>
        </p:spPr>
      </p:pic>
      <p:sp>
        <p:nvSpPr>
          <p:cNvPr id="5" name="Suorakulmio 4">
            <a:extLst>
              <a:ext uri="{FF2B5EF4-FFF2-40B4-BE49-F238E27FC236}">
                <a16:creationId xmlns:a16="http://schemas.microsoft.com/office/drawing/2014/main" id="{DCDEF22D-7F61-7142-F067-A8DD64C0C2B7}"/>
              </a:ext>
            </a:extLst>
          </p:cNvPr>
          <p:cNvSpPr/>
          <p:nvPr/>
        </p:nvSpPr>
        <p:spPr>
          <a:xfrm>
            <a:off x="0" y="1044647"/>
            <a:ext cx="6787855" cy="966236"/>
          </a:xfrm>
          <a:prstGeom prst="rect">
            <a:avLst/>
          </a:prstGeom>
          <a:solidFill>
            <a:srgbClr val="FFFFFF">
              <a:alpha val="8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B507E12D-6186-7FC6-CE98-C1C6C09C8F7F}"/>
              </a:ext>
            </a:extLst>
          </p:cNvPr>
          <p:cNvSpPr/>
          <p:nvPr/>
        </p:nvSpPr>
        <p:spPr>
          <a:xfrm>
            <a:off x="282221" y="2866490"/>
            <a:ext cx="3725333" cy="3991499"/>
          </a:xfrm>
          <a:prstGeom prst="rect">
            <a:avLst/>
          </a:prstGeom>
          <a:solidFill>
            <a:schemeClr val="bg1">
              <a:alpha val="8392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xtBox 5">
            <a:extLst>
              <a:ext uri="{FF2B5EF4-FFF2-40B4-BE49-F238E27FC236}">
                <a16:creationId xmlns:a16="http://schemas.microsoft.com/office/drawing/2014/main" id="{06EA0C93-11CF-7D01-FA21-0F04FC0F4273}"/>
              </a:ext>
            </a:extLst>
          </p:cNvPr>
          <p:cNvSpPr txBox="1"/>
          <p:nvPr/>
        </p:nvSpPr>
        <p:spPr>
          <a:xfrm>
            <a:off x="391196" y="3070155"/>
            <a:ext cx="3670815" cy="3416320"/>
          </a:xfrm>
          <a:prstGeom prst="rect">
            <a:avLst/>
          </a:prstGeom>
          <a:noFill/>
        </p:spPr>
        <p:txBody>
          <a:bodyPr wrap="square" rtlCol="0">
            <a:spAutoFit/>
          </a:bodyPr>
          <a:lstStyle/>
          <a:p>
            <a:r>
              <a:rPr lang="fi-FI" b="1"/>
              <a:t>Yhdenvertaisuus</a:t>
            </a:r>
            <a:r>
              <a:rPr lang="fi-FI"/>
              <a:t> tarkoittaa, että kaikki ihmiset ovat samanarvoisia riippumatta sukupuolestaan, iästään, etnisestä tai kansallisesta alkuperästään, kansalaisuudestaan, kielestään, uskonnostaan ja vakaumuksestaan, mielipiteestään, vammastaan, terveydentilastaan, seksuaalisesta suuntautumisestaan tai muusta henkilöön liittyvästä syystä.</a:t>
            </a:r>
          </a:p>
        </p:txBody>
      </p:sp>
      <p:sp>
        <p:nvSpPr>
          <p:cNvPr id="9" name="Suorakulmio 8">
            <a:extLst>
              <a:ext uri="{FF2B5EF4-FFF2-40B4-BE49-F238E27FC236}">
                <a16:creationId xmlns:a16="http://schemas.microsoft.com/office/drawing/2014/main" id="{46C4E5AF-4912-E7BF-E96D-1336C8AC6767}"/>
              </a:ext>
            </a:extLst>
          </p:cNvPr>
          <p:cNvSpPr/>
          <p:nvPr/>
        </p:nvSpPr>
        <p:spPr>
          <a:xfrm>
            <a:off x="4214475" y="2866480"/>
            <a:ext cx="3725333" cy="3991499"/>
          </a:xfrm>
          <a:prstGeom prst="rect">
            <a:avLst/>
          </a:prstGeom>
          <a:solidFill>
            <a:schemeClr val="bg1">
              <a:alpha val="8392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chemeClr val="tx1"/>
              </a:solidFill>
              <a:effectLst/>
              <a:uLnTx/>
              <a:uFillTx/>
              <a:latin typeface="Segoe UI"/>
              <a:ea typeface="+mn-ea"/>
              <a:cs typeface="+mn-cs"/>
            </a:endParaRPr>
          </a:p>
        </p:txBody>
      </p:sp>
      <p:sp>
        <p:nvSpPr>
          <p:cNvPr id="11" name="TextBox 5">
            <a:extLst>
              <a:ext uri="{FF2B5EF4-FFF2-40B4-BE49-F238E27FC236}">
                <a16:creationId xmlns:a16="http://schemas.microsoft.com/office/drawing/2014/main" id="{43B7FF12-5E3D-60AB-41C6-4A6822B73656}"/>
              </a:ext>
            </a:extLst>
          </p:cNvPr>
          <p:cNvSpPr txBox="1"/>
          <p:nvPr/>
        </p:nvSpPr>
        <p:spPr>
          <a:xfrm>
            <a:off x="4440254" y="3109327"/>
            <a:ext cx="3461969"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chemeClr val="tx1"/>
                </a:solidFill>
                <a:effectLst/>
                <a:uLnTx/>
                <a:uFillTx/>
                <a:latin typeface="Segoe UI"/>
                <a:ea typeface="+mn-ea"/>
                <a:cs typeface="+mn-cs"/>
              </a:rPr>
              <a:t>Tasa-arvo</a:t>
            </a:r>
            <a:r>
              <a:rPr kumimoji="0" lang="fi-FI" sz="1800" b="0" i="0" u="none" strike="noStrike" kern="1200" cap="none" spc="0" normalizeH="0" baseline="0" noProof="0">
                <a:ln>
                  <a:noFill/>
                </a:ln>
                <a:solidFill>
                  <a:schemeClr val="tx1"/>
                </a:solidFill>
                <a:effectLst/>
                <a:uLnTx/>
                <a:uFillTx/>
                <a:latin typeface="Segoe UI"/>
                <a:ea typeface="+mn-ea"/>
                <a:cs typeface="+mn-cs"/>
              </a:rPr>
              <a:t> tarkoittaa eri sukupuolten tasapuolisia oikeuksia ja mahdollisuuksia, sekä vallan ja resurssien tasapuolista jakautumista. Päätöksenteossa tasa-arvo tarkoittaa, että päätöksiä tehdään kaikkien sukupuolten kannalta mahdollisimman oikeudenmukaisella tavalla.</a:t>
            </a:r>
          </a:p>
        </p:txBody>
      </p:sp>
      <p:sp>
        <p:nvSpPr>
          <p:cNvPr id="12" name="Suorakulmio 11">
            <a:extLst>
              <a:ext uri="{FF2B5EF4-FFF2-40B4-BE49-F238E27FC236}">
                <a16:creationId xmlns:a16="http://schemas.microsoft.com/office/drawing/2014/main" id="{F5FAED6E-5CFA-9C36-4B33-F1E9A45325A6}"/>
              </a:ext>
            </a:extLst>
          </p:cNvPr>
          <p:cNvSpPr/>
          <p:nvPr/>
        </p:nvSpPr>
        <p:spPr>
          <a:xfrm>
            <a:off x="8184445" y="2866480"/>
            <a:ext cx="3725333" cy="3991520"/>
          </a:xfrm>
          <a:prstGeom prst="rect">
            <a:avLst/>
          </a:prstGeom>
          <a:solidFill>
            <a:srgbClr val="FFFFFF">
              <a:alpha val="8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ekstiruutu 12">
            <a:extLst>
              <a:ext uri="{FF2B5EF4-FFF2-40B4-BE49-F238E27FC236}">
                <a16:creationId xmlns:a16="http://schemas.microsoft.com/office/drawing/2014/main" id="{EDD569F6-089B-6763-4DF3-CE5E75878F6B}"/>
              </a:ext>
            </a:extLst>
          </p:cNvPr>
          <p:cNvSpPr txBox="1"/>
          <p:nvPr/>
        </p:nvSpPr>
        <p:spPr>
          <a:xfrm>
            <a:off x="7798086" y="3070155"/>
            <a:ext cx="4111692" cy="3693319"/>
          </a:xfrm>
          <a:prstGeom prst="rect">
            <a:avLst/>
          </a:prstGeom>
          <a:noFill/>
        </p:spPr>
        <p:txBody>
          <a:bodyPr wrap="square" rtlCol="0">
            <a:spAutoFit/>
          </a:bodyPr>
          <a:lstStyle/>
          <a:p>
            <a:pPr lvl="1"/>
            <a:r>
              <a:rPr lang="fi-FI" b="1">
                <a:latin typeface="Segoe UI" panose="020B0502040204020203" pitchFamily="34" charset="0"/>
                <a:cs typeface="Segoe UI" panose="020B0502040204020203" pitchFamily="34" charset="0"/>
              </a:rPr>
              <a:t>Turvallisempi tila </a:t>
            </a:r>
            <a:r>
              <a:rPr lang="fi-FI">
                <a:latin typeface="Segoe UI" panose="020B0502040204020203" pitchFamily="34" charset="0"/>
                <a:cs typeface="Segoe UI" panose="020B0502040204020203" pitchFamily="34" charset="0"/>
              </a:rPr>
              <a:t>pyrkii luomaan paikallaolijoille ja osallistujille tunteen fyysisestä ja henkisestä turvallisuudesta. Turvallisemman tilan periaatteita ja toimintatapoja noudattamalla kaikki pyrkivät omalla toiminnallaan rakentamaan yhdenvertaista, kunnioittavaa ja avointa ilmapiiriä ja keskustelua </a:t>
            </a:r>
            <a:r>
              <a:rPr lang="fi-FI" b="0" i="0">
                <a:effectLst/>
                <a:latin typeface="Segoe UI" panose="020B0502040204020203" pitchFamily="34" charset="0"/>
                <a:cs typeface="Segoe UI" panose="020B0502040204020203" pitchFamily="34" charset="0"/>
              </a:rPr>
              <a:t>Tilasta vastaavat puuttuvat kaikenlaiseen häirintään ja syrjintään. </a:t>
            </a:r>
            <a:endParaRPr lang="fi-FI">
              <a:effectLst/>
              <a:latin typeface="+mn-lt"/>
              <a:ea typeface="Calibri" panose="020F0502020204030204" pitchFamily="34" charset="0"/>
            </a:endParaRPr>
          </a:p>
          <a:p>
            <a:endParaRPr lang="fi-FI"/>
          </a:p>
        </p:txBody>
      </p:sp>
      <p:sp>
        <p:nvSpPr>
          <p:cNvPr id="14" name="Tekstiruutu 13">
            <a:extLst>
              <a:ext uri="{FF2B5EF4-FFF2-40B4-BE49-F238E27FC236}">
                <a16:creationId xmlns:a16="http://schemas.microsoft.com/office/drawing/2014/main" id="{C4343BEE-7585-1CE5-920F-A6B4C27DE981}"/>
              </a:ext>
            </a:extLst>
          </p:cNvPr>
          <p:cNvSpPr txBox="1"/>
          <p:nvPr/>
        </p:nvSpPr>
        <p:spPr>
          <a:xfrm>
            <a:off x="413902" y="1296932"/>
            <a:ext cx="637395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400" b="1">
                <a:cs typeface="Segoe UI"/>
              </a:rPr>
              <a:t>KESKEISET KÄSITTEET </a:t>
            </a:r>
            <a:r>
              <a:rPr lang="fi-FI" sz="2400">
                <a:cs typeface="Segoe UI"/>
              </a:rPr>
              <a:t>- näitä tavoitellaan</a:t>
            </a:r>
            <a:endParaRPr lang="fi-FI" sz="2400"/>
          </a:p>
        </p:txBody>
      </p:sp>
    </p:spTree>
    <p:extLst>
      <p:ext uri="{BB962C8B-B14F-4D97-AF65-F5344CB8AC3E}">
        <p14:creationId xmlns:p14="http://schemas.microsoft.com/office/powerpoint/2010/main" val="3494298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280987B-545A-0475-298F-1C8CC4734EB9}"/>
              </a:ext>
            </a:extLst>
          </p:cNvPr>
          <p:cNvPicPr>
            <a:picLocks noChangeAspect="1"/>
          </p:cNvPicPr>
          <p:nvPr/>
        </p:nvPicPr>
        <p:blipFill>
          <a:blip r:embed="rId2"/>
          <a:stretch>
            <a:fillRect/>
          </a:stretch>
        </p:blipFill>
        <p:spPr>
          <a:xfrm>
            <a:off x="-18859" y="0"/>
            <a:ext cx="12192000" cy="6858000"/>
          </a:xfrm>
          <a:prstGeom prst="rect">
            <a:avLst/>
          </a:prstGeom>
        </p:spPr>
      </p:pic>
      <p:sp>
        <p:nvSpPr>
          <p:cNvPr id="5" name="Suorakulmio 4">
            <a:extLst>
              <a:ext uri="{FF2B5EF4-FFF2-40B4-BE49-F238E27FC236}">
                <a16:creationId xmlns:a16="http://schemas.microsoft.com/office/drawing/2014/main" id="{DCDEF22D-7F61-7142-F067-A8DD64C0C2B7}"/>
              </a:ext>
            </a:extLst>
          </p:cNvPr>
          <p:cNvSpPr/>
          <p:nvPr/>
        </p:nvSpPr>
        <p:spPr>
          <a:xfrm>
            <a:off x="-18859" y="1305471"/>
            <a:ext cx="6806714" cy="966236"/>
          </a:xfrm>
          <a:prstGeom prst="rect">
            <a:avLst/>
          </a:prstGeom>
          <a:solidFill>
            <a:srgbClr val="FFFFFF">
              <a:alpha val="8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B507E12D-6186-7FC6-CE98-C1C6C09C8F7F}"/>
              </a:ext>
            </a:extLst>
          </p:cNvPr>
          <p:cNvSpPr/>
          <p:nvPr/>
        </p:nvSpPr>
        <p:spPr>
          <a:xfrm>
            <a:off x="282221" y="3349375"/>
            <a:ext cx="3725333" cy="3508614"/>
          </a:xfrm>
          <a:prstGeom prst="rect">
            <a:avLst/>
          </a:prstGeom>
          <a:solidFill>
            <a:srgbClr val="FFFFFF">
              <a:alpha val="8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xtBox 5">
            <a:extLst>
              <a:ext uri="{FF2B5EF4-FFF2-40B4-BE49-F238E27FC236}">
                <a16:creationId xmlns:a16="http://schemas.microsoft.com/office/drawing/2014/main" id="{06EA0C93-11CF-7D01-FA21-0F04FC0F4273}"/>
              </a:ext>
            </a:extLst>
          </p:cNvPr>
          <p:cNvSpPr txBox="1"/>
          <p:nvPr/>
        </p:nvSpPr>
        <p:spPr>
          <a:xfrm>
            <a:off x="393151" y="3687575"/>
            <a:ext cx="3670815" cy="2862322"/>
          </a:xfrm>
          <a:prstGeom prst="rect">
            <a:avLst/>
          </a:prstGeom>
          <a:noFill/>
        </p:spPr>
        <p:txBody>
          <a:bodyPr wrap="square" rtlCol="0">
            <a:spAutoFit/>
          </a:bodyPr>
          <a:lstStyle/>
          <a:p>
            <a:r>
              <a:rPr lang="fi-FI" b="1"/>
              <a:t>Rasismi </a:t>
            </a:r>
            <a:r>
              <a:rPr lang="fi-FI"/>
              <a:t>on ihmisryhmän tai ihmisryhmän jäsenen ihmisarvon alentamista. Se tarkoittaa oletetun ihmisryhmän arvottamista esimerkiksi etnisen alkuperän, ihonvärin, kansalaisuuden, kulttuurin, äidinkielen tai uskonnon perusteella alempiarvoiseksi kuin muut ihmisryhmät. </a:t>
            </a:r>
          </a:p>
        </p:txBody>
      </p:sp>
      <p:sp>
        <p:nvSpPr>
          <p:cNvPr id="9" name="Suorakulmio 8">
            <a:extLst>
              <a:ext uri="{FF2B5EF4-FFF2-40B4-BE49-F238E27FC236}">
                <a16:creationId xmlns:a16="http://schemas.microsoft.com/office/drawing/2014/main" id="{46C4E5AF-4912-E7BF-E96D-1336C8AC6767}"/>
              </a:ext>
            </a:extLst>
          </p:cNvPr>
          <p:cNvSpPr/>
          <p:nvPr/>
        </p:nvSpPr>
        <p:spPr>
          <a:xfrm>
            <a:off x="4195749" y="3349375"/>
            <a:ext cx="3725333" cy="3512730"/>
          </a:xfrm>
          <a:prstGeom prst="rect">
            <a:avLst/>
          </a:prstGeom>
          <a:solidFill>
            <a:srgbClr val="FFFFFF">
              <a:alpha val="8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chemeClr val="tx1"/>
              </a:solidFill>
              <a:effectLst/>
              <a:uLnTx/>
              <a:uFillTx/>
              <a:latin typeface="Segoe UI"/>
              <a:ea typeface="+mn-ea"/>
              <a:cs typeface="+mn-cs"/>
            </a:endParaRPr>
          </a:p>
        </p:txBody>
      </p:sp>
      <p:sp>
        <p:nvSpPr>
          <p:cNvPr id="11" name="TextBox 5">
            <a:extLst>
              <a:ext uri="{FF2B5EF4-FFF2-40B4-BE49-F238E27FC236}">
                <a16:creationId xmlns:a16="http://schemas.microsoft.com/office/drawing/2014/main" id="{43B7FF12-5E3D-60AB-41C6-4A6822B73656}"/>
              </a:ext>
            </a:extLst>
          </p:cNvPr>
          <p:cNvSpPr txBox="1"/>
          <p:nvPr/>
        </p:nvSpPr>
        <p:spPr>
          <a:xfrm>
            <a:off x="4327430" y="3687575"/>
            <a:ext cx="3461969" cy="1754326"/>
          </a:xfrm>
          <a:prstGeom prst="rect">
            <a:avLst/>
          </a:prstGeom>
          <a:noFill/>
        </p:spPr>
        <p:txBody>
          <a:bodyPr wrap="square" rtlCol="0">
            <a:spAutoFit/>
          </a:bodyPr>
          <a:lstStyle/>
          <a:p>
            <a:r>
              <a:rPr lang="fi-FI" b="1"/>
              <a:t>Syrjintä </a:t>
            </a:r>
            <a:r>
              <a:rPr lang="fi-FI"/>
              <a:t>tarkoittaa, että ihmistä kohdellaan perusteettomasti huonommin jonkin henkilökohtaisen syyn perusteella. Syrjintä on kielletty lainsäädännöllä. </a:t>
            </a:r>
          </a:p>
        </p:txBody>
      </p:sp>
      <p:sp>
        <p:nvSpPr>
          <p:cNvPr id="12" name="Suorakulmio 11">
            <a:extLst>
              <a:ext uri="{FF2B5EF4-FFF2-40B4-BE49-F238E27FC236}">
                <a16:creationId xmlns:a16="http://schemas.microsoft.com/office/drawing/2014/main" id="{F5FAED6E-5CFA-9C36-4B33-F1E9A45325A6}"/>
              </a:ext>
            </a:extLst>
          </p:cNvPr>
          <p:cNvSpPr/>
          <p:nvPr/>
        </p:nvSpPr>
        <p:spPr>
          <a:xfrm>
            <a:off x="8184445" y="3345268"/>
            <a:ext cx="3725333" cy="3512731"/>
          </a:xfrm>
          <a:prstGeom prst="rect">
            <a:avLst/>
          </a:prstGeom>
          <a:solidFill>
            <a:srgbClr val="FFFFFF">
              <a:alpha val="8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ekstiruutu 12">
            <a:extLst>
              <a:ext uri="{FF2B5EF4-FFF2-40B4-BE49-F238E27FC236}">
                <a16:creationId xmlns:a16="http://schemas.microsoft.com/office/drawing/2014/main" id="{EDD569F6-089B-6763-4DF3-CE5E75878F6B}"/>
              </a:ext>
            </a:extLst>
          </p:cNvPr>
          <p:cNvSpPr txBox="1"/>
          <p:nvPr/>
        </p:nvSpPr>
        <p:spPr>
          <a:xfrm>
            <a:off x="8390884" y="3687575"/>
            <a:ext cx="3575406" cy="2862322"/>
          </a:xfrm>
          <a:prstGeom prst="rect">
            <a:avLst/>
          </a:prstGeom>
          <a:noFill/>
        </p:spPr>
        <p:txBody>
          <a:bodyPr wrap="square" rtlCol="0">
            <a:spAutoFit/>
          </a:bodyPr>
          <a:lstStyle/>
          <a:p>
            <a:r>
              <a:rPr lang="fi-FI" b="1"/>
              <a:t>Häirintä</a:t>
            </a:r>
            <a:r>
              <a:rPr lang="fi-FI"/>
              <a:t> on henkilön tai ihmisryhmän arvon ja koskemattomuuden tarkoituksellista ja tosiasiallista loukkaamista niin, että siitä syntyy uhkaava, vihamielinen, halventava, nöyryyttävä tai hyökkäävä ilmapiiri. Häirintä on syrjinnän muoto.</a:t>
            </a:r>
          </a:p>
          <a:p>
            <a:endParaRPr lang="fi-FI"/>
          </a:p>
        </p:txBody>
      </p:sp>
      <p:sp>
        <p:nvSpPr>
          <p:cNvPr id="14" name="Tekstiruutu 13">
            <a:extLst>
              <a:ext uri="{FF2B5EF4-FFF2-40B4-BE49-F238E27FC236}">
                <a16:creationId xmlns:a16="http://schemas.microsoft.com/office/drawing/2014/main" id="{C4343BEE-7585-1CE5-920F-A6B4C27DE981}"/>
              </a:ext>
            </a:extLst>
          </p:cNvPr>
          <p:cNvSpPr txBox="1"/>
          <p:nvPr/>
        </p:nvSpPr>
        <p:spPr>
          <a:xfrm>
            <a:off x="413903" y="1557757"/>
            <a:ext cx="637395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400" b="1">
                <a:cs typeface="Segoe UI"/>
              </a:rPr>
              <a:t>KESKEISET KÄSITTEET </a:t>
            </a:r>
            <a:r>
              <a:rPr lang="fi-FI" sz="2400">
                <a:cs typeface="Segoe UI"/>
              </a:rPr>
              <a:t>– näistä pois</a:t>
            </a:r>
            <a:endParaRPr lang="fi-FI" sz="2400"/>
          </a:p>
        </p:txBody>
      </p:sp>
    </p:spTree>
    <p:extLst>
      <p:ext uri="{BB962C8B-B14F-4D97-AF65-F5344CB8AC3E}">
        <p14:creationId xmlns:p14="http://schemas.microsoft.com/office/powerpoint/2010/main" val="968694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E1482B-8087-48C1-AE86-22C3CF204A4A}"/>
              </a:ext>
            </a:extLst>
          </p:cNvPr>
          <p:cNvSpPr>
            <a:spLocks noGrp="1"/>
          </p:cNvSpPr>
          <p:nvPr>
            <p:ph type="title"/>
          </p:nvPr>
        </p:nvSpPr>
        <p:spPr>
          <a:xfrm>
            <a:off x="4805845" y="1063256"/>
            <a:ext cx="5757882" cy="999460"/>
          </a:xfrm>
        </p:spPr>
        <p:txBody>
          <a:bodyPr anchor="t">
            <a:normAutofit/>
          </a:bodyPr>
          <a:lstStyle/>
          <a:p>
            <a:r>
              <a:rPr lang="fi-FI" dirty="0"/>
              <a:t>Johdantoteksti/perusopetus </a:t>
            </a:r>
          </a:p>
        </p:txBody>
      </p:sp>
      <p:sp>
        <p:nvSpPr>
          <p:cNvPr id="3" name="Sisällön paikkamerkki 2">
            <a:extLst>
              <a:ext uri="{FF2B5EF4-FFF2-40B4-BE49-F238E27FC236}">
                <a16:creationId xmlns:a16="http://schemas.microsoft.com/office/drawing/2014/main" id="{C7965C82-780B-4D3A-848A-E960A0331DEF}"/>
              </a:ext>
            </a:extLst>
          </p:cNvPr>
          <p:cNvSpPr>
            <a:spLocks noGrp="1"/>
          </p:cNvSpPr>
          <p:nvPr>
            <p:ph type="body" sz="quarter" idx="12"/>
          </p:nvPr>
        </p:nvSpPr>
        <p:spPr>
          <a:xfrm>
            <a:off x="4823013" y="1752600"/>
            <a:ext cx="6531522" cy="3713921"/>
          </a:xfrm>
        </p:spPr>
        <p:txBody>
          <a:bodyPr>
            <a:noAutofit/>
          </a:bodyPr>
          <a:lstStyle/>
          <a:p>
            <a:pPr fontAlgn="base"/>
            <a:r>
              <a:rPr lang="fi-FI" sz="1200" dirty="0"/>
              <a:t>”Oulun sivistys- ja kulttuuripalveluiden toiminnassa yhteinen lähtökohta on lasten ja nuorten yhdenvertaisuus ja tasa-arvo. Tasavertaisuuden periaatteet ovat tärkeitä kaikkien lapsi- ja nuorisoryhmien toiminnassa. Jokaiselle kouluyhteisön jäsenelle tulee tarjota yhdenvertaiset mahdollisuudet osallistua koulun toimintaan ja edistää elämäänsä. Oppiva yhteisö mahdollistaa osallisuuden ja aidot vaikutusmahdollisuudet. Yhdenvertaisuutta edistämällä voidaan ehkäistä syrjintää, lisätä ymmärrystä moninaisuutta kohtaan ja ennen kaikkea lisätä kaikkien kouluyhteisön jäsenten hyvinvointia.” (Oulun kaupungin opetussuunnitelma, luku 4) </a:t>
            </a:r>
          </a:p>
          <a:p>
            <a:pPr fontAlgn="base"/>
            <a:r>
              <a:rPr lang="fi-FI" sz="1200" dirty="0"/>
              <a:t>Yhdenvertaisuuslain mukaan yhdenvertaisuudella tarkoitetaan sitä, että kaikki ihmiset ovat samanarvoisia riippumatta heidän sukupuolestaan, iästään, etnisestä tai kansallisesta alkuperästään, kansalaisuudestaan, kielestään, uskonnostaan ja vakaumuksestaan, mielipiteestään, vammastaan, terveydentilastaan, seksuaalisesta suuntautumisestaan tai muusta henkilöön liittyvästä syystä. Oikeudenmukaisessa yhteiskunnassa henkilöön liittyvät tekijät, kuten syntyperä tai ihonväri, eivät saisi vaikuttaa ihmisten mahdollisuuksiin päästä koulutukseen, saada työtä ja erilaisia palveluja - perusoikeudet kuuluvat kaikille. </a:t>
            </a:r>
          </a:p>
          <a:p>
            <a:pPr fontAlgn="base"/>
            <a:r>
              <a:rPr lang="fi-FI" sz="1200" dirty="0"/>
              <a:t>Tasa-arvo-lain tarkoituksena estää sukupuoleen perustuva syrjintä ja edistää naisten ja miesten välistä tasa-arvoa sekä parantaa naisten asemaa. Lain tarkoituksena on myös estää sukupuoli-identiteettiin tai sukupuolen ilmaisuun perustuva syrjintä. </a:t>
            </a:r>
          </a:p>
          <a:p>
            <a:pPr fontAlgn="base"/>
            <a:r>
              <a:rPr lang="fi-FI" sz="1200" dirty="0"/>
              <a:t>Tässä toiminnallisessa tasa-arvo- ja yhdenvertaisuussuunnitelmassa kuvataan koulumme tasa-arvon ja yhdenvertaisuuden toteutumisen nykytilaa sekä asetetaan kehittämiskohteita sekä niille toimenpiteitä lukuvuosille 2025-2028. </a:t>
            </a:r>
          </a:p>
        </p:txBody>
      </p:sp>
      <p:pic>
        <p:nvPicPr>
          <p:cNvPr id="7" name="Kuva 6">
            <a:extLst>
              <a:ext uri="{FF2B5EF4-FFF2-40B4-BE49-F238E27FC236}">
                <a16:creationId xmlns:a16="http://schemas.microsoft.com/office/drawing/2014/main" id="{B85597AF-8CAD-8D27-433C-E09EF39D6659}"/>
              </a:ext>
            </a:extLst>
          </p:cNvPr>
          <p:cNvPicPr>
            <a:picLocks noChangeAspect="1"/>
          </p:cNvPicPr>
          <p:nvPr/>
        </p:nvPicPr>
        <p:blipFill>
          <a:blip r:embed="rId2"/>
          <a:srcRect l="29851" r="40818" b="1"/>
          <a:stretch>
            <a:fillRect/>
          </a:stretch>
        </p:blipFill>
        <p:spPr>
          <a:xfrm>
            <a:off x="831934" y="690001"/>
            <a:ext cx="3220113" cy="5489125"/>
          </a:xfrm>
          <a:prstGeom prst="rect">
            <a:avLst/>
          </a:prstGeom>
          <a:noFill/>
        </p:spPr>
      </p:pic>
    </p:spTree>
    <p:extLst>
      <p:ext uri="{BB962C8B-B14F-4D97-AF65-F5344CB8AC3E}">
        <p14:creationId xmlns:p14="http://schemas.microsoft.com/office/powerpoint/2010/main" val="216429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6DADD91B-86BB-32D9-660D-118B7D929244}"/>
              </a:ext>
            </a:extLst>
          </p:cNvPr>
          <p:cNvSpPr/>
          <p:nvPr/>
        </p:nvSpPr>
        <p:spPr>
          <a:xfrm>
            <a:off x="5959011" y="1786209"/>
            <a:ext cx="5787452" cy="5071791"/>
          </a:xfrm>
          <a:prstGeom prst="rect">
            <a:avLst/>
          </a:prstGeom>
          <a:solidFill>
            <a:schemeClr val="tx2">
              <a:alpha val="8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19479E3C-F065-9C18-FCD5-3F98830049B5}"/>
              </a:ext>
            </a:extLst>
          </p:cNvPr>
          <p:cNvSpPr>
            <a:spLocks noGrp="1"/>
          </p:cNvSpPr>
          <p:nvPr>
            <p:ph type="title"/>
          </p:nvPr>
        </p:nvSpPr>
        <p:spPr>
          <a:xfrm>
            <a:off x="510851" y="119628"/>
            <a:ext cx="9791700" cy="633933"/>
          </a:xfrm>
        </p:spPr>
        <p:txBody>
          <a:bodyPr/>
          <a:lstStyle/>
          <a:p>
            <a:r>
              <a:rPr lang="fi-FI" dirty="0"/>
              <a:t>1. Nykytilanteen kartoitus</a:t>
            </a:r>
          </a:p>
        </p:txBody>
      </p:sp>
      <p:pic>
        <p:nvPicPr>
          <p:cNvPr id="5" name="Kuva 4">
            <a:extLst>
              <a:ext uri="{FF2B5EF4-FFF2-40B4-BE49-F238E27FC236}">
                <a16:creationId xmlns:a16="http://schemas.microsoft.com/office/drawing/2014/main" id="{3BF80B65-AF3C-1D3F-A862-528ADCF53954}"/>
              </a:ext>
            </a:extLst>
          </p:cNvPr>
          <p:cNvPicPr>
            <a:picLocks noChangeAspect="1"/>
          </p:cNvPicPr>
          <p:nvPr/>
        </p:nvPicPr>
        <p:blipFill>
          <a:blip r:embed="rId3"/>
          <a:stretch>
            <a:fillRect/>
          </a:stretch>
        </p:blipFill>
        <p:spPr>
          <a:xfrm>
            <a:off x="5959011" y="2600437"/>
            <a:ext cx="5735871" cy="3224915"/>
          </a:xfrm>
          <a:prstGeom prst="rect">
            <a:avLst/>
          </a:prstGeom>
        </p:spPr>
      </p:pic>
      <p:sp>
        <p:nvSpPr>
          <p:cNvPr id="4" name="Tekstin paikkamerkki 3">
            <a:extLst>
              <a:ext uri="{FF2B5EF4-FFF2-40B4-BE49-F238E27FC236}">
                <a16:creationId xmlns:a16="http://schemas.microsoft.com/office/drawing/2014/main" id="{35E54F42-06BB-B2E0-B29F-BCBD49DD38CC}"/>
              </a:ext>
            </a:extLst>
          </p:cNvPr>
          <p:cNvSpPr>
            <a:spLocks noGrp="1"/>
          </p:cNvSpPr>
          <p:nvPr>
            <p:ph type="body" sz="quarter" idx="13"/>
          </p:nvPr>
        </p:nvSpPr>
        <p:spPr>
          <a:xfrm>
            <a:off x="652365" y="947057"/>
            <a:ext cx="4409492" cy="1169314"/>
          </a:xfrm>
        </p:spPr>
        <p:txBody>
          <a:bodyPr vert="horz" lIns="91440" tIns="45720" rIns="91440" bIns="45720" rtlCol="0" anchor="t">
            <a:noAutofit/>
          </a:bodyPr>
          <a:lstStyle/>
          <a:p>
            <a:pPr>
              <a:lnSpc>
                <a:spcPct val="100000"/>
              </a:lnSpc>
              <a:spcAft>
                <a:spcPts val="600"/>
              </a:spcAft>
            </a:pPr>
            <a:endParaRPr lang="fi-FI" sz="2000" dirty="0">
              <a:latin typeface="Segoe UI"/>
              <a:cs typeface="Segoe UI"/>
            </a:endParaRPr>
          </a:p>
          <a:p>
            <a:pPr>
              <a:lnSpc>
                <a:spcPct val="100000"/>
              </a:lnSpc>
              <a:spcAft>
                <a:spcPts val="600"/>
              </a:spcAft>
            </a:pPr>
            <a:r>
              <a:rPr lang="fi-FI" sz="2000" dirty="0">
                <a:latin typeface="Segoe UI"/>
                <a:cs typeface="Segoe UI"/>
              </a:rPr>
              <a:t>Olemme käyttäneet aineistona koulumme vanhemmille suunnatun asiakaskyselyn sekä oppilaille tehdyn yhdenvertaisuuskyselyn vastauksia (lukuvuosi 2024-2025).</a:t>
            </a:r>
            <a:endParaRPr lang="fi-FI" sz="2000" dirty="0"/>
          </a:p>
          <a:p>
            <a:pPr>
              <a:lnSpc>
                <a:spcPct val="100000"/>
              </a:lnSpc>
              <a:spcAft>
                <a:spcPts val="600"/>
              </a:spcAft>
            </a:pPr>
            <a:endParaRPr lang="fi-FI" sz="2000" dirty="0"/>
          </a:p>
          <a:p>
            <a:pPr>
              <a:lnSpc>
                <a:spcPct val="100000"/>
              </a:lnSpc>
              <a:spcAft>
                <a:spcPts val="600"/>
              </a:spcAft>
            </a:pPr>
            <a:endParaRPr lang="fi-FI" sz="2000" dirty="0"/>
          </a:p>
          <a:p>
            <a:pPr>
              <a:lnSpc>
                <a:spcPct val="100000"/>
              </a:lnSpc>
              <a:spcAft>
                <a:spcPts val="600"/>
              </a:spcAft>
            </a:pPr>
            <a:endParaRPr lang="fi-FI" sz="1400" dirty="0"/>
          </a:p>
          <a:p>
            <a:pPr>
              <a:lnSpc>
                <a:spcPct val="100000"/>
              </a:lnSpc>
              <a:spcAft>
                <a:spcPts val="600"/>
              </a:spcAft>
            </a:pPr>
            <a:endParaRPr lang="fi-FI" sz="1400" b="1" dirty="0"/>
          </a:p>
          <a:p>
            <a:pPr marL="342900" indent="-342900">
              <a:lnSpc>
                <a:spcPct val="100000"/>
              </a:lnSpc>
              <a:spcAft>
                <a:spcPts val="600"/>
              </a:spcAft>
              <a:buFont typeface="Segoe UI Black"/>
              <a:buAutoNum type="arabicPeriod"/>
            </a:pPr>
            <a:endParaRPr lang="fi-FI" sz="1400" dirty="0"/>
          </a:p>
          <a:p>
            <a:pPr marL="342900" indent="-342900">
              <a:lnSpc>
                <a:spcPct val="100000"/>
              </a:lnSpc>
              <a:spcAft>
                <a:spcPts val="600"/>
              </a:spcAft>
              <a:buFont typeface="Segoe UI Black"/>
              <a:buAutoNum type="arabicPeriod"/>
            </a:pPr>
            <a:endParaRPr lang="fi-FI" sz="1400" dirty="0"/>
          </a:p>
          <a:p>
            <a:pPr marL="342900" indent="-342900">
              <a:lnSpc>
                <a:spcPct val="100000"/>
              </a:lnSpc>
              <a:spcAft>
                <a:spcPts val="600"/>
              </a:spcAft>
              <a:buFont typeface="Segoe UI Black"/>
              <a:buAutoNum type="arabicPeriod"/>
            </a:pPr>
            <a:endParaRPr lang="fi-FI" sz="1400" dirty="0"/>
          </a:p>
          <a:p>
            <a:pPr>
              <a:lnSpc>
                <a:spcPct val="100000"/>
              </a:lnSpc>
              <a:spcAft>
                <a:spcPts val="600"/>
              </a:spcAft>
            </a:pPr>
            <a:endParaRPr lang="fi-FI" sz="1600" dirty="0"/>
          </a:p>
          <a:p>
            <a:pPr>
              <a:lnSpc>
                <a:spcPct val="100000"/>
              </a:lnSpc>
              <a:spcAft>
                <a:spcPts val="600"/>
              </a:spcAft>
            </a:pPr>
            <a:endParaRPr lang="fi-FI" dirty="0"/>
          </a:p>
        </p:txBody>
      </p:sp>
    </p:spTree>
    <p:extLst>
      <p:ext uri="{BB962C8B-B14F-4D97-AF65-F5344CB8AC3E}">
        <p14:creationId xmlns:p14="http://schemas.microsoft.com/office/powerpoint/2010/main" val="321701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C794-7E09-EB7A-1902-1DF18BA42CAD}"/>
              </a:ext>
            </a:extLst>
          </p:cNvPr>
          <p:cNvSpPr>
            <a:spLocks noGrp="1"/>
          </p:cNvSpPr>
          <p:nvPr>
            <p:ph type="title"/>
          </p:nvPr>
        </p:nvSpPr>
        <p:spPr>
          <a:xfrm>
            <a:off x="748553" y="391744"/>
            <a:ext cx="9719130" cy="371466"/>
          </a:xfrm>
        </p:spPr>
        <p:txBody>
          <a:bodyPr>
            <a:normAutofit fontScale="90000"/>
          </a:bodyPr>
          <a:lstStyle/>
          <a:p>
            <a:r>
              <a:rPr lang="fi-FI" dirty="0">
                <a:latin typeface="Segoe UI"/>
                <a:cs typeface="Segoe UI"/>
              </a:rPr>
              <a:t>Aineistojen rajoitteet </a:t>
            </a:r>
            <a:endParaRPr lang="fi-FI" dirty="0"/>
          </a:p>
        </p:txBody>
      </p:sp>
      <p:sp>
        <p:nvSpPr>
          <p:cNvPr id="3" name="Text Placeholder 2">
            <a:extLst>
              <a:ext uri="{FF2B5EF4-FFF2-40B4-BE49-F238E27FC236}">
                <a16:creationId xmlns:a16="http://schemas.microsoft.com/office/drawing/2014/main" id="{25024893-F9F4-B9E3-A2E7-B5CAB451464F}"/>
              </a:ext>
            </a:extLst>
          </p:cNvPr>
          <p:cNvSpPr>
            <a:spLocks noGrp="1"/>
          </p:cNvSpPr>
          <p:nvPr>
            <p:ph type="body" sz="quarter" idx="12"/>
          </p:nvPr>
        </p:nvSpPr>
        <p:spPr>
          <a:xfrm>
            <a:off x="757239" y="1028217"/>
            <a:ext cx="9731146" cy="4438304"/>
          </a:xfrm>
        </p:spPr>
        <p:txBody>
          <a:bodyPr vert="horz" lIns="91440" tIns="45720" rIns="91440" bIns="45720" rtlCol="0" anchor="t">
            <a:normAutofit fontScale="92500" lnSpcReduction="10000"/>
          </a:bodyPr>
          <a:lstStyle/>
          <a:p>
            <a:pPr marL="342900" indent="-342900">
              <a:buFont typeface="Calibri" panose="020B0604020202020204" pitchFamily="34" charset="0"/>
              <a:buChar char="-"/>
            </a:pPr>
            <a:r>
              <a:rPr lang="fi-FI" sz="2400" dirty="0">
                <a:latin typeface="Segoe UI"/>
                <a:cs typeface="Segoe UI"/>
              </a:rPr>
              <a:t>Vastaajamäärä vanhempien kyselyssä vain 26 (koulussamme on noin 600 vanhempaa). </a:t>
            </a:r>
            <a:endParaRPr lang="fi-FI" sz="2400"/>
          </a:p>
          <a:p>
            <a:pPr marL="342900" indent="-342900">
              <a:buFont typeface="Calibri" panose="020B0604020202020204" pitchFamily="34" charset="0"/>
              <a:buChar char="-"/>
            </a:pPr>
            <a:r>
              <a:rPr lang="fi-FI" sz="2400" dirty="0">
                <a:latin typeface="Segoe UI"/>
                <a:cs typeface="Segoe UI"/>
              </a:rPr>
              <a:t>1lk-2lk kyselyssä vain kaksi luokkaa vastannut ja nekin yhtenä ryhmänä (1-2lk+ Valo-luokka n=9, 3-6lk n=166) </a:t>
            </a:r>
          </a:p>
          <a:p>
            <a:endParaRPr lang="fi-FI" sz="2400" dirty="0">
              <a:latin typeface="Segoe UI"/>
              <a:cs typeface="Segoe UI"/>
            </a:endParaRPr>
          </a:p>
          <a:p>
            <a:pPr marL="285750" indent="-285750">
              <a:buFont typeface="Calibri" panose="020B0604020202020204" pitchFamily="34" charset="0"/>
              <a:buChar char="-"/>
            </a:pPr>
            <a:r>
              <a:rPr lang="fi-FI" sz="2400" dirty="0">
                <a:latin typeface="Segoe UI"/>
                <a:cs typeface="Segoe UI"/>
              </a:rPr>
              <a:t>Käytössä olleet aineistot eivät anna tasa-arvon (sukupuolten välisen) tai yhdenvertaisuuden näkökulmasta riittävästi tietoa vastaajista tai epäasialliseksi koetuista tilanteista, koska taustatiedot puuttuvat: </a:t>
            </a:r>
            <a:r>
              <a:rPr lang="fi-FI" sz="2400" b="1">
                <a:latin typeface="Segoe UI"/>
                <a:cs typeface="Segoe UI"/>
              </a:rPr>
              <a:t>sukupuoli, kielitausta, kulttuuritausta, vakaumus, mahdollinen </a:t>
            </a:r>
            <a:r>
              <a:rPr lang="fi-FI" sz="2400" b="1" dirty="0">
                <a:latin typeface="Segoe UI"/>
                <a:cs typeface="Segoe UI"/>
              </a:rPr>
              <a:t>maahanmuuttajastatus, seksuaalinen identiteetti, sosioekonominen asema, neuropsykiatrinen erityispiirteisyys.... </a:t>
            </a:r>
          </a:p>
          <a:p>
            <a:pPr marL="285750" indent="-285750">
              <a:buFont typeface="Calibri" panose="020B0604020202020204" pitchFamily="34" charset="0"/>
              <a:buChar char="-"/>
            </a:pPr>
            <a:r>
              <a:rPr lang="fi-FI" sz="2400" b="1" dirty="0">
                <a:latin typeface="Segoe UI"/>
                <a:cs typeface="Segoe UI"/>
              </a:rPr>
              <a:t>Oliko vastaajilla tietoa tasa-arvoon ja monimuotoisuuteen / yhdenvertaisuuteen liittyvistä käsitteistä ja miten paljon?</a:t>
            </a:r>
            <a:endParaRPr lang="fi-FI" sz="2400" b="1" dirty="0"/>
          </a:p>
        </p:txBody>
      </p:sp>
      <p:sp>
        <p:nvSpPr>
          <p:cNvPr id="5" name="Text Placeholder 4">
            <a:extLst>
              <a:ext uri="{FF2B5EF4-FFF2-40B4-BE49-F238E27FC236}">
                <a16:creationId xmlns:a16="http://schemas.microsoft.com/office/drawing/2014/main" id="{DE2D9F75-2164-9D20-0B7A-51C05F7F178C}"/>
              </a:ext>
            </a:extLst>
          </p:cNvPr>
          <p:cNvSpPr>
            <a:spLocks noGrp="1"/>
          </p:cNvSpPr>
          <p:nvPr>
            <p:ph type="body" sz="quarter" idx="11"/>
          </p:nvPr>
        </p:nvSpPr>
        <p:spPr/>
        <p:txBody>
          <a:bodyPr/>
          <a:lstStyle/>
          <a:p>
            <a:endParaRPr lang="fi-FI"/>
          </a:p>
        </p:txBody>
      </p:sp>
    </p:spTree>
    <p:extLst>
      <p:ext uri="{BB962C8B-B14F-4D97-AF65-F5344CB8AC3E}">
        <p14:creationId xmlns:p14="http://schemas.microsoft.com/office/powerpoint/2010/main" val="100687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6BE81-C71D-E83F-3061-2F50573A462F}"/>
              </a:ext>
            </a:extLst>
          </p:cNvPr>
          <p:cNvSpPr>
            <a:spLocks noGrp="1"/>
          </p:cNvSpPr>
          <p:nvPr>
            <p:ph type="title"/>
          </p:nvPr>
        </p:nvSpPr>
        <p:spPr>
          <a:xfrm>
            <a:off x="748553" y="600028"/>
            <a:ext cx="9714209" cy="449983"/>
          </a:xfrm>
        </p:spPr>
        <p:txBody>
          <a:bodyPr>
            <a:normAutofit fontScale="90000"/>
          </a:bodyPr>
          <a:lstStyle/>
          <a:p>
            <a:r>
              <a:rPr lang="fi-FI" dirty="0">
                <a:latin typeface="Segoe UI"/>
                <a:cs typeface="Segoe UI"/>
              </a:rPr>
              <a:t>3-6lk avoimen kysymyksen nostoja (oppilaiden omia havaintoja koulussamme olevasta epäasiallisesta käytöksestä)</a:t>
            </a:r>
            <a:endParaRPr lang="fi-FI" dirty="0"/>
          </a:p>
        </p:txBody>
      </p:sp>
      <p:sp>
        <p:nvSpPr>
          <p:cNvPr id="3" name="Text Placeholder 2">
            <a:extLst>
              <a:ext uri="{FF2B5EF4-FFF2-40B4-BE49-F238E27FC236}">
                <a16:creationId xmlns:a16="http://schemas.microsoft.com/office/drawing/2014/main" id="{FB8A60EA-BC82-12F7-483B-579D7B37DFA7}"/>
              </a:ext>
            </a:extLst>
          </p:cNvPr>
          <p:cNvSpPr>
            <a:spLocks noGrp="1"/>
          </p:cNvSpPr>
          <p:nvPr>
            <p:ph type="body" sz="quarter" idx="12"/>
          </p:nvPr>
        </p:nvSpPr>
        <p:spPr>
          <a:xfrm>
            <a:off x="757239" y="1329368"/>
            <a:ext cx="4889771" cy="4137153"/>
          </a:xfrm>
        </p:spPr>
        <p:txBody>
          <a:bodyPr vert="horz" lIns="91440" tIns="45720" rIns="91440" bIns="45720" rtlCol="0" anchor="t">
            <a:normAutofit/>
          </a:bodyPr>
          <a:lstStyle/>
          <a:p>
            <a:pPr marL="285750" indent="-285750">
              <a:buFont typeface="Calibri" panose="020B0604020202020204" pitchFamily="34" charset="0"/>
              <a:buChar char="-"/>
            </a:pPr>
            <a:r>
              <a:rPr lang="fi-FI" dirty="0">
                <a:latin typeface="Segoe UI"/>
                <a:cs typeface="Segoe UI"/>
              </a:rPr>
              <a:t>Ulkopuolelle jättäminen</a:t>
            </a:r>
            <a:endParaRPr lang="fi-FI" dirty="0"/>
          </a:p>
          <a:p>
            <a:pPr marL="285750" indent="-285750">
              <a:buFont typeface="Calibri" panose="020B0604020202020204" pitchFamily="34" charset="0"/>
              <a:buChar char="-"/>
            </a:pPr>
            <a:r>
              <a:rPr lang="fi-FI" dirty="0">
                <a:latin typeface="Segoe UI"/>
                <a:cs typeface="Segoe UI"/>
              </a:rPr>
              <a:t>Oppilaat eivät itse puutu esim. kaveriporukan sisällä tapahtuvaan kiusaamiseen</a:t>
            </a:r>
            <a:endParaRPr lang="fi-FI" dirty="0"/>
          </a:p>
          <a:p>
            <a:pPr marL="285750" indent="-285750">
              <a:buFont typeface="Calibri" panose="020B0604020202020204" pitchFamily="34" charset="0"/>
              <a:buChar char="-"/>
            </a:pPr>
            <a:r>
              <a:rPr lang="fi-FI" dirty="0">
                <a:latin typeface="Segoe UI"/>
                <a:cs typeface="Segoe UI"/>
              </a:rPr>
              <a:t>Riidan haastaminen</a:t>
            </a:r>
            <a:endParaRPr lang="fi-FI" dirty="0"/>
          </a:p>
          <a:p>
            <a:pPr marL="285750" indent="-285750">
              <a:buFont typeface="Calibri" panose="020B0604020202020204" pitchFamily="34" charset="0"/>
              <a:buChar char="-"/>
            </a:pPr>
            <a:r>
              <a:rPr lang="fi-FI" dirty="0">
                <a:latin typeface="Segoe UI"/>
                <a:cs typeface="Segoe UI"/>
              </a:rPr>
              <a:t>Määräily, "pomotus"</a:t>
            </a:r>
            <a:endParaRPr lang="fi-FI" dirty="0"/>
          </a:p>
          <a:p>
            <a:pPr marL="285750" indent="-285750">
              <a:buFont typeface="Calibri" panose="020B0604020202020204" pitchFamily="34" charset="0"/>
              <a:buChar char="-"/>
            </a:pPr>
            <a:r>
              <a:rPr lang="fi-FI" dirty="0">
                <a:latin typeface="Segoe UI"/>
                <a:cs typeface="Segoe UI"/>
              </a:rPr>
              <a:t>Tiuskiminen</a:t>
            </a:r>
            <a:endParaRPr lang="fi-FI" dirty="0"/>
          </a:p>
          <a:p>
            <a:pPr marL="285750" indent="-285750">
              <a:buFont typeface="Calibri" panose="020B0604020202020204" pitchFamily="34" charset="0"/>
              <a:buChar char="-"/>
            </a:pPr>
            <a:r>
              <a:rPr lang="fi-FI" dirty="0">
                <a:latin typeface="Segoe UI"/>
                <a:cs typeface="Segoe UI"/>
              </a:rPr>
              <a:t>Opettaja ei puutu kiusaamiseen</a:t>
            </a:r>
            <a:endParaRPr lang="fi-FI" dirty="0"/>
          </a:p>
          <a:p>
            <a:pPr marL="285750" indent="-285750">
              <a:buFont typeface="Calibri" panose="020B0604020202020204" pitchFamily="34" charset="0"/>
              <a:buChar char="-"/>
            </a:pPr>
            <a:r>
              <a:rPr lang="fi-FI" dirty="0">
                <a:latin typeface="Segoe UI"/>
                <a:cs typeface="Segoe UI"/>
              </a:rPr>
              <a:t>Oppituntien häirintä</a:t>
            </a:r>
            <a:endParaRPr lang="fi-FI" dirty="0"/>
          </a:p>
          <a:p>
            <a:pPr marL="285750" indent="-285750">
              <a:buFont typeface="Calibri" panose="020B0604020202020204" pitchFamily="34" charset="0"/>
              <a:buChar char="-"/>
            </a:pPr>
            <a:r>
              <a:rPr lang="fi-FI" dirty="0">
                <a:latin typeface="Segoe UI"/>
                <a:cs typeface="Segoe UI"/>
              </a:rPr>
              <a:t>Toisista pahan puhuminen / rumasti puhuminen</a:t>
            </a:r>
            <a:endParaRPr lang="fi-FI" dirty="0"/>
          </a:p>
          <a:p>
            <a:pPr marL="285750" indent="-285750">
              <a:buFont typeface="Calibri" panose="020B0604020202020204" pitchFamily="34" charset="0"/>
              <a:buChar char="-"/>
            </a:pPr>
            <a:endParaRPr lang="fi-FI" dirty="0"/>
          </a:p>
        </p:txBody>
      </p:sp>
      <p:sp>
        <p:nvSpPr>
          <p:cNvPr id="4" name="Text Placeholder 3">
            <a:extLst>
              <a:ext uri="{FF2B5EF4-FFF2-40B4-BE49-F238E27FC236}">
                <a16:creationId xmlns:a16="http://schemas.microsoft.com/office/drawing/2014/main" id="{6968BFCF-7328-13C2-D402-35FFBB4A3A64}"/>
              </a:ext>
            </a:extLst>
          </p:cNvPr>
          <p:cNvSpPr>
            <a:spLocks noGrp="1"/>
          </p:cNvSpPr>
          <p:nvPr>
            <p:ph type="body" sz="quarter" idx="13"/>
          </p:nvPr>
        </p:nvSpPr>
        <p:spPr>
          <a:xfrm>
            <a:off x="6404983" y="1329368"/>
            <a:ext cx="4954347" cy="4137153"/>
          </a:xfrm>
        </p:spPr>
        <p:txBody>
          <a:bodyPr vert="horz" lIns="91440" tIns="45720" rIns="91440" bIns="45720" rtlCol="0" anchor="t">
            <a:normAutofit/>
          </a:bodyPr>
          <a:lstStyle/>
          <a:p>
            <a:pPr marL="285750" indent="-285750">
              <a:buFont typeface="Calibri" panose="020B0604020202020204" pitchFamily="34" charset="0"/>
              <a:buChar char="-"/>
            </a:pPr>
            <a:r>
              <a:rPr lang="fi-FI" dirty="0">
                <a:latin typeface="Segoe UI"/>
                <a:cs typeface="Segoe UI"/>
              </a:rPr>
              <a:t>Joutuu kuuntelemaan asiatonta puhetta toisista ja tulee paha mieli itselle. </a:t>
            </a:r>
          </a:p>
          <a:p>
            <a:pPr marL="285750" indent="-285750">
              <a:buFont typeface="Calibri" panose="020B0604020202020204" pitchFamily="34" charset="0"/>
              <a:buChar char="-"/>
            </a:pPr>
            <a:r>
              <a:rPr lang="fi-FI" dirty="0">
                <a:latin typeface="Segoe UI"/>
                <a:cs typeface="Segoe UI"/>
              </a:rPr>
              <a:t>Työrauhan puute</a:t>
            </a:r>
          </a:p>
          <a:p>
            <a:pPr marL="285750" indent="-285750">
              <a:buFont typeface="Calibri" panose="020B0604020202020204" pitchFamily="34" charset="0"/>
              <a:buChar char="-"/>
            </a:pPr>
            <a:r>
              <a:rPr lang="fi-FI" dirty="0">
                <a:latin typeface="Segoe UI"/>
                <a:cs typeface="Segoe UI"/>
              </a:rPr>
              <a:t>Kaikkien ääni ei pääse kuuluville. </a:t>
            </a:r>
            <a:endParaRPr lang="fi-FI" dirty="0"/>
          </a:p>
        </p:txBody>
      </p:sp>
      <p:sp>
        <p:nvSpPr>
          <p:cNvPr id="5" name="Text Placeholder 4">
            <a:extLst>
              <a:ext uri="{FF2B5EF4-FFF2-40B4-BE49-F238E27FC236}">
                <a16:creationId xmlns:a16="http://schemas.microsoft.com/office/drawing/2014/main" id="{445B9E38-2550-6054-01A9-55079A90B1F9}"/>
              </a:ext>
            </a:extLst>
          </p:cNvPr>
          <p:cNvSpPr>
            <a:spLocks noGrp="1"/>
          </p:cNvSpPr>
          <p:nvPr>
            <p:ph type="body" sz="quarter" idx="11"/>
          </p:nvPr>
        </p:nvSpPr>
        <p:spPr/>
        <p:txBody>
          <a:bodyPr/>
          <a:lstStyle/>
          <a:p>
            <a:endParaRPr lang="fi-FI"/>
          </a:p>
        </p:txBody>
      </p:sp>
    </p:spTree>
    <p:extLst>
      <p:ext uri="{BB962C8B-B14F-4D97-AF65-F5344CB8AC3E}">
        <p14:creationId xmlns:p14="http://schemas.microsoft.com/office/powerpoint/2010/main" val="2983746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6328D-AA61-3424-3BFE-FEC273DE5CA4}"/>
              </a:ext>
            </a:extLst>
          </p:cNvPr>
          <p:cNvSpPr>
            <a:spLocks noGrp="1"/>
          </p:cNvSpPr>
          <p:nvPr>
            <p:ph type="title"/>
          </p:nvPr>
        </p:nvSpPr>
        <p:spPr>
          <a:xfrm>
            <a:off x="748553" y="428030"/>
            <a:ext cx="9719129" cy="577085"/>
          </a:xfrm>
        </p:spPr>
        <p:txBody>
          <a:bodyPr/>
          <a:lstStyle/>
          <a:p>
            <a:r>
              <a:rPr lang="fi-FI" dirty="0">
                <a:latin typeface="Segoe UI"/>
                <a:cs typeface="Segoe UI"/>
              </a:rPr>
              <a:t>Käytössä olleen aineiston pohjalta nousevat muutostarpeet: </a:t>
            </a:r>
            <a:endParaRPr lang="fi-FI" dirty="0"/>
          </a:p>
        </p:txBody>
      </p:sp>
      <p:sp>
        <p:nvSpPr>
          <p:cNvPr id="3" name="Text Placeholder 2">
            <a:extLst>
              <a:ext uri="{FF2B5EF4-FFF2-40B4-BE49-F238E27FC236}">
                <a16:creationId xmlns:a16="http://schemas.microsoft.com/office/drawing/2014/main" id="{C79FC7E6-7ADE-C8F8-D65C-BE60DBE9E0C2}"/>
              </a:ext>
            </a:extLst>
          </p:cNvPr>
          <p:cNvSpPr>
            <a:spLocks noGrp="1"/>
          </p:cNvSpPr>
          <p:nvPr>
            <p:ph type="body" sz="quarter" idx="12"/>
          </p:nvPr>
        </p:nvSpPr>
        <p:spPr>
          <a:xfrm>
            <a:off x="745144" y="1995835"/>
            <a:ext cx="3417432" cy="3470686"/>
          </a:xfrm>
        </p:spPr>
        <p:txBody>
          <a:bodyPr vert="horz" lIns="91440" tIns="45720" rIns="91440" bIns="45720" rtlCol="0" anchor="t">
            <a:noAutofit/>
          </a:bodyPr>
          <a:lstStyle/>
          <a:p>
            <a:pPr marL="342900" indent="-342900">
              <a:lnSpc>
                <a:spcPct val="100000"/>
              </a:lnSpc>
              <a:spcAft>
                <a:spcPts val="600"/>
              </a:spcAft>
              <a:buAutoNum type="arabicPeriod"/>
            </a:pPr>
            <a:r>
              <a:rPr lang="fi-FI" sz="2000" dirty="0">
                <a:latin typeface="Segoe UI"/>
                <a:cs typeface="Segoe UI"/>
              </a:rPr>
              <a:t>48,1% vanhemmista ei tiedä, kuinka koulussa puututaan kiusaamis- ja väkivaltatilanteisiin ja kuinka kiusaamista ehkäistään.</a:t>
            </a:r>
            <a:endParaRPr lang="en-US" sz="2000">
              <a:latin typeface="Segoe UI"/>
              <a:cs typeface="Segoe UI"/>
            </a:endParaRPr>
          </a:p>
          <a:p>
            <a:pPr>
              <a:lnSpc>
                <a:spcPct val="100000"/>
              </a:lnSpc>
              <a:spcAft>
                <a:spcPts val="600"/>
              </a:spcAft>
            </a:pPr>
            <a:endParaRPr lang="fi-FI" sz="1400" dirty="0">
              <a:latin typeface="Segoe UI"/>
              <a:cs typeface="Segoe UI"/>
            </a:endParaRPr>
          </a:p>
        </p:txBody>
      </p:sp>
      <p:sp>
        <p:nvSpPr>
          <p:cNvPr id="4" name="Text Placeholder 3">
            <a:extLst>
              <a:ext uri="{FF2B5EF4-FFF2-40B4-BE49-F238E27FC236}">
                <a16:creationId xmlns:a16="http://schemas.microsoft.com/office/drawing/2014/main" id="{2AA6D7B2-75E0-70C1-C3DA-BAC70536D917}"/>
              </a:ext>
            </a:extLst>
          </p:cNvPr>
          <p:cNvSpPr>
            <a:spLocks noGrp="1"/>
          </p:cNvSpPr>
          <p:nvPr>
            <p:ph type="body" sz="quarter" idx="13"/>
          </p:nvPr>
        </p:nvSpPr>
        <p:spPr>
          <a:xfrm>
            <a:off x="4664089" y="1512026"/>
            <a:ext cx="3066670" cy="3458590"/>
          </a:xfrm>
        </p:spPr>
        <p:txBody>
          <a:bodyPr vert="horz" lIns="91440" tIns="45720" rIns="91440" bIns="45720" rtlCol="0" anchor="t">
            <a:normAutofit/>
          </a:bodyPr>
          <a:lstStyle/>
          <a:p>
            <a:pPr>
              <a:lnSpc>
                <a:spcPct val="100000"/>
              </a:lnSpc>
              <a:spcAft>
                <a:spcPts val="600"/>
              </a:spcAft>
            </a:pPr>
            <a:endParaRPr lang="fi-FI" sz="1400" b="1"/>
          </a:p>
          <a:p>
            <a:pPr>
              <a:lnSpc>
                <a:spcPct val="100000"/>
              </a:lnSpc>
              <a:spcAft>
                <a:spcPts val="600"/>
              </a:spcAft>
            </a:pPr>
            <a:r>
              <a:rPr lang="fi-FI" sz="2000" dirty="0">
                <a:latin typeface="Segoe UI"/>
                <a:cs typeface="Segoe UI"/>
              </a:rPr>
              <a:t>2.  45% oppilaista on nähnyt epäreilua ja epäasiallista kohtelua. </a:t>
            </a:r>
          </a:p>
          <a:p>
            <a:pPr marL="342900" indent="-342900">
              <a:lnSpc>
                <a:spcPct val="100000"/>
              </a:lnSpc>
              <a:spcAft>
                <a:spcPts val="600"/>
              </a:spcAft>
              <a:buAutoNum type="arabicPeriod"/>
            </a:pPr>
            <a:endParaRPr lang="fi-FI" sz="1400" dirty="0">
              <a:latin typeface="Segoe UI"/>
              <a:cs typeface="Segoe UI"/>
            </a:endParaRPr>
          </a:p>
        </p:txBody>
      </p:sp>
      <p:sp>
        <p:nvSpPr>
          <p:cNvPr id="5" name="Text Placeholder 4">
            <a:extLst>
              <a:ext uri="{FF2B5EF4-FFF2-40B4-BE49-F238E27FC236}">
                <a16:creationId xmlns:a16="http://schemas.microsoft.com/office/drawing/2014/main" id="{52D2B0AB-3609-438D-C5CD-4D0602107730}"/>
              </a:ext>
            </a:extLst>
          </p:cNvPr>
          <p:cNvSpPr>
            <a:spLocks noGrp="1"/>
          </p:cNvSpPr>
          <p:nvPr>
            <p:ph type="body" sz="quarter" idx="11"/>
          </p:nvPr>
        </p:nvSpPr>
        <p:spPr/>
        <p:txBody>
          <a:bodyPr/>
          <a:lstStyle/>
          <a:p>
            <a:endParaRPr lang="fi-FI"/>
          </a:p>
        </p:txBody>
      </p:sp>
      <p:sp>
        <p:nvSpPr>
          <p:cNvPr id="7" name="Tekstiruutu 6">
            <a:extLst>
              <a:ext uri="{FF2B5EF4-FFF2-40B4-BE49-F238E27FC236}">
                <a16:creationId xmlns:a16="http://schemas.microsoft.com/office/drawing/2014/main" id="{8EB48535-F115-BC54-2927-A9D7AFD6C077}"/>
              </a:ext>
            </a:extLst>
          </p:cNvPr>
          <p:cNvSpPr txBox="1"/>
          <p:nvPr/>
        </p:nvSpPr>
        <p:spPr>
          <a:xfrm>
            <a:off x="8465557" y="1826239"/>
            <a:ext cx="2543081"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000" dirty="0">
                <a:cs typeface="Segoe UI"/>
              </a:rPr>
              <a:t>3. 55% vanhemmista kokee, että joko ei ole saanut tarpeeksi tietoa tai saanut tietoa ollenkaan siitä, miten oppilaan näyttöjä painotetaan arvioinnissa (esim. koe, työskentely, projektit).</a:t>
            </a:r>
            <a:endParaRPr lang="fi-FI" dirty="0">
              <a:cs typeface="Segoe UI"/>
            </a:endParaRPr>
          </a:p>
        </p:txBody>
      </p:sp>
    </p:spTree>
    <p:extLst>
      <p:ext uri="{BB962C8B-B14F-4D97-AF65-F5344CB8AC3E}">
        <p14:creationId xmlns:p14="http://schemas.microsoft.com/office/powerpoint/2010/main" val="262287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ukko 6">
            <a:extLst>
              <a:ext uri="{FF2B5EF4-FFF2-40B4-BE49-F238E27FC236}">
                <a16:creationId xmlns:a16="http://schemas.microsoft.com/office/drawing/2014/main" id="{7E06C6D2-8131-7315-F6FB-80494BBBC05E}"/>
              </a:ext>
            </a:extLst>
          </p:cNvPr>
          <p:cNvGraphicFramePr>
            <a:graphicFrameLocks/>
          </p:cNvGraphicFramePr>
          <p:nvPr>
            <p:extLst>
              <p:ext uri="{D42A27DB-BD31-4B8C-83A1-F6EECF244321}">
                <p14:modId xmlns:p14="http://schemas.microsoft.com/office/powerpoint/2010/main" val="4016780305"/>
              </p:ext>
            </p:extLst>
          </p:nvPr>
        </p:nvGraphicFramePr>
        <p:xfrm>
          <a:off x="341102" y="1371600"/>
          <a:ext cx="10943422" cy="6409779"/>
        </p:xfrm>
        <a:graphic>
          <a:graphicData uri="http://schemas.openxmlformats.org/drawingml/2006/table">
            <a:tbl>
              <a:tblPr firstRow="1" bandRow="1">
                <a:tableStyleId>{5C22544A-7EE6-4342-B048-85BDC9FD1C3A}</a:tableStyleId>
              </a:tblPr>
              <a:tblGrid>
                <a:gridCol w="1325063">
                  <a:extLst>
                    <a:ext uri="{9D8B030D-6E8A-4147-A177-3AD203B41FA5}">
                      <a16:colId xmlns:a16="http://schemas.microsoft.com/office/drawing/2014/main" val="1452857421"/>
                    </a:ext>
                  </a:extLst>
                </a:gridCol>
                <a:gridCol w="1932934">
                  <a:extLst>
                    <a:ext uri="{9D8B030D-6E8A-4147-A177-3AD203B41FA5}">
                      <a16:colId xmlns:a16="http://schemas.microsoft.com/office/drawing/2014/main" val="3284276989"/>
                    </a:ext>
                  </a:extLst>
                </a:gridCol>
                <a:gridCol w="1532539">
                  <a:extLst>
                    <a:ext uri="{9D8B030D-6E8A-4147-A177-3AD203B41FA5}">
                      <a16:colId xmlns:a16="http://schemas.microsoft.com/office/drawing/2014/main" val="370921851"/>
                    </a:ext>
                  </a:extLst>
                </a:gridCol>
                <a:gridCol w="1525335">
                  <a:extLst>
                    <a:ext uri="{9D8B030D-6E8A-4147-A177-3AD203B41FA5}">
                      <a16:colId xmlns:a16="http://schemas.microsoft.com/office/drawing/2014/main" val="590090666"/>
                    </a:ext>
                  </a:extLst>
                </a:gridCol>
                <a:gridCol w="1525335">
                  <a:extLst>
                    <a:ext uri="{9D8B030D-6E8A-4147-A177-3AD203B41FA5}">
                      <a16:colId xmlns:a16="http://schemas.microsoft.com/office/drawing/2014/main" val="781523035"/>
                    </a:ext>
                  </a:extLst>
                </a:gridCol>
                <a:gridCol w="1551108">
                  <a:extLst>
                    <a:ext uri="{9D8B030D-6E8A-4147-A177-3AD203B41FA5}">
                      <a16:colId xmlns:a16="http://schemas.microsoft.com/office/drawing/2014/main" val="3480419538"/>
                    </a:ext>
                  </a:extLst>
                </a:gridCol>
                <a:gridCol w="1551108">
                  <a:extLst>
                    <a:ext uri="{9D8B030D-6E8A-4147-A177-3AD203B41FA5}">
                      <a16:colId xmlns:a16="http://schemas.microsoft.com/office/drawing/2014/main" val="1383696253"/>
                    </a:ext>
                  </a:extLst>
                </a:gridCol>
              </a:tblGrid>
              <a:tr h="435699">
                <a:tc>
                  <a:txBody>
                    <a:bodyPr/>
                    <a:lstStyle/>
                    <a:p>
                      <a:endParaRPr lang="fi-FI"/>
                    </a:p>
                  </a:txBody>
                  <a:tcPr/>
                </a:tc>
                <a:tc>
                  <a:txBody>
                    <a:bodyPr/>
                    <a:lstStyle/>
                    <a:p>
                      <a:r>
                        <a:rPr lang="fi-FI" sz="1100" dirty="0"/>
                        <a:t>Toimenpiteet </a:t>
                      </a:r>
                    </a:p>
                    <a:p>
                      <a:r>
                        <a:rPr lang="fi-FI" sz="1100" dirty="0"/>
                        <a:t>lv </a:t>
                      </a:r>
                      <a:r>
                        <a:rPr lang="fi-FI" sz="1050" dirty="0"/>
                        <a:t>2025-2026</a:t>
                      </a:r>
                      <a:endParaRPr lang="fi-FI" sz="1100" dirty="0"/>
                    </a:p>
                  </a:txBody>
                  <a:tcPr/>
                </a:tc>
                <a:tc>
                  <a:txBody>
                    <a:bodyPr/>
                    <a:lstStyle/>
                    <a:p>
                      <a:r>
                        <a:rPr lang="fi-FI" sz="1100" dirty="0"/>
                        <a:t>Vastuu</a:t>
                      </a:r>
                    </a:p>
                  </a:txBody>
                  <a:tcPr/>
                </a:tc>
                <a:tc>
                  <a:txBody>
                    <a:bodyPr/>
                    <a:lstStyle/>
                    <a:p>
                      <a:r>
                        <a:rPr lang="fi-FI" sz="1100" dirty="0"/>
                        <a:t>Toimenpiteet lv </a:t>
                      </a:r>
                      <a:r>
                        <a:rPr lang="fi-FI" sz="1050" dirty="0"/>
                        <a:t>2026-2027</a:t>
                      </a:r>
                      <a:endParaRPr lang="fi-FI" sz="1100" dirty="0"/>
                    </a:p>
                  </a:txBody>
                  <a:tcPr/>
                </a:tc>
                <a:tc>
                  <a:txBody>
                    <a:bodyPr/>
                    <a:lstStyle/>
                    <a:p>
                      <a:r>
                        <a:rPr lang="fi-FI" sz="1100" dirty="0"/>
                        <a:t>Vastuu</a:t>
                      </a:r>
                    </a:p>
                  </a:txBody>
                  <a:tcPr/>
                </a:tc>
                <a:tc>
                  <a:txBody>
                    <a:bodyPr/>
                    <a:lstStyle/>
                    <a:p>
                      <a:r>
                        <a:rPr lang="fi-FI" sz="1100" dirty="0"/>
                        <a:t>Toimenpiteet </a:t>
                      </a:r>
                    </a:p>
                    <a:p>
                      <a:r>
                        <a:rPr lang="fi-FI" sz="1100" dirty="0"/>
                        <a:t>lv </a:t>
                      </a:r>
                      <a:r>
                        <a:rPr lang="fi-FI" sz="1050" dirty="0"/>
                        <a:t>2027-2028</a:t>
                      </a:r>
                      <a:endParaRPr lang="fi-FI" sz="1100" dirty="0"/>
                    </a:p>
                  </a:txBody>
                  <a:tcPr/>
                </a:tc>
                <a:tc>
                  <a:txBody>
                    <a:bodyPr/>
                    <a:lstStyle/>
                    <a:p>
                      <a:r>
                        <a:rPr lang="fi-FI" sz="1100" dirty="0"/>
                        <a:t>Vastuu</a:t>
                      </a:r>
                    </a:p>
                  </a:txBody>
                  <a:tcPr/>
                </a:tc>
                <a:extLst>
                  <a:ext uri="{0D108BD9-81ED-4DB2-BD59-A6C34878D82A}">
                    <a16:rowId xmlns:a16="http://schemas.microsoft.com/office/drawing/2014/main" val="1749840818"/>
                  </a:ext>
                </a:extLst>
              </a:tr>
              <a:tr h="1319549">
                <a:tc>
                  <a:txBody>
                    <a:bodyPr/>
                    <a:lstStyle/>
                    <a:p>
                      <a:r>
                        <a:rPr lang="fi-FI" sz="1050" b="0" dirty="0"/>
                        <a:t>Tavoite 1</a:t>
                      </a:r>
                    </a:p>
                    <a:p>
                      <a:r>
                        <a:rPr lang="fi-FI" sz="1050" b="0" dirty="0"/>
                        <a:t>Kodeille tehdään näkyväksi, kuinka koulu ehkäisee ja puuttuu kiusaamiseen sekä väkivaltatilanteisiin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b="0" dirty="0"/>
                        <a:t>Pisarapuuttumisen-malli käyttöön jokaisessa luokassa ja sen esitteleminen vanhempainillassa</a:t>
                      </a:r>
                      <a:endParaRPr lang="fi-FI" sz="1000" dirty="0"/>
                    </a:p>
                    <a:p>
                      <a:r>
                        <a:rPr lang="fi-FI" sz="1000" dirty="0"/>
                        <a:t>Pisarapuuttumisen-malli kotisivulle huoltajien nähtäväksi sekä luokanseinälle opettajan työkaluksi.</a:t>
                      </a:r>
                    </a:p>
                    <a:p>
                      <a:r>
                        <a:rPr lang="fi-FI" sz="1000" dirty="0"/>
                        <a:t>Luodaan koulun yhtenäinen ja selkeä seuraamusasteikko</a:t>
                      </a:r>
                    </a:p>
                  </a:txBody>
                  <a:tcPr/>
                </a:tc>
                <a:tc>
                  <a:txBody>
                    <a:bodyPr/>
                    <a:lstStyle/>
                    <a:p>
                      <a:r>
                        <a:rPr lang="fi-FI" sz="1000" dirty="0"/>
                        <a:t>Opettajat ja rehtori</a:t>
                      </a:r>
                    </a:p>
                    <a:p>
                      <a:endParaRPr lang="fi-FI" sz="1000" dirty="0"/>
                    </a:p>
                  </a:txBody>
                  <a:tcPr/>
                </a:tc>
                <a:tc>
                  <a:txBody>
                    <a:bodyPr/>
                    <a:lstStyle/>
                    <a:p>
                      <a:r>
                        <a:rPr lang="fi-FI" sz="1000" dirty="0"/>
                        <a:t>Pisarapuuttumisen malli on otettu käyttöön luokissa ja sitä on esitelty vanhempainilloissa. Malli on nähtävissä koulun kotisivuilla. Seuraamusasteikko ei käytössä. Viedään eteenpäin. </a:t>
                      </a:r>
                    </a:p>
                  </a:txBody>
                  <a:tcPr/>
                </a:tc>
                <a:tc>
                  <a:txBody>
                    <a:bodyPr/>
                    <a:lstStyle/>
                    <a:p>
                      <a:endParaRPr lang="fi-FI" sz="1400"/>
                    </a:p>
                  </a:txBody>
                  <a:tcPr/>
                </a:tc>
                <a:tc>
                  <a:txBody>
                    <a:bodyPr/>
                    <a:lstStyle/>
                    <a:p>
                      <a:r>
                        <a:rPr lang="fi-FI" sz="1000" dirty="0"/>
                        <a:t>Täydennetään keväällä 2028</a:t>
                      </a:r>
                    </a:p>
                  </a:txBody>
                  <a:tcPr/>
                </a:tc>
                <a:tc>
                  <a:txBody>
                    <a:bodyPr/>
                    <a:lstStyle/>
                    <a:p>
                      <a:endParaRPr lang="fi-FI" sz="1400"/>
                    </a:p>
                  </a:txBody>
                  <a:tcPr/>
                </a:tc>
                <a:extLst>
                  <a:ext uri="{0D108BD9-81ED-4DB2-BD59-A6C34878D82A}">
                    <a16:rowId xmlns:a16="http://schemas.microsoft.com/office/drawing/2014/main" val="1679956255"/>
                  </a:ext>
                </a:extLst>
              </a:tr>
              <a:tr h="2439923">
                <a:tc>
                  <a:txBody>
                    <a:bodyPr/>
                    <a:lstStyle/>
                    <a:p>
                      <a:r>
                        <a:rPr lang="fi-FI" sz="1050" b="0" dirty="0"/>
                        <a:t>Tavoite 2</a:t>
                      </a:r>
                    </a:p>
                    <a:p>
                      <a:r>
                        <a:rPr lang="fi-FI" sz="1050" b="0" dirty="0"/>
                        <a:t>Selvitetään, millaista tasa-arvon ja yhdenvertaisuuden vastaista toimintaa Myllyojan koulussa tapahtuu. </a:t>
                      </a:r>
                    </a:p>
                    <a:p>
                      <a:endParaRPr lang="fi-FI" sz="1050" b="0" dirty="0"/>
                    </a:p>
                    <a:p>
                      <a:endParaRPr lang="fi-FI" sz="1050" b="0" dirty="0"/>
                    </a:p>
                  </a:txBody>
                  <a:tcPr/>
                </a:tc>
                <a:tc>
                  <a:txBody>
                    <a:bodyPr/>
                    <a:lstStyle/>
                    <a:p>
                      <a:r>
                        <a:rPr lang="fi-FI" sz="1000" dirty="0"/>
                        <a:t>Tarkemman, nimenomaan tasa-arvon ja yhdenvertaisuuden toteutumista kartoittavan kyselyn luominen ja toteuttaminen, mikäli koulussa koetaan se tarkoituksenmukaiseksi. </a:t>
                      </a:r>
                    </a:p>
                    <a:p>
                      <a:pPr lvl="0">
                        <a:buNone/>
                      </a:pPr>
                      <a:endParaRPr lang="fi-FI" sz="1000" dirty="0"/>
                    </a:p>
                  </a:txBody>
                  <a:tcPr/>
                </a:tc>
                <a:tc>
                  <a:txBody>
                    <a:bodyPr/>
                    <a:lstStyle/>
                    <a:p>
                      <a:r>
                        <a:rPr lang="fi-FI" sz="1000" dirty="0"/>
                        <a:t>Maria Junttila ja Anni Komulainen</a:t>
                      </a:r>
                    </a:p>
                  </a:txBody>
                  <a:tcPr/>
                </a:tc>
                <a:tc>
                  <a:txBody>
                    <a:bodyPr/>
                    <a:lstStyle/>
                    <a:p>
                      <a:r>
                        <a:rPr lang="fi-FI" sz="1000" dirty="0"/>
                        <a:t>Tarkempi koulukohtainen yleinen kysely tutkimuseettisesti vaikea toteuttaa ja mahdollisesti ei antaisi oikeita tuloksia. Kiusaamiseen liittyviä kysymyksiä mahdollisuus lisätä koulukohtaiseen hyvinvointikyselyyn. </a:t>
                      </a:r>
                      <a:endParaRPr lang="en-US" dirty="0"/>
                    </a:p>
                    <a:p>
                      <a:pPr lvl="0">
                        <a:buNone/>
                      </a:pPr>
                      <a:endParaRPr lang="fi-FI" sz="1000" dirty="0"/>
                    </a:p>
                    <a:p>
                      <a:pPr lvl="0">
                        <a:buNone/>
                      </a:pPr>
                      <a:r>
                        <a:rPr lang="fi-FI" sz="1000" dirty="0"/>
                        <a:t>Kuntakohtainen tasa-arvoon ja syrjimisen teemoihin keskittyvä kysely suunnitteilla virastotasolla. </a:t>
                      </a:r>
                    </a:p>
                  </a:txBody>
                  <a:tcPr/>
                </a:tc>
                <a:tc>
                  <a:txBody>
                    <a:bodyPr/>
                    <a:lstStyle/>
                    <a:p>
                      <a:endParaRPr lang="fi-FI" sz="1400"/>
                    </a:p>
                  </a:txBody>
                  <a:tcPr/>
                </a:tc>
                <a:tc>
                  <a:txBody>
                    <a:bodyPr/>
                    <a:lstStyle/>
                    <a:p>
                      <a:endParaRPr lang="fi-FI" sz="1400" dirty="0"/>
                    </a:p>
                  </a:txBody>
                  <a:tcPr/>
                </a:tc>
                <a:tc>
                  <a:txBody>
                    <a:bodyPr/>
                    <a:lstStyle/>
                    <a:p>
                      <a:endParaRPr lang="fi-FI" sz="1400"/>
                    </a:p>
                  </a:txBody>
                  <a:tcPr/>
                </a:tc>
                <a:extLst>
                  <a:ext uri="{0D108BD9-81ED-4DB2-BD59-A6C34878D82A}">
                    <a16:rowId xmlns:a16="http://schemas.microsoft.com/office/drawing/2014/main" val="1013531822"/>
                  </a:ext>
                </a:extLst>
              </a:tr>
              <a:tr h="1170166">
                <a:tc>
                  <a:txBody>
                    <a:bodyPr/>
                    <a:lstStyle/>
                    <a:p>
                      <a:r>
                        <a:rPr lang="fi-FI" sz="1050" b="0" dirty="0"/>
                        <a:t>Tavoite 3</a:t>
                      </a:r>
                    </a:p>
                    <a:p>
                      <a:r>
                        <a:rPr lang="fi-FI" sz="1050" b="0" dirty="0"/>
                        <a:t>Varmistetaan, että kaikki perheet ja oppilaat saavat tiedon, siitä mitä näyttöjä arvioinnissa painotetaan</a:t>
                      </a:r>
                    </a:p>
                  </a:txBody>
                  <a:tcPr/>
                </a:tc>
                <a:tc>
                  <a:txBody>
                    <a:bodyPr/>
                    <a:lstStyle/>
                    <a:p>
                      <a:r>
                        <a:rPr lang="fi-FI" sz="1000" dirty="0"/>
                        <a:t>Opettaja tiedottaa koteihin, kuinka opintokononaisuudessa/jaksossa näyttöä kerätään ja kuinka arviointi toteutetaan</a:t>
                      </a:r>
                    </a:p>
                  </a:txBody>
                  <a:tcPr/>
                </a:tc>
                <a:tc>
                  <a:txBody>
                    <a:bodyPr/>
                    <a:lstStyle/>
                    <a:p>
                      <a:r>
                        <a:rPr lang="fi-FI" sz="1000" dirty="0"/>
                        <a:t>Opettajat</a:t>
                      </a:r>
                    </a:p>
                  </a:txBody>
                  <a:tcPr/>
                </a:tc>
                <a:tc>
                  <a:txBody>
                    <a:bodyPr/>
                    <a:lstStyle/>
                    <a:p>
                      <a:r>
                        <a:rPr lang="fi-FI" sz="1000" dirty="0"/>
                        <a:t>Opettaja avaa arviointia vanhempainillassa  / Wilma kautta esim. lukuvuoden ja  uuden jakson alussa. </a:t>
                      </a:r>
                    </a:p>
                  </a:txBody>
                  <a:tcPr/>
                </a:tc>
                <a:tc>
                  <a:txBody>
                    <a:bodyPr/>
                    <a:lstStyle/>
                    <a:p>
                      <a:endParaRPr lang="fi-FI" sz="1400" dirty="0"/>
                    </a:p>
                  </a:txBody>
                  <a:tcPr/>
                </a:tc>
                <a:tc>
                  <a:txBody>
                    <a:bodyPr/>
                    <a:lstStyle/>
                    <a:p>
                      <a:endParaRPr lang="fi-FI" sz="1400"/>
                    </a:p>
                  </a:txBody>
                  <a:tcPr/>
                </a:tc>
                <a:tc>
                  <a:txBody>
                    <a:bodyPr/>
                    <a:lstStyle/>
                    <a:p>
                      <a:endParaRPr lang="fi-FI" sz="1400" dirty="0"/>
                    </a:p>
                  </a:txBody>
                  <a:tcPr/>
                </a:tc>
                <a:extLst>
                  <a:ext uri="{0D108BD9-81ED-4DB2-BD59-A6C34878D82A}">
                    <a16:rowId xmlns:a16="http://schemas.microsoft.com/office/drawing/2014/main" val="3801857009"/>
                  </a:ext>
                </a:extLst>
              </a:tr>
            </a:tbl>
          </a:graphicData>
        </a:graphic>
      </p:graphicFrame>
      <p:sp>
        <p:nvSpPr>
          <p:cNvPr id="2" name="Otsikko 1">
            <a:extLst>
              <a:ext uri="{FF2B5EF4-FFF2-40B4-BE49-F238E27FC236}">
                <a16:creationId xmlns:a16="http://schemas.microsoft.com/office/drawing/2014/main" id="{19479E3C-F065-9C18-FCD5-3F98830049B5}"/>
              </a:ext>
            </a:extLst>
          </p:cNvPr>
          <p:cNvSpPr>
            <a:spLocks noGrp="1"/>
          </p:cNvSpPr>
          <p:nvPr>
            <p:ph type="title"/>
          </p:nvPr>
        </p:nvSpPr>
        <p:spPr>
          <a:xfrm>
            <a:off x="675318" y="519281"/>
            <a:ext cx="8610196" cy="577902"/>
          </a:xfrm>
        </p:spPr>
        <p:txBody>
          <a:bodyPr>
            <a:normAutofit/>
          </a:bodyPr>
          <a:lstStyle/>
          <a:p>
            <a:r>
              <a:rPr lang="fi-FI"/>
              <a:t>2. Tavoitteet,</a:t>
            </a:r>
            <a:r>
              <a:rPr lang="fi-FI" sz="2400"/>
              <a:t> toimenpiteet, aikataulu ja vastuuhenkilöt</a:t>
            </a:r>
            <a:endParaRPr lang="fi-FI"/>
          </a:p>
        </p:txBody>
      </p:sp>
      <p:sp>
        <p:nvSpPr>
          <p:cNvPr id="4" name="Tekstin paikkamerkki 3">
            <a:extLst>
              <a:ext uri="{FF2B5EF4-FFF2-40B4-BE49-F238E27FC236}">
                <a16:creationId xmlns:a16="http://schemas.microsoft.com/office/drawing/2014/main" id="{35E54F42-06BB-B2E0-B29F-BCBD49DD38CC}"/>
              </a:ext>
            </a:extLst>
          </p:cNvPr>
          <p:cNvSpPr>
            <a:spLocks noGrp="1"/>
          </p:cNvSpPr>
          <p:nvPr>
            <p:ph type="body" sz="quarter" idx="13"/>
          </p:nvPr>
        </p:nvSpPr>
        <p:spPr>
          <a:xfrm>
            <a:off x="8125691" y="1371600"/>
            <a:ext cx="3233638" cy="4488873"/>
          </a:xfrm>
        </p:spPr>
        <p:txBody>
          <a:bodyPr/>
          <a:lstStyle/>
          <a:p>
            <a:endParaRPr lang="fi-FI"/>
          </a:p>
          <a:p>
            <a:endParaRPr lang="fi-FI"/>
          </a:p>
        </p:txBody>
      </p:sp>
      <p:sp>
        <p:nvSpPr>
          <p:cNvPr id="7" name="Otsikko 4">
            <a:extLst>
              <a:ext uri="{FF2B5EF4-FFF2-40B4-BE49-F238E27FC236}">
                <a16:creationId xmlns:a16="http://schemas.microsoft.com/office/drawing/2014/main" id="{1F3B5002-3094-AA18-E4CF-2F8B32CDE01D}"/>
              </a:ext>
            </a:extLst>
          </p:cNvPr>
          <p:cNvSpPr txBox="1">
            <a:spLocks/>
          </p:cNvSpPr>
          <p:nvPr/>
        </p:nvSpPr>
        <p:spPr>
          <a:xfrm>
            <a:off x="341102" y="274341"/>
            <a:ext cx="5616624" cy="8572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1" kern="1200">
                <a:solidFill>
                  <a:schemeClr val="tx1"/>
                </a:solidFill>
                <a:latin typeface="Segoe UI" panose="020B0502040204020203" pitchFamily="34" charset="0"/>
                <a:ea typeface="+mj-ea"/>
                <a:cs typeface="Segoe UI" panose="020B0502040204020203" pitchFamily="34" charset="0"/>
              </a:defRPr>
            </a:lvl1pPr>
          </a:lstStyle>
          <a:p>
            <a:endParaRPr lang="fi-FI"/>
          </a:p>
        </p:txBody>
      </p:sp>
    </p:spTree>
    <p:extLst>
      <p:ext uri="{BB962C8B-B14F-4D97-AF65-F5344CB8AC3E}">
        <p14:creationId xmlns:p14="http://schemas.microsoft.com/office/powerpoint/2010/main" val="3435003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4D708CA-3118-42F5-9FEA-C80DBCEB354D}"/>
              </a:ext>
            </a:extLst>
          </p:cNvPr>
          <p:cNvSpPr>
            <a:spLocks noGrp="1"/>
          </p:cNvSpPr>
          <p:nvPr>
            <p:ph type="title"/>
          </p:nvPr>
        </p:nvSpPr>
        <p:spPr>
          <a:xfrm>
            <a:off x="772886" y="-234259"/>
            <a:ext cx="6351587" cy="1325563"/>
          </a:xfrm>
        </p:spPr>
        <p:txBody>
          <a:bodyPr/>
          <a:lstStyle/>
          <a:p>
            <a:r>
              <a:rPr lang="fi-FI" dirty="0"/>
              <a:t>3. Seuranta tavoitteiden osalta vuosittain </a:t>
            </a:r>
          </a:p>
        </p:txBody>
      </p:sp>
      <p:graphicFrame>
        <p:nvGraphicFramePr>
          <p:cNvPr id="5" name="Taulukko 5">
            <a:extLst>
              <a:ext uri="{FF2B5EF4-FFF2-40B4-BE49-F238E27FC236}">
                <a16:creationId xmlns:a16="http://schemas.microsoft.com/office/drawing/2014/main" id="{8FC7CE5F-807E-4865-A423-DF5EB3BF87BC}"/>
              </a:ext>
            </a:extLst>
          </p:cNvPr>
          <p:cNvGraphicFramePr>
            <a:graphicFrameLocks noGrp="1"/>
          </p:cNvGraphicFramePr>
          <p:nvPr>
            <p:ph idx="1"/>
            <p:extLst>
              <p:ext uri="{D42A27DB-BD31-4B8C-83A1-F6EECF244321}">
                <p14:modId xmlns:p14="http://schemas.microsoft.com/office/powerpoint/2010/main" val="1267574345"/>
              </p:ext>
            </p:extLst>
          </p:nvPr>
        </p:nvGraphicFramePr>
        <p:xfrm>
          <a:off x="408214" y="673664"/>
          <a:ext cx="11375571" cy="8680270"/>
        </p:xfrm>
        <a:graphic>
          <a:graphicData uri="http://schemas.openxmlformats.org/drawingml/2006/table">
            <a:tbl>
              <a:tblPr firstRow="1" bandRow="1">
                <a:tableStyleId>{5C22544A-7EE6-4342-B048-85BDC9FD1C3A}</a:tableStyleId>
              </a:tblPr>
              <a:tblGrid>
                <a:gridCol w="2835389">
                  <a:extLst>
                    <a:ext uri="{9D8B030D-6E8A-4147-A177-3AD203B41FA5}">
                      <a16:colId xmlns:a16="http://schemas.microsoft.com/office/drawing/2014/main" val="2425985638"/>
                    </a:ext>
                  </a:extLst>
                </a:gridCol>
                <a:gridCol w="2798906">
                  <a:extLst>
                    <a:ext uri="{9D8B030D-6E8A-4147-A177-3AD203B41FA5}">
                      <a16:colId xmlns:a16="http://schemas.microsoft.com/office/drawing/2014/main" val="3990214948"/>
                    </a:ext>
                  </a:extLst>
                </a:gridCol>
                <a:gridCol w="2885311">
                  <a:extLst>
                    <a:ext uri="{9D8B030D-6E8A-4147-A177-3AD203B41FA5}">
                      <a16:colId xmlns:a16="http://schemas.microsoft.com/office/drawing/2014/main" val="3109190364"/>
                    </a:ext>
                  </a:extLst>
                </a:gridCol>
                <a:gridCol w="2855965">
                  <a:extLst>
                    <a:ext uri="{9D8B030D-6E8A-4147-A177-3AD203B41FA5}">
                      <a16:colId xmlns:a16="http://schemas.microsoft.com/office/drawing/2014/main" val="327429598"/>
                    </a:ext>
                  </a:extLst>
                </a:gridCol>
              </a:tblGrid>
              <a:tr h="633550">
                <a:tc>
                  <a:txBody>
                    <a:bodyPr/>
                    <a:lstStyle/>
                    <a:p>
                      <a:r>
                        <a:rPr lang="fi-FI" sz="1600" dirty="0"/>
                        <a:t> Tavoite</a:t>
                      </a:r>
                    </a:p>
                  </a:txBody>
                  <a:tcPr/>
                </a:tc>
                <a:tc>
                  <a:txBody>
                    <a:bodyPr/>
                    <a:lstStyle/>
                    <a:p>
                      <a:r>
                        <a:rPr lang="fi-FI" sz="1600" dirty="0"/>
                        <a:t>Mittari (esim. kyselyt, keskustelut, palautteet)</a:t>
                      </a:r>
                    </a:p>
                  </a:txBody>
                  <a:tcPr/>
                </a:tc>
                <a:tc>
                  <a:txBody>
                    <a:bodyPr/>
                    <a:lstStyle/>
                    <a:p>
                      <a:r>
                        <a:rPr lang="fi-FI" sz="1600" dirty="0"/>
                        <a:t>Onnistumiset</a:t>
                      </a:r>
                    </a:p>
                  </a:txBody>
                  <a:tcPr/>
                </a:tc>
                <a:tc>
                  <a:txBody>
                    <a:bodyPr/>
                    <a:lstStyle/>
                    <a:p>
                      <a:r>
                        <a:rPr lang="fi-FI" sz="1600" dirty="0"/>
                        <a:t>Haasteet</a:t>
                      </a:r>
                    </a:p>
                  </a:txBody>
                  <a:tcPr/>
                </a:tc>
                <a:extLst>
                  <a:ext uri="{0D108BD9-81ED-4DB2-BD59-A6C34878D82A}">
                    <a16:rowId xmlns:a16="http://schemas.microsoft.com/office/drawing/2014/main" val="555425979"/>
                  </a:ext>
                </a:extLst>
              </a:tr>
              <a:tr h="345340">
                <a:tc>
                  <a:txBody>
                    <a:bodyPr/>
                    <a:lstStyle/>
                    <a:p>
                      <a:r>
                        <a:rPr lang="fi-FI" sz="1600" b="1" dirty="0"/>
                        <a:t>2026</a:t>
                      </a:r>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extLst>
                  <a:ext uri="{0D108BD9-81ED-4DB2-BD59-A6C34878D82A}">
                    <a16:rowId xmlns:a16="http://schemas.microsoft.com/office/drawing/2014/main" val="737745078"/>
                  </a:ext>
                </a:extLst>
              </a:tr>
              <a:tr h="455446">
                <a:tc>
                  <a:txBody>
                    <a:bodyPr/>
                    <a:lstStyle/>
                    <a:p>
                      <a:r>
                        <a:rPr lang="fi-FI" sz="1400" dirty="0"/>
                        <a:t>1.  Pisarapuuttumisen-malli näkyväksi koteihin päin</a:t>
                      </a:r>
                    </a:p>
                  </a:txBody>
                  <a:tcPr/>
                </a:tc>
                <a:tc>
                  <a:txBody>
                    <a:bodyPr/>
                    <a:lstStyle/>
                    <a:p>
                      <a:r>
                        <a:rPr lang="fi-FI" sz="1400" dirty="0"/>
                        <a:t>Asiakaskysely</a:t>
                      </a:r>
                    </a:p>
                  </a:txBody>
                  <a:tcPr/>
                </a:tc>
                <a:tc>
                  <a:txBody>
                    <a:bodyPr/>
                    <a:lstStyle/>
                    <a:p>
                      <a:r>
                        <a:rPr lang="fi-FI" dirty="0"/>
                        <a:t>Mallia esitelty vanhemmille ja hyödynnetty luokissa ensisijaisena toimintamallina. </a:t>
                      </a:r>
                    </a:p>
                  </a:txBody>
                  <a:tcPr/>
                </a:tc>
                <a:tc>
                  <a:txBody>
                    <a:bodyPr/>
                    <a:lstStyle/>
                    <a:p>
                      <a:endParaRPr lang="fi-FI"/>
                    </a:p>
                  </a:txBody>
                  <a:tcPr/>
                </a:tc>
                <a:extLst>
                  <a:ext uri="{0D108BD9-81ED-4DB2-BD59-A6C34878D82A}">
                    <a16:rowId xmlns:a16="http://schemas.microsoft.com/office/drawing/2014/main" val="3218489912"/>
                  </a:ext>
                </a:extLst>
              </a:tr>
              <a:tr h="446738">
                <a:tc>
                  <a:txBody>
                    <a:bodyPr/>
                    <a:lstStyle/>
                    <a:p>
                      <a:r>
                        <a:rPr lang="fi-FI" sz="1400" dirty="0"/>
                        <a:t>2.  Miten tasa-arvo ja yhdenvertaisuus tarkemmin ottaen toteutuu Myllyojan koululla. </a:t>
                      </a:r>
                    </a:p>
                  </a:txBody>
                  <a:tcPr/>
                </a:tc>
                <a:tc>
                  <a:txBody>
                    <a:bodyPr/>
                    <a:lstStyle/>
                    <a:p>
                      <a:r>
                        <a:rPr lang="fi-FI" sz="1400" dirty="0"/>
                        <a:t>Oppilaille tehtävä kysely</a:t>
                      </a:r>
                    </a:p>
                  </a:txBody>
                  <a:tcPr/>
                </a:tc>
                <a:tc>
                  <a:txBody>
                    <a:bodyPr/>
                    <a:lstStyle/>
                    <a:p>
                      <a:endParaRPr lang="fi-FI"/>
                    </a:p>
                  </a:txBody>
                  <a:tcPr/>
                </a:tc>
                <a:tc>
                  <a:txBody>
                    <a:bodyPr/>
                    <a:lstStyle/>
                    <a:p>
                      <a:r>
                        <a:rPr lang="fi-FI" dirty="0"/>
                        <a:t>Uutta tietoa tilanteesta ei ole saatu, koska toimivaa kyselyä ei ole vielä luotu. </a:t>
                      </a:r>
                    </a:p>
                  </a:txBody>
                  <a:tcPr/>
                </a:tc>
                <a:extLst>
                  <a:ext uri="{0D108BD9-81ED-4DB2-BD59-A6C34878D82A}">
                    <a16:rowId xmlns:a16="http://schemas.microsoft.com/office/drawing/2014/main" val="2703767152"/>
                  </a:ext>
                </a:extLst>
              </a:tr>
              <a:tr h="345340">
                <a:tc>
                  <a:txBody>
                    <a:bodyPr/>
                    <a:lstStyle/>
                    <a:p>
                      <a:r>
                        <a:rPr lang="fi-FI" sz="1400" dirty="0"/>
                        <a:t>3.  Arviointiin liittyvien näyttöjen näkyväksi tekeminen koteihin ja oppilaille</a:t>
                      </a:r>
                    </a:p>
                  </a:txBody>
                  <a:tcPr/>
                </a:tc>
                <a:tc>
                  <a:txBody>
                    <a:bodyPr/>
                    <a:lstStyle/>
                    <a:p>
                      <a:r>
                        <a:rPr lang="fi-FI" sz="1400" dirty="0"/>
                        <a:t>Asiakaskysely</a:t>
                      </a:r>
                    </a:p>
                  </a:txBody>
                  <a:tcPr/>
                </a:tc>
                <a:tc>
                  <a:txBody>
                    <a:bodyPr/>
                    <a:lstStyle/>
                    <a:p>
                      <a:r>
                        <a:rPr lang="fi-FI" dirty="0"/>
                        <a:t>Yhteisesti sovittu, että asiaa avataan vanhempainillassa. </a:t>
                      </a:r>
                    </a:p>
                  </a:txBody>
                  <a:tcPr/>
                </a:tc>
                <a:tc>
                  <a:txBody>
                    <a:bodyPr/>
                    <a:lstStyle/>
                    <a:p>
                      <a:r>
                        <a:rPr lang="fi-FI" dirty="0"/>
                        <a:t>Opettajan oman harkinnan varassa, useita eri käytänteitä luokissa. </a:t>
                      </a:r>
                    </a:p>
                  </a:txBody>
                  <a:tcPr/>
                </a:tc>
                <a:extLst>
                  <a:ext uri="{0D108BD9-81ED-4DB2-BD59-A6C34878D82A}">
                    <a16:rowId xmlns:a16="http://schemas.microsoft.com/office/drawing/2014/main" val="2567426379"/>
                  </a:ext>
                </a:extLst>
              </a:tr>
              <a:tr h="345340">
                <a:tc>
                  <a:txBody>
                    <a:bodyPr/>
                    <a:lstStyle/>
                    <a:p>
                      <a:r>
                        <a:rPr lang="fi-FI" sz="1600" b="1" dirty="0"/>
                        <a:t>2027</a:t>
                      </a:r>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extLst>
                  <a:ext uri="{0D108BD9-81ED-4DB2-BD59-A6C34878D82A}">
                    <a16:rowId xmlns:a16="http://schemas.microsoft.com/office/drawing/2014/main" val="588056388"/>
                  </a:ext>
                </a:extLst>
              </a:tr>
              <a:tr h="345340">
                <a:tc>
                  <a:txBody>
                    <a:bodyPr/>
                    <a:lstStyle/>
                    <a:p>
                      <a:pPr marL="342900" indent="-342900">
                        <a:buAutoNum type="arabicPeriod"/>
                      </a:pPr>
                      <a:r>
                        <a:rPr lang="fi-FI" sz="1600" dirty="0"/>
                        <a:t>Pisarapuuttumisen malli näkyväksi koteihin</a:t>
                      </a:r>
                    </a:p>
                  </a:txBody>
                  <a:tcPr/>
                </a:tc>
                <a:tc>
                  <a:txBody>
                    <a:bodyPr/>
                    <a:lstStyle/>
                    <a:p>
                      <a:r>
                        <a:rPr lang="fi-FI" dirty="0"/>
                        <a:t> Osana vuosittaista asiakaskyselyä huoltajilta. </a:t>
                      </a:r>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3146111830"/>
                  </a:ext>
                </a:extLst>
              </a:tr>
              <a:tr h="345340">
                <a:tc>
                  <a:txBody>
                    <a:bodyPr/>
                    <a:lstStyle/>
                    <a:p>
                      <a:r>
                        <a:rPr lang="fi-FI" sz="1600" dirty="0"/>
                        <a:t>2. Tasa-arvon ja yhdenvertaisuuden toteutuminen Myllyojan koululla -selvitys</a:t>
                      </a:r>
                    </a:p>
                  </a:txBody>
                  <a:tcPr/>
                </a:tc>
                <a:tc>
                  <a:txBody>
                    <a:bodyPr/>
                    <a:lstStyle/>
                    <a:p>
                      <a:r>
                        <a:rPr lang="fi-FI" dirty="0"/>
                        <a:t>Kuntatasoinen, uusi kysely tulossa myöhemmin. </a:t>
                      </a:r>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1017649148"/>
                  </a:ext>
                </a:extLst>
              </a:tr>
              <a:tr h="345340">
                <a:tc>
                  <a:txBody>
                    <a:bodyPr/>
                    <a:lstStyle/>
                    <a:p>
                      <a:r>
                        <a:rPr lang="fi-FI" sz="1600" dirty="0"/>
                        <a:t>3. Arvioinnin ja näyttöjen kriteereiden  avaaminen koteihin</a:t>
                      </a:r>
                    </a:p>
                  </a:txBody>
                  <a:tcPr/>
                </a:tc>
                <a:tc>
                  <a:txBody>
                    <a:bodyPr/>
                    <a:lstStyle/>
                    <a:p>
                      <a:r>
                        <a:rPr lang="fi-FI" dirty="0"/>
                        <a:t>Osana vuosittaista asiakaskyselyä huoltajilta. </a:t>
                      </a:r>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2023407989"/>
                  </a:ext>
                </a:extLst>
              </a:tr>
              <a:tr h="345340">
                <a:tc>
                  <a:txBody>
                    <a:bodyPr/>
                    <a:lstStyle/>
                    <a:p>
                      <a:r>
                        <a:rPr lang="fi-FI" sz="1600" b="1" dirty="0"/>
                        <a:t>2028</a:t>
                      </a:r>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extLst>
                  <a:ext uri="{0D108BD9-81ED-4DB2-BD59-A6C34878D82A}">
                    <a16:rowId xmlns:a16="http://schemas.microsoft.com/office/drawing/2014/main" val="1839971165"/>
                  </a:ext>
                </a:extLst>
              </a:tr>
              <a:tr h="345340">
                <a:tc>
                  <a:txBody>
                    <a:bodyPr/>
                    <a:lstStyle/>
                    <a:p>
                      <a:r>
                        <a:rPr lang="fi-FI" sz="1600" dirty="0"/>
                        <a:t>1.</a:t>
                      </a:r>
                    </a:p>
                  </a:txBody>
                  <a:tcPr/>
                </a:tc>
                <a:tc>
                  <a:txBody>
                    <a:bodyPr/>
                    <a:lstStyle/>
                    <a:p>
                      <a:endParaRPr lang="fi-FI"/>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835868492"/>
                  </a:ext>
                </a:extLst>
              </a:tr>
              <a:tr h="345340">
                <a:tc>
                  <a:txBody>
                    <a:bodyPr/>
                    <a:lstStyle/>
                    <a:p>
                      <a:r>
                        <a:rPr lang="fi-FI" sz="1600" dirty="0"/>
                        <a:t>2.</a:t>
                      </a:r>
                    </a:p>
                  </a:txBody>
                  <a:tcPr/>
                </a:tc>
                <a:tc>
                  <a:txBody>
                    <a:bodyPr/>
                    <a:lstStyle/>
                    <a:p>
                      <a:endParaRPr lang="fi-FI"/>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2364962271"/>
                  </a:ext>
                </a:extLst>
              </a:tr>
              <a:tr h="345340">
                <a:tc>
                  <a:txBody>
                    <a:bodyPr/>
                    <a:lstStyle/>
                    <a:p>
                      <a:r>
                        <a:rPr lang="fi-FI" sz="1600" dirty="0"/>
                        <a:t>3.</a:t>
                      </a:r>
                    </a:p>
                  </a:txBody>
                  <a:tcPr/>
                </a:tc>
                <a:tc>
                  <a:txBody>
                    <a:bodyPr/>
                    <a:lstStyle/>
                    <a:p>
                      <a:endParaRPr lang="fi-FI"/>
                    </a:p>
                  </a:txBody>
                  <a:tcPr/>
                </a:tc>
                <a:tc>
                  <a:txBody>
                    <a:bodyPr/>
                    <a:lstStyle/>
                    <a:p>
                      <a:endParaRPr lang="fi-FI"/>
                    </a:p>
                  </a:txBody>
                  <a:tcPr/>
                </a:tc>
                <a:tc>
                  <a:txBody>
                    <a:bodyPr/>
                    <a:lstStyle/>
                    <a:p>
                      <a:endParaRPr lang="fi-FI" dirty="0"/>
                    </a:p>
                  </a:txBody>
                  <a:tcPr/>
                </a:tc>
                <a:extLst>
                  <a:ext uri="{0D108BD9-81ED-4DB2-BD59-A6C34878D82A}">
                    <a16:rowId xmlns:a16="http://schemas.microsoft.com/office/drawing/2014/main" val="2517139634"/>
                  </a:ext>
                </a:extLst>
              </a:tr>
            </a:tbl>
          </a:graphicData>
        </a:graphic>
      </p:graphicFrame>
    </p:spTree>
    <p:extLst>
      <p:ext uri="{BB962C8B-B14F-4D97-AF65-F5344CB8AC3E}">
        <p14:creationId xmlns:p14="http://schemas.microsoft.com/office/powerpoint/2010/main" val="152850923"/>
      </p:ext>
    </p:extLst>
  </p:cSld>
  <p:clrMapOvr>
    <a:masterClrMapping/>
  </p:clrMapOvr>
</p:sld>
</file>

<file path=ppt/theme/theme1.xml><?xml version="1.0" encoding="utf-8"?>
<a:theme xmlns:a="http://schemas.openxmlformats.org/drawingml/2006/main" name="Office-teema">
  <a:themeElements>
    <a:clrScheme name="Mukautettu 32">
      <a:dk1>
        <a:srgbClr val="000000"/>
      </a:dk1>
      <a:lt1>
        <a:sysClr val="window" lastClr="FFFFFF"/>
      </a:lt1>
      <a:dk2>
        <a:srgbClr val="001E96"/>
      </a:dk2>
      <a:lt2>
        <a:srgbClr val="DEE6EA"/>
      </a:lt2>
      <a:accent1>
        <a:srgbClr val="001E96"/>
      </a:accent1>
      <a:accent2>
        <a:srgbClr val="E10069"/>
      </a:accent2>
      <a:accent3>
        <a:srgbClr val="00DBFF"/>
      </a:accent3>
      <a:accent4>
        <a:srgbClr val="008CFF"/>
      </a:accent4>
      <a:accent5>
        <a:srgbClr val="FAAF3C"/>
      </a:accent5>
      <a:accent6>
        <a:srgbClr val="F05A5A"/>
      </a:accent6>
      <a:hlink>
        <a:srgbClr val="0563C1"/>
      </a:hlink>
      <a:folHlink>
        <a:srgbClr val="954F72"/>
      </a:folHlink>
    </a:clrScheme>
    <a:fontScheme name="Segoe 2021">
      <a:majorFont>
        <a:latin typeface="Segoe UI Black"/>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lu-Powerpointpohja2021.potx" id="{460E04A8-F88F-43FF-8BFF-5F22169242A2}" vid="{4D36C0D8-A396-4EEC-9A05-E7BA45E8920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5123b59-b75a-45b1-a5c0-b436107dd199">
      <Terms xmlns="http://schemas.microsoft.com/office/infopath/2007/PartnerControls"/>
    </lcf76f155ced4ddcb4097134ff3c332f>
    <TaxCatchAll xmlns="351b20d1-a8f7-4f42-9475-8b2605c6d74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979A45089BCB074C8EAD288D68C40F45" ma:contentTypeVersion="19" ma:contentTypeDescription="Luo uusi asiakirja." ma:contentTypeScope="" ma:versionID="73ddc5bffa8498200a6074c50124a913">
  <xsd:schema xmlns:xsd="http://www.w3.org/2001/XMLSchema" xmlns:xs="http://www.w3.org/2001/XMLSchema" xmlns:p="http://schemas.microsoft.com/office/2006/metadata/properties" xmlns:ns2="65123b59-b75a-45b1-a5c0-b436107dd199" xmlns:ns3="351b20d1-a8f7-4f42-9475-8b2605c6d74e" targetNamespace="http://schemas.microsoft.com/office/2006/metadata/properties" ma:root="true" ma:fieldsID="803d9a82ce655fa110abae2ad4a36bd4" ns2:_="" ns3:_="">
    <xsd:import namespace="65123b59-b75a-45b1-a5c0-b436107dd199"/>
    <xsd:import namespace="351b20d1-a8f7-4f42-9475-8b2605c6d74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23b59-b75a-45b1-a5c0-b436107dd1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6f73edd-577a-44a5-983b-b6ef24e706c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1b20d1-a8f7-4f42-9475-8b2605c6d74e" elementFormDefault="qualified">
    <xsd:import namespace="http://schemas.microsoft.com/office/2006/documentManagement/types"/>
    <xsd:import namespace="http://schemas.microsoft.com/office/infopath/2007/PartnerControls"/>
    <xsd:element name="SharedWithUsers" ma:index="17"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545da43c-3bbf-4e63-acea-3e05cd268f48}" ma:internalName="TaxCatchAll" ma:showField="CatchAllData" ma:web="351b20d1-a8f7-4f42-9475-8b2605c6d7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5140BB-AEFA-46CF-8D2A-3E580A5B77E5}">
  <ds:schemaRefs>
    <ds:schemaRef ds:uri="28628ca7-215c-40d4-94f6-58d2ff8dbf28"/>
    <ds:schemaRef ds:uri="51c6bbf6-fef1-4e4c-8127-74b66e522120"/>
    <ds:schemaRef ds:uri="9debd51e-220e-47db-aa32-a8d6422b36cb"/>
    <ds:schemaRef ds:uri="cf6341be-266b-45e3-b168-4e56d7494fb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 ds:uri="65123b59-b75a-45b1-a5c0-b436107dd199"/>
    <ds:schemaRef ds:uri="351b20d1-a8f7-4f42-9475-8b2605c6d74e"/>
  </ds:schemaRefs>
</ds:datastoreItem>
</file>

<file path=customXml/itemProps2.xml><?xml version="1.0" encoding="utf-8"?>
<ds:datastoreItem xmlns:ds="http://schemas.openxmlformats.org/officeDocument/2006/customXml" ds:itemID="{27484145-8927-4B74-86B3-5AD31DF5FD62}">
  <ds:schemaRefs>
    <ds:schemaRef ds:uri="http://schemas.microsoft.com/sharepoint/v3/contenttype/forms"/>
  </ds:schemaRefs>
</ds:datastoreItem>
</file>

<file path=customXml/itemProps3.xml><?xml version="1.0" encoding="utf-8"?>
<ds:datastoreItem xmlns:ds="http://schemas.openxmlformats.org/officeDocument/2006/customXml" ds:itemID="{201697E5-CFFA-475E-8377-7BD55E3A86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23b59-b75a-45b1-a5c0-b436107dd199"/>
    <ds:schemaRef ds:uri="351b20d1-a8f7-4f42-9475-8b2605c6d7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e085601-0531-4eb9-a10c-528768550a6b}" enabled="1" method="Privileged" siteId="{08215fa3-9e5d-4df2-9f9f-facf1d0357d2}" removed="0"/>
  <clbl:label id="{e7f2b28d-54cf-44b6-aad9-6a2b7fb652a6}" enabled="1" method="Standard" siteId="{5cc89a67-fa29-4356-af5d-f436abc7c21b}" removed="0"/>
</clbl:labelList>
</file>

<file path=docProps/app.xml><?xml version="1.0" encoding="utf-8"?>
<Properties xmlns="http://schemas.openxmlformats.org/officeDocument/2006/extended-properties" xmlns:vt="http://schemas.openxmlformats.org/officeDocument/2006/docPropsVTypes">
  <Template>Oulu-Powerpointpohja2021</Template>
  <TotalTime>389</TotalTime>
  <Words>785</Words>
  <Application>Microsoft Office PowerPoint</Application>
  <PresentationFormat>Widescreen</PresentationFormat>
  <Paragraphs>83</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Office-teema</vt:lpstr>
      <vt:lpstr>Myllyojan koulun tasa-arvo- ja yhdenvertaisuussuunnitelma 2025-2028</vt:lpstr>
      <vt:lpstr>TIIVISTETYSTI - MISTÄ ON KYSE?</vt:lpstr>
      <vt:lpstr>PowerPoint Presentation</vt:lpstr>
      <vt:lpstr>PowerPoint Presentation</vt:lpstr>
      <vt:lpstr>Johdantoteksti/perusopetus </vt:lpstr>
      <vt:lpstr>1. Nykytilanteen kartoitus</vt:lpstr>
      <vt:lpstr>Aineistojen rajoitteet </vt:lpstr>
      <vt:lpstr>3-6lk avoimen kysymyksen nostoja (oppilaiden omia havaintoja koulussamme olevasta epäasiallisesta käytöksestä)</vt:lpstr>
      <vt:lpstr>Käytössä olleen aineiston pohjalta nousevat muutostarpeet: </vt:lpstr>
      <vt:lpstr>2. Tavoitteet, toimenpiteet, aikataulu ja vastuuhenkilöt</vt:lpstr>
      <vt:lpstr>3. Seuranta tavoitteiden osalta vuosittain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Tenhu Sirpa</dc:creator>
  <cp:lastModifiedBy>Komulainen Anni</cp:lastModifiedBy>
  <cp:revision>374</cp:revision>
  <dcterms:created xsi:type="dcterms:W3CDTF">2021-11-23T06:43:53Z</dcterms:created>
  <dcterms:modified xsi:type="dcterms:W3CDTF">2026-09-25T09:53:29Z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7f2b28d-54cf-44b6-aad9-6a2b7fb652a6_Enabled">
    <vt:lpwstr>true</vt:lpwstr>
  </property>
  <property fmtid="{D5CDD505-2E9C-101B-9397-08002B2CF9AE}" pid="3" name="MSIP_Label_e7f2b28d-54cf-44b6-aad9-6a2b7fb652a6_SetDate">
    <vt:lpwstr>2021-11-19T10:10:02Z</vt:lpwstr>
  </property>
  <property fmtid="{D5CDD505-2E9C-101B-9397-08002B2CF9AE}" pid="4" name="MSIP_Label_e7f2b28d-54cf-44b6-aad9-6a2b7fb652a6_Method">
    <vt:lpwstr>Standard</vt:lpwstr>
  </property>
  <property fmtid="{D5CDD505-2E9C-101B-9397-08002B2CF9AE}" pid="5" name="MSIP_Label_e7f2b28d-54cf-44b6-aad9-6a2b7fb652a6_Name">
    <vt:lpwstr>e7f2b28d-54cf-44b6-aad9-6a2b7fb652a6</vt:lpwstr>
  </property>
  <property fmtid="{D5CDD505-2E9C-101B-9397-08002B2CF9AE}" pid="6" name="MSIP_Label_e7f2b28d-54cf-44b6-aad9-6a2b7fb652a6_SiteId">
    <vt:lpwstr>5cc89a67-fa29-4356-af5d-f436abc7c21b</vt:lpwstr>
  </property>
  <property fmtid="{D5CDD505-2E9C-101B-9397-08002B2CF9AE}" pid="7" name="MSIP_Label_e7f2b28d-54cf-44b6-aad9-6a2b7fb652a6_ActionId">
    <vt:lpwstr>b3b2c737-5a7f-465a-82ce-3fc6eeaf4c84</vt:lpwstr>
  </property>
  <property fmtid="{D5CDD505-2E9C-101B-9397-08002B2CF9AE}" pid="8" name="MSIP_Label_e7f2b28d-54cf-44b6-aad9-6a2b7fb652a6_ContentBits">
    <vt:lpwstr>0</vt:lpwstr>
  </property>
  <property fmtid="{D5CDD505-2E9C-101B-9397-08002B2CF9AE}" pid="9" name="ContentTypeId">
    <vt:lpwstr>0x010100979A45089BCB074C8EAD288D68C40F45</vt:lpwstr>
  </property>
  <property fmtid="{D5CDD505-2E9C-101B-9397-08002B2CF9AE}" pid="10" name="MediaServiceImageTags">
    <vt:lpwstr/>
  </property>
</Properties>
</file>