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8" r:id="rId5"/>
    <p:sldId id="260" r:id="rId6"/>
    <p:sldId id="261" r:id="rId7"/>
  </p:sldIdLst>
  <p:sldSz cx="1511935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A5BBD6-EBBF-DD27-6183-10F376A01AB2}" v="760" dt="2026-09-11T05:57:34.4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82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55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035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044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78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994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893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071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565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4610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232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086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64CAE3-7799-462F-A87B-419790E526A3}" type="datetimeFigureOut">
              <a:rPr lang="fi-FI" smtClean="0"/>
              <a:t>10.9.2026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A0206F-739B-4BEC-BDF7-778657606A5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207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477DE643-69AB-E0DD-A8D2-9362121686A3}"/>
              </a:ext>
            </a:extLst>
          </p:cNvPr>
          <p:cNvSpPr txBox="1"/>
          <p:nvPr/>
        </p:nvSpPr>
        <p:spPr>
          <a:xfrm>
            <a:off x="4724400" y="592783"/>
            <a:ext cx="3032760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VUOROVAIKUTUSTAIDOT, SELVIYTYMISTAIDOT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Koulurauhan julistus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Päivänavaus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LV-päivät ja tukioppilaat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srgbClr val="333333"/>
                </a:solidFill>
                <a:highlight>
                  <a:srgbClr val="FFFFFF"/>
                </a:highlight>
              </a:rPr>
              <a:t>Apua antavat tahot ja Nuotti</a:t>
            </a:r>
          </a:p>
          <a:p>
            <a:pPr algn="ctr" defTabSz="293248">
              <a:defRPr/>
            </a:pPr>
            <a:r>
              <a:rPr lang="fi-FI" sz="1400" dirty="0">
                <a:solidFill>
                  <a:srgbClr val="333333"/>
                </a:solidFill>
                <a:highlight>
                  <a:srgbClr val="FFFFFF"/>
                </a:highlight>
              </a:rPr>
              <a:t>Perjantaiporinat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Tuta-tiedote koteihin</a:t>
            </a:r>
          </a:p>
          <a:p>
            <a:pPr algn="ctr" defTabSz="293248">
              <a:defRPr/>
            </a:pP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endParaRPr lang="fi-FI" sz="1600" dirty="0">
              <a:solidFill>
                <a:prstClr val="black"/>
              </a:solidFill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8EB1230-728F-280F-2F79-AF1DF0D121F7}"/>
              </a:ext>
            </a:extLst>
          </p:cNvPr>
          <p:cNvSpPr txBox="1"/>
          <p:nvPr/>
        </p:nvSpPr>
        <p:spPr>
          <a:xfrm>
            <a:off x="11795760" y="1615440"/>
            <a:ext cx="303276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SELVIYTYMIS- ja DIGITURVATAIDOT 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AI/TVT: Turvataidot netissä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Perjantaiporinat: Tyttöjen ja  Poikien talo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Tiedote koteihin 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Liikunta: kehon rajat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65CF87C-6D51-6087-3276-849C6D83ED67}"/>
              </a:ext>
            </a:extLst>
          </p:cNvPr>
          <p:cNvSpPr txBox="1"/>
          <p:nvPr/>
        </p:nvSpPr>
        <p:spPr>
          <a:xfrm>
            <a:off x="11795760" y="4404360"/>
            <a:ext cx="303276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  <a:latin typeface="Aptos" panose="02110004020202020204"/>
              </a:rPr>
              <a:t>V</a:t>
            </a:r>
            <a:r>
              <a:rPr lang="fi-FI" sz="1400" dirty="0">
                <a:solidFill>
                  <a:prstClr val="black"/>
                </a:solidFill>
              </a:rPr>
              <a:t>AHVUUDET, ITSETUNTO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Perjantaiporinat 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LV-tuokio</a:t>
            </a:r>
          </a:p>
          <a:p>
            <a:pPr algn="ctr" defTabSz="293248">
              <a:defRPr/>
            </a:pPr>
            <a:r>
              <a:rPr lang="fi-FI" sz="1400" dirty="0" err="1">
                <a:solidFill>
                  <a:prstClr val="black"/>
                </a:solidFill>
              </a:rPr>
              <a:t>Tukareiden</a:t>
            </a:r>
            <a:r>
              <a:rPr lang="fi-FI" sz="1400" dirty="0">
                <a:solidFill>
                  <a:prstClr val="black"/>
                </a:solidFill>
              </a:rPr>
              <a:t> </a:t>
            </a:r>
            <a:r>
              <a:rPr lang="fi-FI" sz="1400" dirty="0" err="1">
                <a:solidFill>
                  <a:prstClr val="black"/>
                </a:solidFill>
              </a:rPr>
              <a:t>Popo</a:t>
            </a:r>
            <a:r>
              <a:rPr lang="fi-FI" sz="1400" dirty="0">
                <a:solidFill>
                  <a:prstClr val="black"/>
                </a:solidFill>
              </a:rPr>
              <a:t>-tunnit </a:t>
            </a:r>
          </a:p>
          <a:p>
            <a:pPr algn="ctr" defTabSz="293248">
              <a:defRPr/>
            </a:pPr>
            <a:endParaRPr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5ECFF18-7E16-EC27-40C2-0A0B3A96C356}"/>
              </a:ext>
            </a:extLst>
          </p:cNvPr>
          <p:cNvSpPr txBox="1"/>
          <p:nvPr/>
        </p:nvSpPr>
        <p:spPr>
          <a:xfrm>
            <a:off x="8209547" y="4219834"/>
            <a:ext cx="3032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VAHVUUDET, KIITOLLISUUS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Keke-kerho: Hyvän mielen Joulukalenteri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CB6DA884-09D4-507D-A3F3-E05E74A96573}"/>
              </a:ext>
            </a:extLst>
          </p:cNvPr>
          <p:cNvSpPr txBox="1"/>
          <p:nvPr/>
        </p:nvSpPr>
        <p:spPr>
          <a:xfrm>
            <a:off x="4450080" y="4262229"/>
            <a:ext cx="30327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TURVALLISUUS, TURVATTOMUUS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 Päivänavaus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(Tyttöjen ja Poikien talo)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Tiedote koteihin</a:t>
            </a:r>
          </a:p>
          <a:p>
            <a:pPr algn="ctr" defTabSz="293248">
              <a:defRPr/>
            </a:pPr>
            <a:endParaRPr lang="fi-FI" sz="1600" dirty="0">
              <a:solidFill>
                <a:prstClr val="black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AA181386-C0AA-C437-57AB-64C1BC128060}"/>
              </a:ext>
            </a:extLst>
          </p:cNvPr>
          <p:cNvSpPr txBox="1"/>
          <p:nvPr/>
        </p:nvSpPr>
        <p:spPr>
          <a:xfrm>
            <a:off x="640080" y="4854952"/>
            <a:ext cx="3032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TUNNE- JA VUOROVAIKUTUSTAIDOT, KAVERITAIDOT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Tukioppilaat: </a:t>
            </a:r>
            <a:r>
              <a:rPr lang="fi-FI" sz="1600" dirty="0" err="1">
                <a:solidFill>
                  <a:prstClr val="black"/>
                </a:solidFill>
              </a:rPr>
              <a:t>halisydämet</a:t>
            </a:r>
            <a:endParaRPr lang="fi-FI" sz="16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Terveystieto: tunteiden säätely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 LV-tunti: </a:t>
            </a:r>
            <a:r>
              <a:rPr lang="fi-FI" sz="1600" dirty="0" err="1">
                <a:solidFill>
                  <a:prstClr val="black"/>
                </a:solidFill>
              </a:rPr>
              <a:t>tukarien</a:t>
            </a:r>
            <a:r>
              <a:rPr lang="fi-FI" sz="1600" dirty="0">
                <a:solidFill>
                  <a:prstClr val="black"/>
                </a:solidFill>
              </a:rPr>
              <a:t> tuokio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709AF20-E726-F4E6-C97D-AECF089338DE}"/>
              </a:ext>
            </a:extLst>
          </p:cNvPr>
          <p:cNvSpPr txBox="1"/>
          <p:nvPr/>
        </p:nvSpPr>
        <p:spPr>
          <a:xfrm>
            <a:off x="1165860" y="7727067"/>
            <a:ext cx="3032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KAVERITAIDOT, TURVALLINEN SEURUSTELU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LV-tuokio: </a:t>
            </a:r>
            <a:r>
              <a:rPr lang="fi-FI" sz="1600" dirty="0" err="1">
                <a:solidFill>
                  <a:prstClr val="black"/>
                </a:solidFill>
              </a:rPr>
              <a:t>Tukarien</a:t>
            </a:r>
            <a:r>
              <a:rPr lang="fi-FI" sz="1600" dirty="0">
                <a:solidFill>
                  <a:prstClr val="black"/>
                </a:solidFill>
              </a:rPr>
              <a:t> tuokio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Kuvataide: Häirinnänvastainen juliste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06CFCE85-AF94-85D5-75DA-A5E463FA1A68}"/>
              </a:ext>
            </a:extLst>
          </p:cNvPr>
          <p:cNvSpPr txBox="1"/>
          <p:nvPr/>
        </p:nvSpPr>
        <p:spPr>
          <a:xfrm>
            <a:off x="4861560" y="8236982"/>
            <a:ext cx="3032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SEKSUAALIOIKEUDET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Hyvinvointimessut (POKKA)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ja tiedote koteihin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6F868864-7031-B8FD-24DF-D0D79535EBC6}"/>
              </a:ext>
            </a:extLst>
          </p:cNvPr>
          <p:cNvSpPr txBox="1"/>
          <p:nvPr/>
        </p:nvSpPr>
        <p:spPr>
          <a:xfrm>
            <a:off x="8663940" y="8084582"/>
            <a:ext cx="303276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TUNNE- JA VUOROVAIKUTUSTAIDOT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Retki </a:t>
            </a: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dirty="0">
                <a:solidFill>
                  <a:prstClr val="black"/>
                </a:solidFill>
                <a:latin typeface="Aptos" panose="02110004020202020204"/>
              </a:rPr>
              <a:t>Perjantaiporinat</a:t>
            </a:r>
            <a:endParaRPr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algn="ctr">
              <a:defRPr/>
            </a:pPr>
            <a:endParaRPr lang="fi-FI" sz="16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5DCA3168-ACDA-EB13-9042-5FE5C5C0AA5D}"/>
              </a:ext>
            </a:extLst>
          </p:cNvPr>
          <p:cNvSpPr txBox="1"/>
          <p:nvPr/>
        </p:nvSpPr>
        <p:spPr>
          <a:xfrm>
            <a:off x="110837" y="9769444"/>
            <a:ext cx="4285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Tunne- ja turvataitokasvatuksen vuosikello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80FD686F-D48D-E9D3-F80B-DC768DCEC3FE}"/>
              </a:ext>
            </a:extLst>
          </p:cNvPr>
          <p:cNvSpPr txBox="1"/>
          <p:nvPr/>
        </p:nvSpPr>
        <p:spPr>
          <a:xfrm>
            <a:off x="8556859" y="794117"/>
            <a:ext cx="2685448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dirty="0"/>
              <a:t>SELVIYTYMISTAIDOT, TURVAVERKKO</a:t>
            </a:r>
          </a:p>
          <a:p>
            <a:r>
              <a:rPr lang="fi-FI" sz="1400" dirty="0"/>
              <a:t>Perjantaiporinat (turvakoti)</a:t>
            </a:r>
          </a:p>
          <a:p>
            <a:r>
              <a:rPr lang="fi-FI" sz="1400" dirty="0"/>
              <a:t>Ryhmäytykset (nuorisotoimi)</a:t>
            </a:r>
          </a:p>
          <a:p>
            <a:r>
              <a:rPr lang="fi-FI" sz="1400" dirty="0"/>
              <a:t>Syysretki (tukarit)</a:t>
            </a:r>
          </a:p>
          <a:p>
            <a:r>
              <a:rPr lang="fi-FI" sz="1400" dirty="0"/>
              <a:t>LV-tuokio: Turvallisen tilan periaatteet</a:t>
            </a:r>
          </a:p>
          <a:p>
            <a:r>
              <a:rPr lang="fi-FI" sz="1400" dirty="0"/>
              <a:t>Walk in –kuraattori torstaisin</a:t>
            </a:r>
          </a:p>
          <a:p>
            <a:endParaRPr lang="fi-FI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75B91E85-753D-E75F-68BB-2E742B856A43}"/>
              </a:ext>
            </a:extLst>
          </p:cNvPr>
          <p:cNvSpPr txBox="1"/>
          <p:nvPr/>
        </p:nvSpPr>
        <p:spPr>
          <a:xfrm>
            <a:off x="3097731" y="2870329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POHJANKARTANON KOULUN TUTA-VUOSIKELLO 7.LUOKAT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35B9CEC5-05D3-5E9C-AE5B-218A4547436E}"/>
              </a:ext>
            </a:extLst>
          </p:cNvPr>
          <p:cNvSpPr txBox="1"/>
          <p:nvPr/>
        </p:nvSpPr>
        <p:spPr>
          <a:xfrm>
            <a:off x="4013200" y="6183288"/>
            <a:ext cx="89154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400" dirty="0"/>
              <a:t>LISÄKSI KOULUSSAMME NOUDATETAAN VUOROVAIKUTUKSEN NELJÄÄ K:TA </a:t>
            </a:r>
            <a:r>
              <a:rPr lang="fi-FI" sz="2400" b="1" dirty="0"/>
              <a:t>kuuntele, kunnioita, kysy ja kannusta. </a:t>
            </a:r>
            <a:r>
              <a:rPr lang="fi-FI" sz="2400" dirty="0"/>
              <a:t>Tämä sisältää niin fyysisen kuin psyykkisenkin tilan kunnioittamisen.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638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8368B4-883F-6AD9-3DC7-9E621733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D442F25-115D-59E5-6FE7-74C6980FDD25}"/>
              </a:ext>
            </a:extLst>
          </p:cNvPr>
          <p:cNvSpPr txBox="1"/>
          <p:nvPr/>
        </p:nvSpPr>
        <p:spPr>
          <a:xfrm>
            <a:off x="4724400" y="592783"/>
            <a:ext cx="3032760" cy="22775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VUOROVAIKUTUSTAIDOT, SELVIYTYMISTAIDOT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Koulurauhan julistus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Päivänavaus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LV-päivät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Perjantaiporinat (OH-henkilöt)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Apua antavat tahot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Tuta-tiedote koteihin</a:t>
            </a:r>
          </a:p>
          <a:p>
            <a:pPr algn="ctr" defTabSz="293248">
              <a:defRPr/>
            </a:pPr>
            <a:endParaRPr lang="fi-FI" sz="1600" dirty="0">
              <a:solidFill>
                <a:prstClr val="black"/>
              </a:solidFill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A9B1846-8566-9F09-2F09-C95E5D0AB2CB}"/>
              </a:ext>
            </a:extLst>
          </p:cNvPr>
          <p:cNvSpPr txBox="1"/>
          <p:nvPr/>
        </p:nvSpPr>
        <p:spPr>
          <a:xfrm>
            <a:off x="11795760" y="1615440"/>
            <a:ext cx="303276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SELVIYTYMIS- ja DIGITURVATAIDOT 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AI/TVT: Turvataidot netissä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Perjantaiporinat 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Nuorisotoimi: Mitä kuuluu? -keskustelut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Liikunta: kehon rajat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A842DAD-E8F3-0F8A-9B9E-659368C413E1}"/>
              </a:ext>
            </a:extLst>
          </p:cNvPr>
          <p:cNvSpPr txBox="1"/>
          <p:nvPr/>
        </p:nvSpPr>
        <p:spPr>
          <a:xfrm>
            <a:off x="11795760" y="4404360"/>
            <a:ext cx="303276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  <a:latin typeface="Aptos" panose="02110004020202020204"/>
              </a:rPr>
              <a:t>V</a:t>
            </a:r>
            <a:r>
              <a:rPr lang="fi-FI" sz="1400" dirty="0">
                <a:solidFill>
                  <a:prstClr val="black"/>
                </a:solidFill>
              </a:rPr>
              <a:t>AHVUUDET, ITSETUNTO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Perjantaiporinat 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Tiedote koteihin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LV-tuokio</a:t>
            </a:r>
          </a:p>
          <a:p>
            <a:pPr algn="ctr" defTabSz="293248"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6A57DB5-6C33-8444-0BD7-DBD86CE0D3C6}"/>
              </a:ext>
            </a:extLst>
          </p:cNvPr>
          <p:cNvSpPr txBox="1"/>
          <p:nvPr/>
        </p:nvSpPr>
        <p:spPr>
          <a:xfrm>
            <a:off x="8209547" y="4219834"/>
            <a:ext cx="303276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VAHVUUDET, KIITOLLISUUS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Keke-kerho: Hyvän mielen Joulukalenteri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</a:t>
            </a:r>
          </a:p>
          <a:p>
            <a:pPr algn="ctr">
              <a:defRPr/>
            </a:pPr>
            <a:r>
              <a:rPr lang="fi-FI" sz="1600" dirty="0">
                <a:solidFill>
                  <a:prstClr val="black"/>
                </a:solidFill>
                <a:latin typeface="Aptos" panose="02110004020202020204"/>
              </a:rPr>
              <a:t>Tiedote koteihin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850AA6B8-8FE6-756B-2B96-BDF1F082C5CB}"/>
              </a:ext>
            </a:extLst>
          </p:cNvPr>
          <p:cNvSpPr txBox="1"/>
          <p:nvPr/>
        </p:nvSpPr>
        <p:spPr>
          <a:xfrm>
            <a:off x="4450080" y="4262229"/>
            <a:ext cx="303276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TURVALLISUUS, TURVATTOMUUS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 Päivänavaus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(Tyttöjen ja poikien talo)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MOK-päivät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Tiedote koteihin</a:t>
            </a:r>
          </a:p>
          <a:p>
            <a:pPr algn="ctr" defTabSz="293248">
              <a:defRPr/>
            </a:pPr>
            <a:endParaRPr lang="fi-FI" sz="1600" dirty="0">
              <a:solidFill>
                <a:prstClr val="black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448BB78-7614-C85C-4CF7-D33DD7CEA485}"/>
              </a:ext>
            </a:extLst>
          </p:cNvPr>
          <p:cNvSpPr txBox="1"/>
          <p:nvPr/>
        </p:nvSpPr>
        <p:spPr>
          <a:xfrm>
            <a:off x="640080" y="4854952"/>
            <a:ext cx="303276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TUNNE- JA VUOROVAIKUTUSTAIDOT, KAVERITAIDOT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Tukioppilaat: halisydämet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Terveystieto: tunteiden säätely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36ABE245-FF9D-24E0-F7A2-C095ADCF4FB0}"/>
              </a:ext>
            </a:extLst>
          </p:cNvPr>
          <p:cNvSpPr txBox="1"/>
          <p:nvPr/>
        </p:nvSpPr>
        <p:spPr>
          <a:xfrm>
            <a:off x="1165860" y="7727067"/>
            <a:ext cx="30327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KAVERITAIDOT, TURVALLINEN SEURUSTELU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LV-tuokio: Kaveritaitoja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Kuvataide: Häirinnänvastainen juliste</a:t>
            </a:r>
          </a:p>
          <a:p>
            <a:pPr algn="ctr" defTabSz="293248">
              <a:defRPr/>
            </a:pPr>
            <a:endParaRPr lang="fi-FI" sz="1600" dirty="0">
              <a:solidFill>
                <a:prstClr val="black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8D19BAA-9EEB-B215-216E-CD2D354EC701}"/>
              </a:ext>
            </a:extLst>
          </p:cNvPr>
          <p:cNvSpPr txBox="1"/>
          <p:nvPr/>
        </p:nvSpPr>
        <p:spPr>
          <a:xfrm>
            <a:off x="4861560" y="8236982"/>
            <a:ext cx="3032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SEKSUAALIOIKEUDET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Hyvinvointimessut (POKKA)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ja tiedote koteihin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1847E227-2212-0323-A465-31F2F0C1BFC8}"/>
              </a:ext>
            </a:extLst>
          </p:cNvPr>
          <p:cNvSpPr txBox="1"/>
          <p:nvPr/>
        </p:nvSpPr>
        <p:spPr>
          <a:xfrm>
            <a:off x="8663940" y="8084582"/>
            <a:ext cx="303276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TUNNE- JA VUOROVAIKUTUSTAIDOT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LV-tuokio: kiitollisuus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Retki (ryhmäytyminen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114C6FC1-A51E-E84B-3CBC-2FFE5AFAC7E4}"/>
              </a:ext>
            </a:extLst>
          </p:cNvPr>
          <p:cNvSpPr txBox="1"/>
          <p:nvPr/>
        </p:nvSpPr>
        <p:spPr>
          <a:xfrm>
            <a:off x="110837" y="9769444"/>
            <a:ext cx="4285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Tunne- ja turvataitokasvatuksen vuosikello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91562321-039F-57C8-C17B-3A8E11B3FFB2}"/>
              </a:ext>
            </a:extLst>
          </p:cNvPr>
          <p:cNvSpPr txBox="1"/>
          <p:nvPr/>
        </p:nvSpPr>
        <p:spPr>
          <a:xfrm>
            <a:off x="8556859" y="794117"/>
            <a:ext cx="2685448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dirty="0"/>
              <a:t>SELVIYTYMISTAIDOT, TURVAVERKKO</a:t>
            </a:r>
          </a:p>
          <a:p>
            <a:r>
              <a:rPr lang="fi-FI" sz="1400" dirty="0"/>
              <a:t>Apua antavat tahot</a:t>
            </a:r>
          </a:p>
          <a:p>
            <a:r>
              <a:rPr lang="fi-FI" sz="1400" dirty="0"/>
              <a:t>Perjantaiporinat (turvakoti)</a:t>
            </a:r>
          </a:p>
          <a:p>
            <a:r>
              <a:rPr lang="fi-FI" sz="1400" dirty="0"/>
              <a:t>Syysretki (</a:t>
            </a:r>
            <a:r>
              <a:rPr lang="fi-FI" sz="1400" dirty="0" err="1"/>
              <a:t>ryhmäytys</a:t>
            </a:r>
            <a:r>
              <a:rPr lang="fi-FI" sz="1400" dirty="0"/>
              <a:t>)</a:t>
            </a:r>
          </a:p>
          <a:p>
            <a:r>
              <a:rPr lang="fi-FI" sz="1400" dirty="0"/>
              <a:t>LV-tuokio: Turvallisen tilan periaatteet</a:t>
            </a:r>
          </a:p>
          <a:p>
            <a:r>
              <a:rPr lang="fi-FI" sz="1400" dirty="0"/>
              <a:t>Walk in –kuraattori torstaisin</a:t>
            </a:r>
          </a:p>
          <a:p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807DF83-6D2B-7C3B-B5D8-1B449525288B}"/>
              </a:ext>
            </a:extLst>
          </p:cNvPr>
          <p:cNvSpPr txBox="1"/>
          <p:nvPr/>
        </p:nvSpPr>
        <p:spPr>
          <a:xfrm>
            <a:off x="3205212" y="2929350"/>
            <a:ext cx="7257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POHJANKARTANON KOULUN TUTA-VUOSIKELLO</a:t>
            </a:r>
          </a:p>
          <a:p>
            <a:r>
              <a:rPr lang="fi-FI" sz="2400" dirty="0"/>
              <a:t>8. LUOKAT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A53835A0-7E00-8C4C-9C71-153663D2DB20}"/>
              </a:ext>
            </a:extLst>
          </p:cNvPr>
          <p:cNvSpPr txBox="1"/>
          <p:nvPr/>
        </p:nvSpPr>
        <p:spPr>
          <a:xfrm>
            <a:off x="3898901" y="6350000"/>
            <a:ext cx="10856627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400" dirty="0"/>
              <a:t>LISÄKSI KOULUSSAMME NOUDATETAAN VUOROVAIKUTUKSEN NELJÄÄ K:TA </a:t>
            </a:r>
            <a:r>
              <a:rPr lang="fi-FI" sz="2400" b="1" dirty="0"/>
              <a:t>kuuntele, kunnioita, kysy ja kannusta. </a:t>
            </a:r>
            <a:r>
              <a:rPr lang="fi-FI" sz="2400" dirty="0"/>
              <a:t>Tämä sisältää niin fyysisen kuin psyykkisenkin tilan kunnioittamisen.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7997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DE0B3E-74C5-B736-98F1-A8DE7F147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9D3AB1F9-77CD-5C1D-8271-1F4322FD01B8}"/>
              </a:ext>
            </a:extLst>
          </p:cNvPr>
          <p:cNvSpPr txBox="1"/>
          <p:nvPr/>
        </p:nvSpPr>
        <p:spPr>
          <a:xfrm>
            <a:off x="4781550" y="592783"/>
            <a:ext cx="297561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VUOROVAIKUTUSTAIDOT, SELVIYTYMISTAIDOT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Koulurauhan julistus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Päivänavaus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LV-päivät: unelmatuokio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Tuta-tiedote koteihin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Perjantaiporinat: OH-henkilöt</a:t>
            </a:r>
          </a:p>
          <a:p>
            <a:pPr algn="ctr" defTabSz="293248">
              <a:defRPr/>
            </a:pP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endParaRPr lang="fi-FI" sz="1600" dirty="0">
              <a:solidFill>
                <a:prstClr val="black"/>
              </a:solidFill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B133822-F073-626D-A903-E1F1016318A9}"/>
              </a:ext>
            </a:extLst>
          </p:cNvPr>
          <p:cNvSpPr txBox="1"/>
          <p:nvPr/>
        </p:nvSpPr>
        <p:spPr>
          <a:xfrm>
            <a:off x="11925700" y="1455222"/>
            <a:ext cx="3032760" cy="27084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VAHVUUDET, ITSETUNTO</a:t>
            </a:r>
          </a:p>
          <a:p>
            <a:pPr algn="ctr" defTabSz="293248">
              <a:defRPr/>
            </a:pP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Perjantaiporinat : Poikien ja Tyttöjen talo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LV-tuokio: Myötätuntotauko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Opo: ohjauskeskustelut </a:t>
            </a: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Liikunta: rentoutusharjoitus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Seksuaalinen häirintä (kuraattori ja psykologi)</a:t>
            </a:r>
          </a:p>
          <a:p>
            <a:pPr algn="ctr" defTabSz="293248">
              <a:defRPr/>
            </a:pP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endParaRPr lang="fi-FI" sz="14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9249930-3DD4-0BAD-DCFD-993C1110CBA4}"/>
              </a:ext>
            </a:extLst>
          </p:cNvPr>
          <p:cNvSpPr txBox="1"/>
          <p:nvPr/>
        </p:nvSpPr>
        <p:spPr>
          <a:xfrm>
            <a:off x="11795760" y="4404360"/>
            <a:ext cx="30327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  <a:latin typeface="Aptos" panose="02110004020202020204"/>
              </a:rPr>
              <a:t>V</a:t>
            </a:r>
            <a:r>
              <a:rPr lang="fi-FI" sz="1400" dirty="0">
                <a:solidFill>
                  <a:prstClr val="black"/>
                </a:solidFill>
              </a:rPr>
              <a:t>AHVUUDET, ITSETUNTO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Perjantaiporinat </a:t>
            </a:r>
          </a:p>
          <a:p>
            <a:pPr algn="ctr" defTabSz="293248">
              <a:defRPr/>
            </a:pPr>
            <a:r>
              <a:rPr lang="fi-FI" sz="1400" dirty="0">
                <a:solidFill>
                  <a:prstClr val="black"/>
                </a:solidFill>
              </a:rPr>
              <a:t>LV-tuokio: Hyvän jälki –</a:t>
            </a:r>
            <a:r>
              <a:rPr lang="fi-FI" sz="1400" dirty="0" err="1">
                <a:solidFill>
                  <a:prstClr val="black"/>
                </a:solidFill>
              </a:rPr>
              <a:t>rentotoutus</a:t>
            </a:r>
            <a:r>
              <a:rPr lang="fi-FI" sz="1400" dirty="0">
                <a:solidFill>
                  <a:prstClr val="black"/>
                </a:solidFill>
              </a:rPr>
              <a:t>,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Opo: ohjauskeskustelut 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EB71A8E-39F9-9B10-D285-CF7911F0E892}"/>
              </a:ext>
            </a:extLst>
          </p:cNvPr>
          <p:cNvSpPr txBox="1"/>
          <p:nvPr/>
        </p:nvSpPr>
        <p:spPr>
          <a:xfrm>
            <a:off x="8209547" y="4219834"/>
            <a:ext cx="3032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VAHVUUDET, KIITOLLISUUS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Keke-kerho: Hyvän mielen Joulukalenteri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LV-tuokio: huomaa hyvä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</a:t>
            </a:r>
          </a:p>
          <a:p>
            <a:pPr algn="ctr" defTabSz="293248">
              <a:defRPr/>
            </a:pPr>
            <a:endParaRPr lang="fi-FI" sz="1600" dirty="0">
              <a:solidFill>
                <a:prstClr val="black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60652DD1-2B96-8936-E5C0-35E63CA37C28}"/>
              </a:ext>
            </a:extLst>
          </p:cNvPr>
          <p:cNvSpPr txBox="1"/>
          <p:nvPr/>
        </p:nvSpPr>
        <p:spPr>
          <a:xfrm>
            <a:off x="4450080" y="4262229"/>
            <a:ext cx="3032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TURVALLISUUS, TURVATTOMUUS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 Päivänavaus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(Tyttöjen ja Poikien talo)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Tiedote koteihin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Poikien ja Tyttöjen talon pajat</a:t>
            </a:r>
          </a:p>
          <a:p>
            <a:pPr algn="ctr" defTabSz="293248">
              <a:defRPr/>
            </a:pPr>
            <a:endParaRPr lang="fi-FI" sz="1600" dirty="0">
              <a:solidFill>
                <a:prstClr val="black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A6A66C2-994D-C6DD-F97E-4BD623AC5684}"/>
              </a:ext>
            </a:extLst>
          </p:cNvPr>
          <p:cNvSpPr txBox="1"/>
          <p:nvPr/>
        </p:nvSpPr>
        <p:spPr>
          <a:xfrm>
            <a:off x="640080" y="4854952"/>
            <a:ext cx="3032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TUNNE- JA VUOROVAIKUTUSTAIDOT, KAVERITAIDOT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Tukioppilaat: </a:t>
            </a:r>
            <a:r>
              <a:rPr lang="fi-FI" sz="1600" dirty="0" err="1">
                <a:solidFill>
                  <a:prstClr val="black"/>
                </a:solidFill>
              </a:rPr>
              <a:t>halisydämet</a:t>
            </a:r>
            <a:endParaRPr lang="fi-FI" sz="1600" dirty="0">
              <a:solidFill>
                <a:prstClr val="black"/>
              </a:solidFill>
            </a:endParaRP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Terveystieto: tunteiden säätely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 LV-tuokio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19CFA00A-DDBD-1BBD-223F-EDCEECB6FB7E}"/>
              </a:ext>
            </a:extLst>
          </p:cNvPr>
          <p:cNvSpPr txBox="1"/>
          <p:nvPr/>
        </p:nvSpPr>
        <p:spPr>
          <a:xfrm>
            <a:off x="1165860" y="7727067"/>
            <a:ext cx="3032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KAVERITAIDOT, TURVALLINEN SEURUSTELU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LV-tuokio: </a:t>
            </a:r>
            <a:r>
              <a:rPr lang="fi-FI" sz="1600" dirty="0" err="1">
                <a:solidFill>
                  <a:prstClr val="black"/>
                </a:solidFill>
              </a:rPr>
              <a:t>Tukarien</a:t>
            </a:r>
            <a:r>
              <a:rPr lang="fi-FI" sz="1600" dirty="0">
                <a:solidFill>
                  <a:prstClr val="black"/>
                </a:solidFill>
              </a:rPr>
              <a:t> tuokio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 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Kuvataide: Juliste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F45D38B-AE10-4C97-7822-B3DC921F2471}"/>
              </a:ext>
            </a:extLst>
          </p:cNvPr>
          <p:cNvSpPr txBox="1"/>
          <p:nvPr/>
        </p:nvSpPr>
        <p:spPr>
          <a:xfrm>
            <a:off x="4861560" y="8236982"/>
            <a:ext cx="3032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SEKSUAALIOIKEUDET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Hyvinvointimessut (POKKA)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Perjantaiporinat ja tiedote koteihin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Yhteiskuntaoppi: seksuaalivähemmistöt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02E08B5-17E5-E5BE-27AA-724E7A0A1689}"/>
              </a:ext>
            </a:extLst>
          </p:cNvPr>
          <p:cNvSpPr txBox="1"/>
          <p:nvPr/>
        </p:nvSpPr>
        <p:spPr>
          <a:xfrm>
            <a:off x="8663940" y="8084582"/>
            <a:ext cx="3032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TUNNE- JA VUOROVAIKUTUSTAIDOT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LV-tuokio: myönteiset tunteet, myötätunto</a:t>
            </a:r>
          </a:p>
          <a:p>
            <a:pPr algn="ctr" defTabSz="293248">
              <a:defRPr/>
            </a:pPr>
            <a:r>
              <a:rPr lang="fi-FI" sz="1600" dirty="0">
                <a:solidFill>
                  <a:prstClr val="black"/>
                </a:solidFill>
              </a:rPr>
              <a:t>Retki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B92738CA-70A0-D6A2-686D-95B6143C9B40}"/>
              </a:ext>
            </a:extLst>
          </p:cNvPr>
          <p:cNvSpPr txBox="1"/>
          <p:nvPr/>
        </p:nvSpPr>
        <p:spPr>
          <a:xfrm>
            <a:off x="110837" y="9769444"/>
            <a:ext cx="4285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Tunne- ja turvataitokasvatuksen vuosikello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1471C339-78FB-BDF4-C8DD-16776109951B}"/>
              </a:ext>
            </a:extLst>
          </p:cNvPr>
          <p:cNvSpPr txBox="1"/>
          <p:nvPr/>
        </p:nvSpPr>
        <p:spPr>
          <a:xfrm>
            <a:off x="8556859" y="794117"/>
            <a:ext cx="2685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SELVIYTYMISTAIDOT, (DIGI)TURVAVERKKO</a:t>
            </a:r>
          </a:p>
          <a:p>
            <a:r>
              <a:rPr lang="fi-FI" sz="1400" dirty="0"/>
              <a:t>Apua antavat tahot -tiedote</a:t>
            </a:r>
          </a:p>
          <a:p>
            <a:r>
              <a:rPr lang="fi-FI" sz="1400" dirty="0"/>
              <a:t>Perjantaiporinat (turvakoti)</a:t>
            </a:r>
          </a:p>
          <a:p>
            <a:r>
              <a:rPr lang="fi-FI" sz="1400" dirty="0"/>
              <a:t>Syysretki (</a:t>
            </a:r>
            <a:r>
              <a:rPr lang="fi-FI" sz="1400" dirty="0" err="1"/>
              <a:t>ryhmäytys</a:t>
            </a:r>
            <a:r>
              <a:rPr lang="fi-FI" sz="1400" dirty="0"/>
              <a:t>)</a:t>
            </a:r>
          </a:p>
          <a:p>
            <a:r>
              <a:rPr lang="fi-FI" sz="1400" dirty="0"/>
              <a:t>LV-tuokio ja Nuotti: Turvallisen tilan periaatteet</a:t>
            </a:r>
          </a:p>
          <a:p>
            <a:r>
              <a:rPr lang="fi-FI" sz="1400" dirty="0" err="1"/>
              <a:t>Walk</a:t>
            </a:r>
            <a:r>
              <a:rPr lang="fi-FI" sz="1400" dirty="0"/>
              <a:t> in –kuraattori torstaisin</a:t>
            </a:r>
          </a:p>
          <a:p>
            <a:endParaRPr lang="fi-FI" sz="1400" dirty="0"/>
          </a:p>
          <a:p>
            <a:endParaRPr lang="fi-FI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6F4582E3-E969-F390-CE23-503ED5B7EE14}"/>
              </a:ext>
            </a:extLst>
          </p:cNvPr>
          <p:cNvSpPr txBox="1"/>
          <p:nvPr/>
        </p:nvSpPr>
        <p:spPr>
          <a:xfrm flipH="1">
            <a:off x="3193650" y="2791857"/>
            <a:ext cx="6737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POHJANKARTANON KOULUN TUTA-VUOSIKELLO</a:t>
            </a:r>
          </a:p>
          <a:p>
            <a:r>
              <a:rPr lang="fi-FI" sz="2400" dirty="0"/>
              <a:t>9.LUOKAT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307107F0-1FFE-B766-EDCE-BCB414AD3B9B}"/>
              </a:ext>
            </a:extLst>
          </p:cNvPr>
          <p:cNvSpPr txBox="1"/>
          <p:nvPr/>
        </p:nvSpPr>
        <p:spPr>
          <a:xfrm>
            <a:off x="4975860" y="6276280"/>
            <a:ext cx="8229772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000" dirty="0"/>
              <a:t>LISÄKSI YMPÄRI VUODEN KOULUSSAMME NOUDATETAAN VUOROVAIKUTUKSEN NELJÄÄ K:ta: </a:t>
            </a:r>
            <a:r>
              <a:rPr lang="fi-FI" sz="2000" b="1" dirty="0"/>
              <a:t>kuuntele, kunnioita, kysy ja kannusta! </a:t>
            </a:r>
            <a:r>
              <a:rPr lang="fi-FI" sz="2000" dirty="0"/>
              <a:t>Tähän sisältyy niin psyykkisen kuin fyysisenkin tilan kunnioittaminen.</a:t>
            </a:r>
          </a:p>
          <a:p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79406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Office-te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F6575ABE7BB9045B21E95DEEE785A92" ma:contentTypeVersion="17" ma:contentTypeDescription="Luo uusi asiakirja." ma:contentTypeScope="" ma:versionID="e706e3e69235d0414a5ab0d7ed0de66d">
  <xsd:schema xmlns:xsd="http://www.w3.org/2001/XMLSchema" xmlns:xs="http://www.w3.org/2001/XMLSchema" xmlns:p="http://schemas.microsoft.com/office/2006/metadata/properties" xmlns:ns2="b3b178a7-0fe2-4147-a175-57d1cf3444b1" xmlns:ns3="57dc509f-25d5-4dc8-8b83-c96113c0bd5d" targetNamespace="http://schemas.microsoft.com/office/2006/metadata/properties" ma:root="true" ma:fieldsID="1f56f07843493b6a2f9ac6ecdb9c8ff6" ns2:_="" ns3:_="">
    <xsd:import namespace="b3b178a7-0fe2-4147-a175-57d1cf3444b1"/>
    <xsd:import namespace="57dc509f-25d5-4dc8-8b83-c96113c0bd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b178a7-0fe2-4147-a175-57d1cf3444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2e842811-fc86-452f-aa99-9d3d11fbf5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dc509f-25d5-4dc8-8b83-c96113c0bd5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328a4e6-ade9-4d41-8ed3-f6215270bf9f}" ma:internalName="TaxCatchAll" ma:showField="CatchAllData" ma:web="57dc509f-25d5-4dc8-8b83-c96113c0bd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7dc509f-25d5-4dc8-8b83-c96113c0bd5d" xsi:nil="true"/>
    <lcf76f155ced4ddcb4097134ff3c332f xmlns="b3b178a7-0fe2-4147-a175-57d1cf3444b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EEC54F5-6E6A-47F8-87B6-9F756D7C3F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b178a7-0fe2-4147-a175-57d1cf3444b1"/>
    <ds:schemaRef ds:uri="57dc509f-25d5-4dc8-8b83-c96113c0bd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1FEEF4-08DC-4E11-8B67-5877709A58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24510F-02F3-4C6C-830C-B977DA40769F}">
  <ds:schemaRefs>
    <ds:schemaRef ds:uri="http://schemas.microsoft.com/office/2006/metadata/properties"/>
    <ds:schemaRef ds:uri="http://schemas.microsoft.com/office/infopath/2007/PartnerControls"/>
    <ds:schemaRef ds:uri="57dc509f-25d5-4dc8-8b83-c96113c0bd5d"/>
    <ds:schemaRef ds:uri="b3b178a7-0fe2-4147-a175-57d1cf3444b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1434</TotalTime>
  <Words>564</Words>
  <Application>Microsoft Office PowerPoint</Application>
  <PresentationFormat>Mukautettu</PresentationFormat>
  <Paragraphs>160</Paragraphs>
  <Slides>3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4" baseType="lpstr">
      <vt:lpstr>1_Office-teema</vt:lpstr>
      <vt:lpstr>PowerPoint-esitys</vt:lpstr>
      <vt:lpstr>PowerPoint-esitys</vt:lpstr>
      <vt:lpstr>PowerPoint-esitys</vt:lpstr>
    </vt:vector>
  </TitlesOfParts>
  <Company>Oulun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Toppinen Satu-Maaria</dc:creator>
  <cp:lastModifiedBy>Kesälahti Johanna</cp:lastModifiedBy>
  <cp:revision>132</cp:revision>
  <dcterms:created xsi:type="dcterms:W3CDTF">2024-04-24T13:57:28Z</dcterms:created>
  <dcterms:modified xsi:type="dcterms:W3CDTF">2026-09-11T05:58:50Z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7f2b28d-54cf-44b6-aad9-6a2b7fb652a6_Enabled">
    <vt:lpwstr>true</vt:lpwstr>
  </property>
  <property fmtid="{D5CDD505-2E9C-101B-9397-08002B2CF9AE}" pid="3" name="MSIP_Label_e7f2b28d-54cf-44b6-aad9-6a2b7fb652a6_SetDate">
    <vt:lpwstr>2024-04-24T14:02:07Z</vt:lpwstr>
  </property>
  <property fmtid="{D5CDD505-2E9C-101B-9397-08002B2CF9AE}" pid="4" name="MSIP_Label_e7f2b28d-54cf-44b6-aad9-6a2b7fb652a6_Method">
    <vt:lpwstr>Standard</vt:lpwstr>
  </property>
  <property fmtid="{D5CDD505-2E9C-101B-9397-08002B2CF9AE}" pid="5" name="MSIP_Label_e7f2b28d-54cf-44b6-aad9-6a2b7fb652a6_Name">
    <vt:lpwstr>e7f2b28d-54cf-44b6-aad9-6a2b7fb652a6</vt:lpwstr>
  </property>
  <property fmtid="{D5CDD505-2E9C-101B-9397-08002B2CF9AE}" pid="6" name="MSIP_Label_e7f2b28d-54cf-44b6-aad9-6a2b7fb652a6_SiteId">
    <vt:lpwstr>5cc89a67-fa29-4356-af5d-f436abc7c21b</vt:lpwstr>
  </property>
  <property fmtid="{D5CDD505-2E9C-101B-9397-08002B2CF9AE}" pid="7" name="MSIP_Label_e7f2b28d-54cf-44b6-aad9-6a2b7fb652a6_ActionId">
    <vt:lpwstr>e86af2d5-eec6-4522-938f-6e4e7309c799</vt:lpwstr>
  </property>
  <property fmtid="{D5CDD505-2E9C-101B-9397-08002B2CF9AE}" pid="8" name="MSIP_Label_e7f2b28d-54cf-44b6-aad9-6a2b7fb652a6_ContentBits">
    <vt:lpwstr>0</vt:lpwstr>
  </property>
  <property fmtid="{D5CDD505-2E9C-101B-9397-08002B2CF9AE}" pid="9" name="ContentTypeId">
    <vt:lpwstr>0x0101001F6575ABE7BB9045B21E95DEEE785A92</vt:lpwstr>
  </property>
  <property fmtid="{D5CDD505-2E9C-101B-9397-08002B2CF9AE}" pid="10" name="MediaServiceImageTags">
    <vt:lpwstr/>
  </property>
</Properties>
</file>