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63" r:id="rId7"/>
    <p:sldId id="258" r:id="rId8"/>
    <p:sldId id="260" r:id="rId9"/>
    <p:sldId id="261" r:id="rId10"/>
    <p:sldId id="259" r:id="rId11"/>
    <p:sldId id="262" r:id="rId12"/>
    <p:sldId id="265" r:id="rId13"/>
    <p:sldId id="266" r:id="rId14"/>
  </p:sldIdLst>
  <p:sldSz cx="12192000" cy="6858000"/>
  <p:notesSz cx="6797675" cy="9926638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Tekijä" initials="K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F324B6-A6D1-450A-A7FC-17D7DA88B855}" v="2" dt="2026-09-14T11:40:28.3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40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ärki Pauliina" userId="c1360ff6-5886-46aa-bf94-18b18db518e0" providerId="ADAL" clId="{0CF49143-53F7-4805-AA6E-CE7B43E8E7F0}"/>
    <pc:docChg chg="undo custSel modSld">
      <pc:chgData name="Kärki Pauliina" userId="c1360ff6-5886-46aa-bf94-18b18db518e0" providerId="ADAL" clId="{0CF49143-53F7-4805-AA6E-CE7B43E8E7F0}" dt="2026-09-15T07:32:43.831" v="1914" actId="20577"/>
      <pc:docMkLst>
        <pc:docMk/>
      </pc:docMkLst>
      <pc:sldChg chg="modSp mod">
        <pc:chgData name="Kärki Pauliina" userId="c1360ff6-5886-46aa-bf94-18b18db518e0" providerId="ADAL" clId="{0CF49143-53F7-4805-AA6E-CE7B43E8E7F0}" dt="2026-09-15T07:18:34.452" v="1710" actId="20577"/>
        <pc:sldMkLst>
          <pc:docMk/>
          <pc:sldMk cId="2410236618" sldId="258"/>
        </pc:sldMkLst>
        <pc:graphicFrameChg chg="modGraphic">
          <ac:chgData name="Kärki Pauliina" userId="c1360ff6-5886-46aa-bf94-18b18db518e0" providerId="ADAL" clId="{0CF49143-53F7-4805-AA6E-CE7B43E8E7F0}" dt="2026-09-15T07:18:34.452" v="1710" actId="20577"/>
          <ac:graphicFrameMkLst>
            <pc:docMk/>
            <pc:sldMk cId="2410236618" sldId="258"/>
            <ac:graphicFrameMk id="6" creationId="{560CBB7B-9B0C-4AD2-BA2F-E20CF539ACF2}"/>
          </ac:graphicFrameMkLst>
        </pc:graphicFrameChg>
      </pc:sldChg>
      <pc:sldChg chg="modSp mod">
        <pc:chgData name="Kärki Pauliina" userId="c1360ff6-5886-46aa-bf94-18b18db518e0" providerId="ADAL" clId="{0CF49143-53F7-4805-AA6E-CE7B43E8E7F0}" dt="2026-09-15T07:30:11.689" v="1839" actId="20577"/>
        <pc:sldMkLst>
          <pc:docMk/>
          <pc:sldMk cId="1775880807" sldId="259"/>
        </pc:sldMkLst>
        <pc:graphicFrameChg chg="modGraphic">
          <ac:chgData name="Kärki Pauliina" userId="c1360ff6-5886-46aa-bf94-18b18db518e0" providerId="ADAL" clId="{0CF49143-53F7-4805-AA6E-CE7B43E8E7F0}" dt="2026-09-15T07:30:11.689" v="1839" actId="20577"/>
          <ac:graphicFrameMkLst>
            <pc:docMk/>
            <pc:sldMk cId="1775880807" sldId="259"/>
            <ac:graphicFrameMk id="6" creationId="{560CBB7B-9B0C-4AD2-BA2F-E20CF539ACF2}"/>
          </ac:graphicFrameMkLst>
        </pc:graphicFrameChg>
      </pc:sldChg>
      <pc:sldChg chg="modSp mod">
        <pc:chgData name="Kärki Pauliina" userId="c1360ff6-5886-46aa-bf94-18b18db518e0" providerId="ADAL" clId="{0CF49143-53F7-4805-AA6E-CE7B43E8E7F0}" dt="2026-09-15T07:28:51.656" v="1785" actId="20577"/>
        <pc:sldMkLst>
          <pc:docMk/>
          <pc:sldMk cId="3234549285" sldId="261"/>
        </pc:sldMkLst>
        <pc:graphicFrameChg chg="modGraphic">
          <ac:chgData name="Kärki Pauliina" userId="c1360ff6-5886-46aa-bf94-18b18db518e0" providerId="ADAL" clId="{0CF49143-53F7-4805-AA6E-CE7B43E8E7F0}" dt="2026-09-15T07:28:51.656" v="1785" actId="20577"/>
          <ac:graphicFrameMkLst>
            <pc:docMk/>
            <pc:sldMk cId="3234549285" sldId="261"/>
            <ac:graphicFrameMk id="6" creationId="{560CBB7B-9B0C-4AD2-BA2F-E20CF539ACF2}"/>
          </ac:graphicFrameMkLst>
        </pc:graphicFrameChg>
      </pc:sldChg>
      <pc:sldChg chg="modSp mod">
        <pc:chgData name="Kärki Pauliina" userId="c1360ff6-5886-46aa-bf94-18b18db518e0" providerId="ADAL" clId="{0CF49143-53F7-4805-AA6E-CE7B43E8E7F0}" dt="2026-09-14T06:03:46.848" v="91" actId="20577"/>
        <pc:sldMkLst>
          <pc:docMk/>
          <pc:sldMk cId="337809571" sldId="262"/>
        </pc:sldMkLst>
        <pc:graphicFrameChg chg="modGraphic">
          <ac:chgData name="Kärki Pauliina" userId="c1360ff6-5886-46aa-bf94-18b18db518e0" providerId="ADAL" clId="{0CF49143-53F7-4805-AA6E-CE7B43E8E7F0}" dt="2026-09-14T06:03:46.848" v="91" actId="20577"/>
          <ac:graphicFrameMkLst>
            <pc:docMk/>
            <pc:sldMk cId="337809571" sldId="262"/>
            <ac:graphicFrameMk id="6" creationId="{560CBB7B-9B0C-4AD2-BA2F-E20CF539ACF2}"/>
          </ac:graphicFrameMkLst>
        </pc:graphicFrameChg>
      </pc:sldChg>
      <pc:sldChg chg="modSp mod">
        <pc:chgData name="Kärki Pauliina" userId="c1360ff6-5886-46aa-bf94-18b18db518e0" providerId="ADAL" clId="{0CF49143-53F7-4805-AA6E-CE7B43E8E7F0}" dt="2026-09-15T07:01:10.614" v="993" actId="20577"/>
        <pc:sldMkLst>
          <pc:docMk/>
          <pc:sldMk cId="318890985" sldId="263"/>
        </pc:sldMkLst>
        <pc:spChg chg="mod">
          <ac:chgData name="Kärki Pauliina" userId="c1360ff6-5886-46aa-bf94-18b18db518e0" providerId="ADAL" clId="{0CF49143-53F7-4805-AA6E-CE7B43E8E7F0}" dt="2026-09-15T07:01:10.614" v="993" actId="20577"/>
          <ac:spMkLst>
            <pc:docMk/>
            <pc:sldMk cId="318890985" sldId="263"/>
            <ac:spMk id="3" creationId="{582A36C4-DAAA-058E-D04C-CF23BE40CEC0}"/>
          </ac:spMkLst>
        </pc:spChg>
      </pc:sldChg>
      <pc:sldChg chg="modSp mod">
        <pc:chgData name="Kärki Pauliina" userId="c1360ff6-5886-46aa-bf94-18b18db518e0" providerId="ADAL" clId="{0CF49143-53F7-4805-AA6E-CE7B43E8E7F0}" dt="2026-09-15T07:32:01.554" v="1892" actId="20577"/>
        <pc:sldMkLst>
          <pc:docMk/>
          <pc:sldMk cId="663906607" sldId="265"/>
        </pc:sldMkLst>
        <pc:graphicFrameChg chg="mod modGraphic">
          <ac:chgData name="Kärki Pauliina" userId="c1360ff6-5886-46aa-bf94-18b18db518e0" providerId="ADAL" clId="{0CF49143-53F7-4805-AA6E-CE7B43E8E7F0}" dt="2026-09-15T07:32:01.554" v="1892" actId="20577"/>
          <ac:graphicFrameMkLst>
            <pc:docMk/>
            <pc:sldMk cId="663906607" sldId="265"/>
            <ac:graphicFrameMk id="5" creationId="{BA7A6AE6-08A8-F854-BE4C-1B285FEEA562}"/>
          </ac:graphicFrameMkLst>
        </pc:graphicFrameChg>
      </pc:sldChg>
      <pc:sldChg chg="modSp mod">
        <pc:chgData name="Kärki Pauliina" userId="c1360ff6-5886-46aa-bf94-18b18db518e0" providerId="ADAL" clId="{0CF49143-53F7-4805-AA6E-CE7B43E8E7F0}" dt="2026-09-15T07:32:43.831" v="1914" actId="20577"/>
        <pc:sldMkLst>
          <pc:docMk/>
          <pc:sldMk cId="2656486100" sldId="266"/>
        </pc:sldMkLst>
        <pc:graphicFrameChg chg="modGraphic">
          <ac:chgData name="Kärki Pauliina" userId="c1360ff6-5886-46aa-bf94-18b18db518e0" providerId="ADAL" clId="{0CF49143-53F7-4805-AA6E-CE7B43E8E7F0}" dt="2026-09-15T07:32:43.831" v="1914" actId="20577"/>
          <ac:graphicFrameMkLst>
            <pc:docMk/>
            <pc:sldMk cId="2656486100" sldId="266"/>
            <ac:graphicFrameMk id="5" creationId="{BA7A6AE6-08A8-F854-BE4C-1B285FEEA562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10CF99-8546-9944-AF26-18CD4D3E6F2D}" type="datetimeFigureOut">
              <a:rPr lang="fi-FI" smtClean="0"/>
              <a:t>15.9.2026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5DCCD3-B33E-814F-B15D-D5F1A828D8E1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38645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jpe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jpe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jpe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C644F0B-803E-6D48-A06A-BC0EE7988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43072" y="2060447"/>
            <a:ext cx="7424928" cy="1449515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C68D0D81-8714-384B-B95E-D37C3C5E32A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43072" y="3852672"/>
            <a:ext cx="7424928" cy="963168"/>
          </a:xfrm>
        </p:spPr>
        <p:txBody>
          <a:bodyPr>
            <a:normAutofit/>
          </a:bodyPr>
          <a:lstStyle>
            <a:lvl1pPr marL="0" indent="0" algn="l">
              <a:buNone/>
              <a:defRPr sz="16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19877" y="669257"/>
            <a:ext cx="685800" cy="647700"/>
          </a:xfrm>
          <a:prstGeom prst="rect">
            <a:avLst/>
          </a:prstGeom>
        </p:spPr>
      </p:pic>
      <p:pic>
        <p:nvPicPr>
          <p:cNvPr id="6" name="Kuva 5" descr="Sivistys- ja kulttuuripalveluiden logo.">
            <a:extLst>
              <a:ext uri="{FF2B5EF4-FFF2-40B4-BE49-F238E27FC236}">
                <a16:creationId xmlns:a16="http://schemas.microsoft.com/office/drawing/2014/main" id="{F4FA2679-08D5-4EC5-8140-92D65B4EB0C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43991" y="4459045"/>
            <a:ext cx="2516987" cy="1576659"/>
          </a:xfrm>
          <a:prstGeom prst="rect">
            <a:avLst/>
          </a:prstGeom>
        </p:spPr>
      </p:pic>
      <p:pic>
        <p:nvPicPr>
          <p:cNvPr id="9" name="Kuva 8" descr="Oulun logo.">
            <a:extLst>
              <a:ext uri="{FF2B5EF4-FFF2-40B4-BE49-F238E27FC236}">
                <a16:creationId xmlns:a16="http://schemas.microsoft.com/office/drawing/2014/main" id="{88B3AE45-B976-45D3-8211-48E87A1B32F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289689" y="5790882"/>
            <a:ext cx="925547" cy="24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847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tsikkodia"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5DF2903-B3B4-41DD-809E-AA5BDCC391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6824" y="3429000"/>
            <a:ext cx="10560423" cy="2741649"/>
          </a:xfrm>
          <a:prstGeom prst="rect">
            <a:avLst/>
          </a:prstGeom>
        </p:spPr>
      </p:pic>
      <p:sp>
        <p:nvSpPr>
          <p:cNvPr id="11" name="Otsikko 1">
            <a:extLst>
              <a:ext uri="{FF2B5EF4-FFF2-40B4-BE49-F238E27FC236}">
                <a16:creationId xmlns:a16="http://schemas.microsoft.com/office/drawing/2014/main" id="{56AF01AB-05B6-4311-A216-6DBEBB591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676" y="3887891"/>
            <a:ext cx="5903449" cy="1296297"/>
          </a:xfrm>
        </p:spPr>
        <p:txBody>
          <a:bodyPr anchor="b">
            <a:normAutofit/>
          </a:bodyPr>
          <a:lstStyle>
            <a:lvl1pPr algn="l"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Alaotsikko 2">
            <a:extLst>
              <a:ext uri="{FF2B5EF4-FFF2-40B4-BE49-F238E27FC236}">
                <a16:creationId xmlns:a16="http://schemas.microsoft.com/office/drawing/2014/main" id="{7200CB74-A542-4E91-BB69-41AAD86C20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1676" y="5325034"/>
            <a:ext cx="5903449" cy="480701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3" name="Päivämäärän paikkamerkki 5">
            <a:extLst>
              <a:ext uri="{FF2B5EF4-FFF2-40B4-BE49-F238E27FC236}">
                <a16:creationId xmlns:a16="http://schemas.microsoft.com/office/drawing/2014/main" id="{994AE624-B9D2-4FD5-A0B2-D1098AFB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68292" y="3698049"/>
            <a:ext cx="966856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289962B0-8C3D-4C5B-80B5-37C68C9CEAA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997384" y="5506190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75FBB37F-84FE-4CED-8847-E95172F8C8D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99736" y="4500662"/>
            <a:ext cx="3235412" cy="72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30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tsikkodia"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uva 12">
            <a:extLst>
              <a:ext uri="{FF2B5EF4-FFF2-40B4-BE49-F238E27FC236}">
                <a16:creationId xmlns:a16="http://schemas.microsoft.com/office/drawing/2014/main" id="{15963053-D18F-1F48-8421-D46F941D8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AA600428-06B4-4439-8999-DCDC9BBDCF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2863" y="699247"/>
            <a:ext cx="4902284" cy="552225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D4FCBDC7-0CCB-4DE1-AA79-B241844BC6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3266" y="1290918"/>
            <a:ext cx="3901538" cy="1532670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Alaotsikko 2">
            <a:extLst>
              <a:ext uri="{FF2B5EF4-FFF2-40B4-BE49-F238E27FC236}">
                <a16:creationId xmlns:a16="http://schemas.microsoft.com/office/drawing/2014/main" id="{D21D391B-307C-46A7-9D9A-1B6D1847D9C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3008" y="3145134"/>
            <a:ext cx="3881796" cy="763478"/>
          </a:xfrm>
        </p:spPr>
        <p:txBody>
          <a:bodyPr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2" name="Päivämäärän paikkamerkki 6">
            <a:extLst>
              <a:ext uri="{FF2B5EF4-FFF2-40B4-BE49-F238E27FC236}">
                <a16:creationId xmlns:a16="http://schemas.microsoft.com/office/drawing/2014/main" id="{5CE5CFD8-9FA3-4D3F-8ADF-DF32DB92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17993" y="3971647"/>
            <a:ext cx="936811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4D44A00D-785D-46BF-95D4-B07262E83E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05631" y="5482815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9507F183-A44C-45F9-ADFD-73D1EF36C7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273008" y="4558295"/>
            <a:ext cx="3881796" cy="86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79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5DF2903-B3B4-41DD-809E-AA5BDCC391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6824" y="3429000"/>
            <a:ext cx="10560423" cy="2741649"/>
          </a:xfrm>
          <a:prstGeom prst="rect">
            <a:avLst/>
          </a:prstGeom>
        </p:spPr>
      </p:pic>
      <p:sp>
        <p:nvSpPr>
          <p:cNvPr id="11" name="Otsikko 1">
            <a:extLst>
              <a:ext uri="{FF2B5EF4-FFF2-40B4-BE49-F238E27FC236}">
                <a16:creationId xmlns:a16="http://schemas.microsoft.com/office/drawing/2014/main" id="{56AF01AB-05B6-4311-A216-6DBEBB591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676" y="3887891"/>
            <a:ext cx="5903449" cy="1296297"/>
          </a:xfrm>
        </p:spPr>
        <p:txBody>
          <a:bodyPr anchor="b">
            <a:normAutofit/>
          </a:bodyPr>
          <a:lstStyle>
            <a:lvl1pPr algn="l"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Alaotsikko 2">
            <a:extLst>
              <a:ext uri="{FF2B5EF4-FFF2-40B4-BE49-F238E27FC236}">
                <a16:creationId xmlns:a16="http://schemas.microsoft.com/office/drawing/2014/main" id="{7200CB74-A542-4E91-BB69-41AAD86C20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1676" y="5325034"/>
            <a:ext cx="5903449" cy="480701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3" name="Päivämäärän paikkamerkki 5">
            <a:extLst>
              <a:ext uri="{FF2B5EF4-FFF2-40B4-BE49-F238E27FC236}">
                <a16:creationId xmlns:a16="http://schemas.microsoft.com/office/drawing/2014/main" id="{994AE624-B9D2-4FD5-A0B2-D1098AFB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68292" y="3698049"/>
            <a:ext cx="966856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289962B0-8C3D-4C5B-80B5-37C68C9CEAA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997384" y="5506190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75FBB37F-84FE-4CED-8847-E95172F8C8D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99736" y="4500662"/>
            <a:ext cx="3235412" cy="72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24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uva 12">
            <a:extLst>
              <a:ext uri="{FF2B5EF4-FFF2-40B4-BE49-F238E27FC236}">
                <a16:creationId xmlns:a16="http://schemas.microsoft.com/office/drawing/2014/main" id="{15963053-D18F-1F48-8421-D46F941D8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AA600428-06B4-4439-8999-DCDC9BBDCF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2863" y="699247"/>
            <a:ext cx="4902284" cy="552225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D4FCBDC7-0CCB-4DE1-AA79-B241844BC6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3266" y="1290918"/>
            <a:ext cx="3901538" cy="1532670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Alaotsikko 2">
            <a:extLst>
              <a:ext uri="{FF2B5EF4-FFF2-40B4-BE49-F238E27FC236}">
                <a16:creationId xmlns:a16="http://schemas.microsoft.com/office/drawing/2014/main" id="{D21D391B-307C-46A7-9D9A-1B6D1847D9C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3008" y="3145134"/>
            <a:ext cx="3881796" cy="763478"/>
          </a:xfrm>
        </p:spPr>
        <p:txBody>
          <a:bodyPr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2" name="Päivämäärän paikkamerkki 6">
            <a:extLst>
              <a:ext uri="{FF2B5EF4-FFF2-40B4-BE49-F238E27FC236}">
                <a16:creationId xmlns:a16="http://schemas.microsoft.com/office/drawing/2014/main" id="{5CE5CFD8-9FA3-4D3F-8ADF-DF32DB92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17993" y="3971647"/>
            <a:ext cx="936811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4D44A00D-785D-46BF-95D4-B07262E83E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05631" y="5482815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9507F183-A44C-45F9-ADFD-73D1EF36C7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273008" y="4558295"/>
            <a:ext cx="3881796" cy="86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716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5DF2903-B3B4-41DD-809E-AA5BDCC391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6824" y="3429000"/>
            <a:ext cx="10560423" cy="2741649"/>
          </a:xfrm>
          <a:prstGeom prst="rect">
            <a:avLst/>
          </a:prstGeom>
        </p:spPr>
      </p:pic>
      <p:sp>
        <p:nvSpPr>
          <p:cNvPr id="11" name="Otsikko 1">
            <a:extLst>
              <a:ext uri="{FF2B5EF4-FFF2-40B4-BE49-F238E27FC236}">
                <a16:creationId xmlns:a16="http://schemas.microsoft.com/office/drawing/2014/main" id="{56AF01AB-05B6-4311-A216-6DBEBB591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676" y="3887891"/>
            <a:ext cx="5903449" cy="1296297"/>
          </a:xfrm>
        </p:spPr>
        <p:txBody>
          <a:bodyPr anchor="b">
            <a:normAutofit/>
          </a:bodyPr>
          <a:lstStyle>
            <a:lvl1pPr algn="l"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Alaotsikko 2">
            <a:extLst>
              <a:ext uri="{FF2B5EF4-FFF2-40B4-BE49-F238E27FC236}">
                <a16:creationId xmlns:a16="http://schemas.microsoft.com/office/drawing/2014/main" id="{7200CB74-A542-4E91-BB69-41AAD86C20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1676" y="5325034"/>
            <a:ext cx="5903449" cy="480701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3" name="Päivämäärän paikkamerkki 5">
            <a:extLst>
              <a:ext uri="{FF2B5EF4-FFF2-40B4-BE49-F238E27FC236}">
                <a16:creationId xmlns:a16="http://schemas.microsoft.com/office/drawing/2014/main" id="{994AE624-B9D2-4FD5-A0B2-D1098AFB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68292" y="3698049"/>
            <a:ext cx="966856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289962B0-8C3D-4C5B-80B5-37C68C9CEAA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997384" y="5506190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75FBB37F-84FE-4CED-8847-E95172F8C8D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99736" y="4500662"/>
            <a:ext cx="3235412" cy="72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070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uva 12">
            <a:extLst>
              <a:ext uri="{FF2B5EF4-FFF2-40B4-BE49-F238E27FC236}">
                <a16:creationId xmlns:a16="http://schemas.microsoft.com/office/drawing/2014/main" id="{15963053-D18F-1F48-8421-D46F941D8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AA600428-06B4-4439-8999-DCDC9BBDCF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2863" y="699247"/>
            <a:ext cx="4902284" cy="552225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D4FCBDC7-0CCB-4DE1-AA79-B241844BC6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3266" y="1290918"/>
            <a:ext cx="3901538" cy="1532670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Alaotsikko 2">
            <a:extLst>
              <a:ext uri="{FF2B5EF4-FFF2-40B4-BE49-F238E27FC236}">
                <a16:creationId xmlns:a16="http://schemas.microsoft.com/office/drawing/2014/main" id="{D21D391B-307C-46A7-9D9A-1B6D1847D9C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3008" y="3145134"/>
            <a:ext cx="3881796" cy="763478"/>
          </a:xfrm>
        </p:spPr>
        <p:txBody>
          <a:bodyPr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2" name="Päivämäärän paikkamerkki 6">
            <a:extLst>
              <a:ext uri="{FF2B5EF4-FFF2-40B4-BE49-F238E27FC236}">
                <a16:creationId xmlns:a16="http://schemas.microsoft.com/office/drawing/2014/main" id="{5CE5CFD8-9FA3-4D3F-8ADF-DF32DB92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17993" y="3971647"/>
            <a:ext cx="936811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4D44A00D-785D-46BF-95D4-B07262E83E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05631" y="5482815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9507F183-A44C-45F9-ADFD-73D1EF36C7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273008" y="4558295"/>
            <a:ext cx="3881796" cy="86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10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5DF2903-B3B4-41DD-809E-AA5BDCC391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6824" y="3429000"/>
            <a:ext cx="10560423" cy="2741649"/>
          </a:xfrm>
          <a:prstGeom prst="rect">
            <a:avLst/>
          </a:prstGeom>
        </p:spPr>
      </p:pic>
      <p:sp>
        <p:nvSpPr>
          <p:cNvPr id="11" name="Otsikko 1">
            <a:extLst>
              <a:ext uri="{FF2B5EF4-FFF2-40B4-BE49-F238E27FC236}">
                <a16:creationId xmlns:a16="http://schemas.microsoft.com/office/drawing/2014/main" id="{56AF01AB-05B6-4311-A216-6DBEBB591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676" y="3887891"/>
            <a:ext cx="5903449" cy="1296297"/>
          </a:xfrm>
        </p:spPr>
        <p:txBody>
          <a:bodyPr anchor="b">
            <a:normAutofit/>
          </a:bodyPr>
          <a:lstStyle>
            <a:lvl1pPr algn="l"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Alaotsikko 2">
            <a:extLst>
              <a:ext uri="{FF2B5EF4-FFF2-40B4-BE49-F238E27FC236}">
                <a16:creationId xmlns:a16="http://schemas.microsoft.com/office/drawing/2014/main" id="{7200CB74-A542-4E91-BB69-41AAD86C20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1676" y="5325034"/>
            <a:ext cx="5903449" cy="480701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3" name="Päivämäärän paikkamerkki 5">
            <a:extLst>
              <a:ext uri="{FF2B5EF4-FFF2-40B4-BE49-F238E27FC236}">
                <a16:creationId xmlns:a16="http://schemas.microsoft.com/office/drawing/2014/main" id="{994AE624-B9D2-4FD5-A0B2-D1098AFB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68292" y="3698049"/>
            <a:ext cx="966856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289962B0-8C3D-4C5B-80B5-37C68C9CEAA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997384" y="5506190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75FBB37F-84FE-4CED-8847-E95172F8C8D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99736" y="4500662"/>
            <a:ext cx="3235412" cy="72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133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uva 12">
            <a:extLst>
              <a:ext uri="{FF2B5EF4-FFF2-40B4-BE49-F238E27FC236}">
                <a16:creationId xmlns:a16="http://schemas.microsoft.com/office/drawing/2014/main" id="{15963053-D18F-1F48-8421-D46F941D8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AA600428-06B4-4439-8999-DCDC9BBDCF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2863" y="699247"/>
            <a:ext cx="4902284" cy="552225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D4FCBDC7-0CCB-4DE1-AA79-B241844BC6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3266" y="1290918"/>
            <a:ext cx="3901538" cy="1532670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Alaotsikko 2">
            <a:extLst>
              <a:ext uri="{FF2B5EF4-FFF2-40B4-BE49-F238E27FC236}">
                <a16:creationId xmlns:a16="http://schemas.microsoft.com/office/drawing/2014/main" id="{D21D391B-307C-46A7-9D9A-1B6D1847D9C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3008" y="3145134"/>
            <a:ext cx="3881796" cy="763478"/>
          </a:xfrm>
        </p:spPr>
        <p:txBody>
          <a:bodyPr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2" name="Päivämäärän paikkamerkki 6">
            <a:extLst>
              <a:ext uri="{FF2B5EF4-FFF2-40B4-BE49-F238E27FC236}">
                <a16:creationId xmlns:a16="http://schemas.microsoft.com/office/drawing/2014/main" id="{5CE5CFD8-9FA3-4D3F-8ADF-DF32DB92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17993" y="3971647"/>
            <a:ext cx="936811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4D44A00D-785D-46BF-95D4-B07262E83E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05631" y="5482815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9507F183-A44C-45F9-ADFD-73D1EF36C7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273008" y="4558295"/>
            <a:ext cx="3881796" cy="86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21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5DF2903-B3B4-41DD-809E-AA5BDCC391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6824" y="3429000"/>
            <a:ext cx="10560423" cy="2741649"/>
          </a:xfrm>
          <a:prstGeom prst="rect">
            <a:avLst/>
          </a:prstGeom>
        </p:spPr>
      </p:pic>
      <p:sp>
        <p:nvSpPr>
          <p:cNvPr id="11" name="Otsikko 1">
            <a:extLst>
              <a:ext uri="{FF2B5EF4-FFF2-40B4-BE49-F238E27FC236}">
                <a16:creationId xmlns:a16="http://schemas.microsoft.com/office/drawing/2014/main" id="{56AF01AB-05B6-4311-A216-6DBEBB591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676" y="3887891"/>
            <a:ext cx="5903449" cy="1296297"/>
          </a:xfrm>
        </p:spPr>
        <p:txBody>
          <a:bodyPr anchor="b">
            <a:normAutofit/>
          </a:bodyPr>
          <a:lstStyle>
            <a:lvl1pPr algn="l"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Alaotsikko 2">
            <a:extLst>
              <a:ext uri="{FF2B5EF4-FFF2-40B4-BE49-F238E27FC236}">
                <a16:creationId xmlns:a16="http://schemas.microsoft.com/office/drawing/2014/main" id="{7200CB74-A542-4E91-BB69-41AAD86C20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1676" y="5325034"/>
            <a:ext cx="5903449" cy="480701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3" name="Päivämäärän paikkamerkki 5">
            <a:extLst>
              <a:ext uri="{FF2B5EF4-FFF2-40B4-BE49-F238E27FC236}">
                <a16:creationId xmlns:a16="http://schemas.microsoft.com/office/drawing/2014/main" id="{994AE624-B9D2-4FD5-A0B2-D1098AFB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68292" y="3698049"/>
            <a:ext cx="966856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289962B0-8C3D-4C5B-80B5-37C68C9CEAA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997384" y="5506190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75FBB37F-84FE-4CED-8847-E95172F8C8D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99736" y="4500662"/>
            <a:ext cx="3235412" cy="72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414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uva 12">
            <a:extLst>
              <a:ext uri="{FF2B5EF4-FFF2-40B4-BE49-F238E27FC236}">
                <a16:creationId xmlns:a16="http://schemas.microsoft.com/office/drawing/2014/main" id="{15963053-D18F-1F48-8421-D46F941D8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AA600428-06B4-4439-8999-DCDC9BBDCF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2863" y="699247"/>
            <a:ext cx="4902284" cy="552225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D4FCBDC7-0CCB-4DE1-AA79-B241844BC6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3266" y="1290918"/>
            <a:ext cx="3901538" cy="1532670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Alaotsikko 2">
            <a:extLst>
              <a:ext uri="{FF2B5EF4-FFF2-40B4-BE49-F238E27FC236}">
                <a16:creationId xmlns:a16="http://schemas.microsoft.com/office/drawing/2014/main" id="{D21D391B-307C-46A7-9D9A-1B6D1847D9C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3008" y="3145134"/>
            <a:ext cx="3881796" cy="763478"/>
          </a:xfrm>
        </p:spPr>
        <p:txBody>
          <a:bodyPr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2" name="Päivämäärän paikkamerkki 6">
            <a:extLst>
              <a:ext uri="{FF2B5EF4-FFF2-40B4-BE49-F238E27FC236}">
                <a16:creationId xmlns:a16="http://schemas.microsoft.com/office/drawing/2014/main" id="{5CE5CFD8-9FA3-4D3F-8ADF-DF32DB92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17993" y="3971647"/>
            <a:ext cx="936811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4D44A00D-785D-46BF-95D4-B07262E83E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05631" y="5482815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9507F183-A44C-45F9-ADFD-73D1EF36C7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273008" y="4558295"/>
            <a:ext cx="3881796" cy="86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21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Otsikkodia"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>
            <a:extLst>
              <a:ext uri="{FF2B5EF4-FFF2-40B4-BE49-F238E27FC236}">
                <a16:creationId xmlns:a16="http://schemas.microsoft.com/office/drawing/2014/main" id="{54201668-D23C-1141-8324-66983C326C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>
            <a:extLst>
              <a:ext uri="{FF2B5EF4-FFF2-40B4-BE49-F238E27FC236}">
                <a16:creationId xmlns:a16="http://schemas.microsoft.com/office/drawing/2014/main" id="{75DF2903-B3B4-41DD-809E-AA5BDCC391E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6824" y="3429000"/>
            <a:ext cx="10560423" cy="2741649"/>
          </a:xfrm>
          <a:prstGeom prst="rect">
            <a:avLst/>
          </a:prstGeom>
        </p:spPr>
      </p:pic>
      <p:sp>
        <p:nvSpPr>
          <p:cNvPr id="11" name="Otsikko 1">
            <a:extLst>
              <a:ext uri="{FF2B5EF4-FFF2-40B4-BE49-F238E27FC236}">
                <a16:creationId xmlns:a16="http://schemas.microsoft.com/office/drawing/2014/main" id="{56AF01AB-05B6-4311-A216-6DBEBB591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1676" y="3887891"/>
            <a:ext cx="5903449" cy="1296297"/>
          </a:xfrm>
        </p:spPr>
        <p:txBody>
          <a:bodyPr anchor="b">
            <a:normAutofit/>
          </a:bodyPr>
          <a:lstStyle>
            <a:lvl1pPr algn="l"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Alaotsikko 2">
            <a:extLst>
              <a:ext uri="{FF2B5EF4-FFF2-40B4-BE49-F238E27FC236}">
                <a16:creationId xmlns:a16="http://schemas.microsoft.com/office/drawing/2014/main" id="{7200CB74-A542-4E91-BB69-41AAD86C20B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81676" y="5325034"/>
            <a:ext cx="5903449" cy="480701"/>
          </a:xfrm>
        </p:spPr>
        <p:txBody>
          <a:bodyPr anchor="b"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3" name="Päivämäärän paikkamerkki 5">
            <a:extLst>
              <a:ext uri="{FF2B5EF4-FFF2-40B4-BE49-F238E27FC236}">
                <a16:creationId xmlns:a16="http://schemas.microsoft.com/office/drawing/2014/main" id="{994AE624-B9D2-4FD5-A0B2-D1098AFB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68292" y="3698049"/>
            <a:ext cx="966856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289962B0-8C3D-4C5B-80B5-37C68C9CEAA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997384" y="5506190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75FBB37F-84FE-4CED-8847-E95172F8C8D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99736" y="4500662"/>
            <a:ext cx="3235412" cy="72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04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Otsikko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uva 12">
            <a:extLst>
              <a:ext uri="{FF2B5EF4-FFF2-40B4-BE49-F238E27FC236}">
                <a16:creationId xmlns:a16="http://schemas.microsoft.com/office/drawing/2014/main" id="{15963053-D18F-1F48-8421-D46F941D8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AA600428-06B4-4439-8999-DCDC9BBDCF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92863" y="699247"/>
            <a:ext cx="4902284" cy="552225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D4FCBDC7-0CCB-4DE1-AA79-B241844BC6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3266" y="1290918"/>
            <a:ext cx="3901538" cy="1532670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Alaotsikko 2">
            <a:extLst>
              <a:ext uri="{FF2B5EF4-FFF2-40B4-BE49-F238E27FC236}">
                <a16:creationId xmlns:a16="http://schemas.microsoft.com/office/drawing/2014/main" id="{D21D391B-307C-46A7-9D9A-1B6D1847D9C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3008" y="3145134"/>
            <a:ext cx="3881796" cy="763478"/>
          </a:xfrm>
        </p:spPr>
        <p:txBody>
          <a:bodyPr>
            <a:normAutofit/>
          </a:bodyPr>
          <a:lstStyle>
            <a:lvl1pPr marL="0" indent="0" algn="l">
              <a:buNone/>
              <a:defRPr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12" name="Päivämäärän paikkamerkki 6">
            <a:extLst>
              <a:ext uri="{FF2B5EF4-FFF2-40B4-BE49-F238E27FC236}">
                <a16:creationId xmlns:a16="http://schemas.microsoft.com/office/drawing/2014/main" id="{5CE5CFD8-9FA3-4D3F-8ADF-DF32DB92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17993" y="3971647"/>
            <a:ext cx="936811" cy="365125"/>
          </a:xfrm>
        </p:spPr>
        <p:txBody>
          <a:bodyPr/>
          <a:lstStyle>
            <a:lvl1pPr algn="r">
              <a:defRPr/>
            </a:lvl1pPr>
          </a:lstStyle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pic>
        <p:nvPicPr>
          <p:cNvPr id="14" name="Kuva 13" descr="Oulun logo.">
            <a:extLst>
              <a:ext uri="{FF2B5EF4-FFF2-40B4-BE49-F238E27FC236}">
                <a16:creationId xmlns:a16="http://schemas.microsoft.com/office/drawing/2014/main" id="{4D44A00D-785D-46BF-95D4-B07262E83E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05631" y="5482815"/>
            <a:ext cx="925547" cy="244822"/>
          </a:xfrm>
          <a:prstGeom prst="rect">
            <a:avLst/>
          </a:prstGeom>
        </p:spPr>
      </p:pic>
      <p:pic>
        <p:nvPicPr>
          <p:cNvPr id="15" name="Kuva 14" descr="Sivistys- ja kulttuuripalveluiden logo.">
            <a:extLst>
              <a:ext uri="{FF2B5EF4-FFF2-40B4-BE49-F238E27FC236}">
                <a16:creationId xmlns:a16="http://schemas.microsoft.com/office/drawing/2014/main" id="{9507F183-A44C-45F9-ADFD-73D1EF36C7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273008" y="4558295"/>
            <a:ext cx="3881796" cy="86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47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tsikkodi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52BB320E-AE24-5544-8176-D98037CBB6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5C644F0B-803E-6D48-A06A-BC0EE7988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035" y="1290918"/>
            <a:ext cx="8211671" cy="1129553"/>
          </a:xfrm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38395314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tsikkodi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C644F0B-803E-6D48-A06A-BC0EE7988E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5106" y="2060447"/>
            <a:ext cx="9932894" cy="1449515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C68D0D81-8714-384B-B95E-D37C3C5E32A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5106" y="3852672"/>
            <a:ext cx="9932894" cy="963168"/>
          </a:xfrm>
        </p:spPr>
        <p:txBody>
          <a:bodyPr>
            <a:normAutofit/>
          </a:bodyPr>
          <a:lstStyle>
            <a:lvl1pPr marL="0" indent="0" algn="l">
              <a:buNone/>
              <a:defRPr sz="1600" spc="5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8ED4078-C745-6B4D-9F2B-041B10D65B6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52206" y="5934820"/>
            <a:ext cx="7500270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3" name="Kuva 12">
            <a:extLst>
              <a:ext uri="{FF2B5EF4-FFF2-40B4-BE49-F238E27FC236}">
                <a16:creationId xmlns:a16="http://schemas.microsoft.com/office/drawing/2014/main" id="{AA21C816-39A0-A74A-8F2A-2CE8F9472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9" name="Kuva 8" descr="Sivistys- ja kulttuuripalveluiden logo.">
            <a:extLst>
              <a:ext uri="{FF2B5EF4-FFF2-40B4-BE49-F238E27FC236}">
                <a16:creationId xmlns:a16="http://schemas.microsoft.com/office/drawing/2014/main" id="{102C537D-5788-4197-9F32-E4B978E002D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0" name="Kuva 9" descr="Oulun logo.">
            <a:extLst>
              <a:ext uri="{FF2B5EF4-FFF2-40B4-BE49-F238E27FC236}">
                <a16:creationId xmlns:a16="http://schemas.microsoft.com/office/drawing/2014/main" id="{F5BE4E6F-B351-4159-B897-4BAC3FAE33B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6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28B4BE5-33C4-7740-90A5-CB0EE6BC9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99B77511-3DF1-B246-9F30-F66AE595E1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88050F2C-300C-484D-86D0-75504628B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5719C-C0B1-0442-A41F-D134B78B6185}" type="datetime1">
              <a:rPr lang="fi-FI" smtClean="0"/>
              <a:t>15.9.2026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39BF014A-7030-514A-AD23-EB2DFC613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DD7C5B36-3BF9-4A48-B14B-E5330E0AE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F4FE-713B-884F-B5BF-63AA24B8D1FF}" type="slidenum">
              <a:rPr lang="fi-FI" smtClean="0"/>
              <a:t>‹#›</a:t>
            </a:fld>
            <a:endParaRPr lang="fi-FI"/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EB7270A1-F7B8-8F47-A43A-0767FDA0F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54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5BC2442-37AE-5C40-BCED-03A8BF0F3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176896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5D3DAFCB-F2FD-B748-8F31-AA990DAEA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155111"/>
            <a:ext cx="10515600" cy="39491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C788AD55-A39B-3A46-9037-D338B8A10A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6" name="Kuva 5" descr="Sivistys- ja kulttuuripalveluiden logo.">
            <a:extLst>
              <a:ext uri="{FF2B5EF4-FFF2-40B4-BE49-F238E27FC236}">
                <a16:creationId xmlns:a16="http://schemas.microsoft.com/office/drawing/2014/main" id="{990BF5BC-234D-4011-B452-EFE2E7249B1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9" name="Kuva 8" descr="Oulun logo.">
            <a:extLst>
              <a:ext uri="{FF2B5EF4-FFF2-40B4-BE49-F238E27FC236}">
                <a16:creationId xmlns:a16="http://schemas.microsoft.com/office/drawing/2014/main" id="{AB34FC20-020F-4F1A-BDE1-CDA6C97A68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0430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129553"/>
            <a:ext cx="9791700" cy="927847"/>
          </a:xfrm>
        </p:spPr>
        <p:txBody>
          <a:bodyPr anchor="b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982694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pic>
        <p:nvPicPr>
          <p:cNvPr id="8" name="Kuva 7" descr="Oulun kaupungin tunnus">
            <a:extLst>
              <a:ext uri="{FF2B5EF4-FFF2-40B4-BE49-F238E27FC236}">
                <a16:creationId xmlns:a16="http://schemas.microsoft.com/office/drawing/2014/main" id="{31D37D4A-7098-6645-82FE-EAD98D4F61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4568" y="5751093"/>
            <a:ext cx="1248611" cy="624306"/>
          </a:xfrm>
          <a:prstGeom prst="rect">
            <a:avLst/>
          </a:prstGeom>
        </p:spPr>
      </p:pic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04457" y="5934820"/>
            <a:ext cx="7448019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2" name="Kuva 11">
            <a:extLst>
              <a:ext uri="{FF2B5EF4-FFF2-40B4-BE49-F238E27FC236}">
                <a16:creationId xmlns:a16="http://schemas.microsoft.com/office/drawing/2014/main" id="{C5097AA4-095E-3842-B73A-FC4D625BC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7" name="Kuva 6" descr="Sivistys- ja kulttuuripalveluiden logo.">
            <a:extLst>
              <a:ext uri="{FF2B5EF4-FFF2-40B4-BE49-F238E27FC236}">
                <a16:creationId xmlns:a16="http://schemas.microsoft.com/office/drawing/2014/main" id="{71C51CBA-A580-4AC3-9F8A-A8C5E1D3B81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0" name="Kuva 9" descr="Oulun logo.">
            <a:extLst>
              <a:ext uri="{FF2B5EF4-FFF2-40B4-BE49-F238E27FC236}">
                <a16:creationId xmlns:a16="http://schemas.microsoft.com/office/drawing/2014/main" id="{78FBB0A1-BB56-4859-94A9-F5BCD32FD50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722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129553"/>
            <a:ext cx="9791700" cy="927847"/>
          </a:xfrm>
        </p:spPr>
        <p:txBody>
          <a:bodyPr anchor="b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494143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Tekstin paikkamerkki 10">
            <a:extLst>
              <a:ext uri="{FF2B5EF4-FFF2-40B4-BE49-F238E27FC236}">
                <a16:creationId xmlns:a16="http://schemas.microsoft.com/office/drawing/2014/main" id="{212025FF-3F8D-B24A-B526-188D2E11D6F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17898" y="2491740"/>
            <a:ext cx="494143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0766" y="5934820"/>
            <a:ext cx="7591710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2" name="Kuva 11">
            <a:extLst>
              <a:ext uri="{FF2B5EF4-FFF2-40B4-BE49-F238E27FC236}">
                <a16:creationId xmlns:a16="http://schemas.microsoft.com/office/drawing/2014/main" id="{C5097AA4-095E-3842-B73A-FC4D625BC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 descr="Sivistys- ja kulttuuripalveluiden logo.">
            <a:extLst>
              <a:ext uri="{FF2B5EF4-FFF2-40B4-BE49-F238E27FC236}">
                <a16:creationId xmlns:a16="http://schemas.microsoft.com/office/drawing/2014/main" id="{5EDB1419-A410-478C-8C6C-1AD19F48CC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3" name="Kuva 12" descr="Oulun logo.">
            <a:extLst>
              <a:ext uri="{FF2B5EF4-FFF2-40B4-BE49-F238E27FC236}">
                <a16:creationId xmlns:a16="http://schemas.microsoft.com/office/drawing/2014/main" id="{AA6E841F-BA70-41E5-9956-AD9679BAE03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1123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670560"/>
            <a:ext cx="9791700" cy="756920"/>
          </a:xfrm>
        </p:spPr>
        <p:txBody>
          <a:bodyPr anchor="b">
            <a:normAutofit/>
          </a:bodyPr>
          <a:lstStyle>
            <a:lvl1pPr>
              <a:defRPr sz="18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458720" y="2491740"/>
            <a:ext cx="7274559" cy="297478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200" spc="80"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13017" y="5934820"/>
            <a:ext cx="7539459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2" name="Kuva 11">
            <a:extLst>
              <a:ext uri="{FF2B5EF4-FFF2-40B4-BE49-F238E27FC236}">
                <a16:creationId xmlns:a16="http://schemas.microsoft.com/office/drawing/2014/main" id="{C5097AA4-095E-3842-B73A-FC4D625BC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7" name="Kuva 6" descr="Sivistys- ja kulttuuripalveluiden logo.">
            <a:extLst>
              <a:ext uri="{FF2B5EF4-FFF2-40B4-BE49-F238E27FC236}">
                <a16:creationId xmlns:a16="http://schemas.microsoft.com/office/drawing/2014/main" id="{F8B1C6D5-887C-42EF-88B0-61031896D4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0" name="Kuva 9" descr="Oulun logo.">
            <a:extLst>
              <a:ext uri="{FF2B5EF4-FFF2-40B4-BE49-F238E27FC236}">
                <a16:creationId xmlns:a16="http://schemas.microsoft.com/office/drawing/2014/main" id="{8D2D5939-F3E7-425B-A44B-A6F233F3BA5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620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063256"/>
            <a:ext cx="9526415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494143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Kaavion paikkamerkki 3">
            <a:extLst>
              <a:ext uri="{FF2B5EF4-FFF2-40B4-BE49-F238E27FC236}">
                <a16:creationId xmlns:a16="http://schemas.microsoft.com/office/drawing/2014/main" id="{97940F9C-2370-E647-9ECF-715AC0BBEDF3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519863" y="2049463"/>
            <a:ext cx="4862011" cy="3436937"/>
          </a:xfrm>
        </p:spPr>
        <p:txBody>
          <a:bodyPr/>
          <a:lstStyle/>
          <a:p>
            <a:r>
              <a:rPr lang="fi-FI"/>
              <a:t>Lisää kaavio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91394" y="5934820"/>
            <a:ext cx="7461082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2" name="Kuva 11">
            <a:extLst>
              <a:ext uri="{FF2B5EF4-FFF2-40B4-BE49-F238E27FC236}">
                <a16:creationId xmlns:a16="http://schemas.microsoft.com/office/drawing/2014/main" id="{C5097AA4-095E-3842-B73A-FC4D625BC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 descr="Sivistys- ja kulttuuripalveluiden logo.">
            <a:extLst>
              <a:ext uri="{FF2B5EF4-FFF2-40B4-BE49-F238E27FC236}">
                <a16:creationId xmlns:a16="http://schemas.microsoft.com/office/drawing/2014/main" id="{06C8948B-36B5-4535-8823-52E81FC221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3" name="Kuva 12" descr="Oulun logo.">
            <a:extLst>
              <a:ext uri="{FF2B5EF4-FFF2-40B4-BE49-F238E27FC236}">
                <a16:creationId xmlns:a16="http://schemas.microsoft.com/office/drawing/2014/main" id="{946F9644-8F00-4855-AF18-9786989BEC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443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063256"/>
            <a:ext cx="6566647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6557961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28000" y="690001"/>
            <a:ext cx="3242277" cy="5489125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22023" y="5865548"/>
            <a:ext cx="4223157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 descr="Sivistys- ja kulttuuripalveluiden logo.">
            <a:extLst>
              <a:ext uri="{FF2B5EF4-FFF2-40B4-BE49-F238E27FC236}">
                <a16:creationId xmlns:a16="http://schemas.microsoft.com/office/drawing/2014/main" id="{AF05C52F-52A3-481C-9B30-55D16F2405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687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063256"/>
            <a:ext cx="5312005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494143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97782" y="690001"/>
            <a:ext cx="4872496" cy="5489125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13017" y="5865548"/>
            <a:ext cx="2781201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 descr="Sivistys- ja kulttuuripalveluiden logo.">
            <a:extLst>
              <a:ext uri="{FF2B5EF4-FFF2-40B4-BE49-F238E27FC236}">
                <a16:creationId xmlns:a16="http://schemas.microsoft.com/office/drawing/2014/main" id="{160E416F-EBC1-46E5-B104-340A5E663D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3068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4" y="1063256"/>
            <a:ext cx="3313084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3304398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890977" y="690001"/>
            <a:ext cx="6479301" cy="5489125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pic>
        <p:nvPicPr>
          <p:cNvPr id="7" name="Kuva 6" descr="Sivistys- ja kulttuuripalveluiden logo.">
            <a:extLst>
              <a:ext uri="{FF2B5EF4-FFF2-40B4-BE49-F238E27FC236}">
                <a16:creationId xmlns:a16="http://schemas.microsoft.com/office/drawing/2014/main" id="{23A62FE5-9493-4131-B229-9FFB58F8F7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687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063256"/>
            <a:ext cx="5312005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57239" y="2491740"/>
            <a:ext cx="494143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97782" y="0"/>
            <a:ext cx="5694218" cy="6857999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26080" y="5865548"/>
            <a:ext cx="2768138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 descr="Sivistys- ja kulttuuripalveluiden logo.">
            <a:extLst>
              <a:ext uri="{FF2B5EF4-FFF2-40B4-BE49-F238E27FC236}">
                <a16:creationId xmlns:a16="http://schemas.microsoft.com/office/drawing/2014/main" id="{41AA429B-8C69-4FC3-B6EC-69E5C9D365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681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5845" y="1063256"/>
            <a:ext cx="5757882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23013" y="2491740"/>
            <a:ext cx="6531522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934" y="690001"/>
            <a:ext cx="3220113" cy="5489125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800600" y="5865548"/>
            <a:ext cx="4978831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4C49262B-14F4-8D4E-B60E-0EEA0836C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3" name="Kuva 12" descr="Sivistys- ja kulttuuripalveluiden logo.">
            <a:extLst>
              <a:ext uri="{FF2B5EF4-FFF2-40B4-BE49-F238E27FC236}">
                <a16:creationId xmlns:a16="http://schemas.microsoft.com/office/drawing/2014/main" id="{C89480A0-7899-4602-9ABB-8496A5F52E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25144" y="5687543"/>
            <a:ext cx="1159847" cy="72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2091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8858" y="1063256"/>
            <a:ext cx="4120805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31797" y="2491740"/>
            <a:ext cx="4922737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934" y="690001"/>
            <a:ext cx="4871442" cy="5489125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34563" y="5865548"/>
            <a:ext cx="3344868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4C49262B-14F4-8D4E-B60E-0EEA0836C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 descr="Sivistys- ja kulttuuripalveluiden logo.">
            <a:extLst>
              <a:ext uri="{FF2B5EF4-FFF2-40B4-BE49-F238E27FC236}">
                <a16:creationId xmlns:a16="http://schemas.microsoft.com/office/drawing/2014/main" id="{6FAE3318-70BA-4914-9EAB-6619D72EAF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25144" y="5687543"/>
            <a:ext cx="1159847" cy="72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146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1451" y="1063256"/>
            <a:ext cx="3313084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136" y="2491740"/>
            <a:ext cx="3304398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933" y="690001"/>
            <a:ext cx="6479301" cy="5489125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24658" y="5865548"/>
            <a:ext cx="1727765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4C49262B-14F4-8D4E-B60E-0EEA0836C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 descr="Sivistys- ja kulttuuripalveluiden logo.">
            <a:extLst>
              <a:ext uri="{FF2B5EF4-FFF2-40B4-BE49-F238E27FC236}">
                <a16:creationId xmlns:a16="http://schemas.microsoft.com/office/drawing/2014/main" id="{CFE21BF6-129D-49D9-AEFC-CFC30D6B1D0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25144" y="5687543"/>
            <a:ext cx="1159847" cy="72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514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8858" y="1063256"/>
            <a:ext cx="4935677" cy="999460"/>
          </a:xfrm>
        </p:spPr>
        <p:txBody>
          <a:bodyPr anchor="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FA74886E-152E-114E-83A1-63C4F61D05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31797" y="2491740"/>
            <a:ext cx="4922737" cy="297478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37B727AD-104A-3D4D-8D18-6C6A370FA9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5703376" cy="6858000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34563" y="5865548"/>
            <a:ext cx="3344868" cy="38285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4C49262B-14F4-8D4E-B60E-0EEA0836C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740563" y="669257"/>
            <a:ext cx="644428" cy="647700"/>
          </a:xfrm>
          <a:prstGeom prst="rect">
            <a:avLst/>
          </a:prstGeom>
        </p:spPr>
      </p:pic>
      <p:pic>
        <p:nvPicPr>
          <p:cNvPr id="10" name="Kuva 9" descr="Sivistys- ja kulttuuripalveluiden logo.">
            <a:extLst>
              <a:ext uri="{FF2B5EF4-FFF2-40B4-BE49-F238E27FC236}">
                <a16:creationId xmlns:a16="http://schemas.microsoft.com/office/drawing/2014/main" id="{35E36C40-4BDA-411B-ACA4-18D04F80A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25144" y="5687543"/>
            <a:ext cx="1159847" cy="72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938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281940"/>
            <a:ext cx="9791700" cy="756920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9ECB48CF-48CE-A74B-9D2D-2AE4129A3E3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371601"/>
            <a:ext cx="12192000" cy="4114800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65269" y="5934820"/>
            <a:ext cx="7487207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6" name="Kuva 5" descr="Sivistys- ja kulttuuripalveluiden logo.">
            <a:extLst>
              <a:ext uri="{FF2B5EF4-FFF2-40B4-BE49-F238E27FC236}">
                <a16:creationId xmlns:a16="http://schemas.microsoft.com/office/drawing/2014/main" id="{FF48920D-C6BC-4618-83E9-05396DFFDD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7" name="Kuva 6" descr="Oulun logo.">
            <a:extLst>
              <a:ext uri="{FF2B5EF4-FFF2-40B4-BE49-F238E27FC236}">
                <a16:creationId xmlns:a16="http://schemas.microsoft.com/office/drawing/2014/main" id="{155A335D-2808-44D7-8E41-ED2D8043CB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887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281940"/>
            <a:ext cx="9791700" cy="756920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9ECB48CF-48CE-A74B-9D2D-2AE4129A3E3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00100" y="1371601"/>
            <a:ext cx="10584180" cy="4114800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04457" y="5934820"/>
            <a:ext cx="7448019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6" name="Kuva 5" descr="Sivistys- ja kulttuuripalveluiden logo.">
            <a:extLst>
              <a:ext uri="{FF2B5EF4-FFF2-40B4-BE49-F238E27FC236}">
                <a16:creationId xmlns:a16="http://schemas.microsoft.com/office/drawing/2014/main" id="{5CCFB3B9-0A1E-422B-A6FC-D973ACEE10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7" name="Kuva 6" descr="Oulun logo.">
            <a:extLst>
              <a:ext uri="{FF2B5EF4-FFF2-40B4-BE49-F238E27FC236}">
                <a16:creationId xmlns:a16="http://schemas.microsoft.com/office/drawing/2014/main" id="{BF71B0BA-796A-440B-9A6E-ED3220EB19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7895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281940"/>
            <a:ext cx="9791700" cy="756920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9ECB48CF-48CE-A74B-9D2D-2AE4129A3E3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00100" y="1371601"/>
            <a:ext cx="4896365" cy="2748454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10" name="Tekstin paikkamerkki 10">
            <a:extLst>
              <a:ext uri="{FF2B5EF4-FFF2-40B4-BE49-F238E27FC236}">
                <a16:creationId xmlns:a16="http://schemas.microsoft.com/office/drawing/2014/main" id="{E4A72597-9596-554A-8472-9CCBE6E599C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4653" y="4549141"/>
            <a:ext cx="4982762" cy="9372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Kuvan paikkamerkki 3">
            <a:extLst>
              <a:ext uri="{FF2B5EF4-FFF2-40B4-BE49-F238E27FC236}">
                <a16:creationId xmlns:a16="http://schemas.microsoft.com/office/drawing/2014/main" id="{BCB0A600-B46D-A848-BA27-4823281321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12010" y="1371601"/>
            <a:ext cx="4869081" cy="2748454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7" name="Tekstin paikkamerkki 10">
            <a:extLst>
              <a:ext uri="{FF2B5EF4-FFF2-40B4-BE49-F238E27FC236}">
                <a16:creationId xmlns:a16="http://schemas.microsoft.com/office/drawing/2014/main" id="{3900F4F0-A16D-7440-B3F8-B6AB5CC8CDE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31797" y="4549141"/>
            <a:ext cx="4922737" cy="9372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91394" y="5934820"/>
            <a:ext cx="7461082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1" name="Kuva 10" descr="Sivistys- ja kulttuuripalveluiden logo.">
            <a:extLst>
              <a:ext uri="{FF2B5EF4-FFF2-40B4-BE49-F238E27FC236}">
                <a16:creationId xmlns:a16="http://schemas.microsoft.com/office/drawing/2014/main" id="{4A564046-4101-4E23-B37B-CC9656EC56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2" name="Kuva 11" descr="Oulun logo.">
            <a:extLst>
              <a:ext uri="{FF2B5EF4-FFF2-40B4-BE49-F238E27FC236}">
                <a16:creationId xmlns:a16="http://schemas.microsoft.com/office/drawing/2014/main" id="{8A77F652-86F5-4BED-A22A-3580E611E7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1305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Mukautettu asette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E3681DF-5A98-8E4E-95BD-D66672DCE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3633536"/>
            <a:ext cx="10633321" cy="581659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0" name="Tekstin paikkamerkki 10">
            <a:extLst>
              <a:ext uri="{FF2B5EF4-FFF2-40B4-BE49-F238E27FC236}">
                <a16:creationId xmlns:a16="http://schemas.microsoft.com/office/drawing/2014/main" id="{E4A72597-9596-554A-8472-9CCBE6E599C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4653" y="4549141"/>
            <a:ext cx="4982762" cy="9372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9ECB48CF-48CE-A74B-9D2D-2AE4129A3E3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00100" y="697833"/>
            <a:ext cx="4896365" cy="2748454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7" name="Tekstin paikkamerkki 10">
            <a:extLst>
              <a:ext uri="{FF2B5EF4-FFF2-40B4-BE49-F238E27FC236}">
                <a16:creationId xmlns:a16="http://schemas.microsoft.com/office/drawing/2014/main" id="{3900F4F0-A16D-7440-B3F8-B6AB5CC8CDE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31797" y="4549141"/>
            <a:ext cx="4922737" cy="9372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Kuvan paikkamerkki 3">
            <a:extLst>
              <a:ext uri="{FF2B5EF4-FFF2-40B4-BE49-F238E27FC236}">
                <a16:creationId xmlns:a16="http://schemas.microsoft.com/office/drawing/2014/main" id="{BCB0A600-B46D-A848-BA27-4823281321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12010" y="697833"/>
            <a:ext cx="4869081" cy="2748454"/>
          </a:xfrm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9" name="Tekstin paikkamerkki 4">
            <a:extLst>
              <a:ext uri="{FF2B5EF4-FFF2-40B4-BE49-F238E27FC236}">
                <a16:creationId xmlns:a16="http://schemas.microsoft.com/office/drawing/2014/main" id="{A372267E-0489-C941-A217-340563AD37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6709" y="5934820"/>
            <a:ext cx="7395767" cy="322263"/>
          </a:xfrm>
        </p:spPr>
        <p:txBody>
          <a:bodyPr anchor="b">
            <a:normAutofit/>
          </a:bodyPr>
          <a:lstStyle>
            <a:lvl1pPr marL="0" indent="0">
              <a:buNone/>
              <a:defRPr sz="1200" spc="50" baseline="0"/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11" name="Kuva 10" descr="Sivistys- ja kulttuuripalveluiden logo.">
            <a:extLst>
              <a:ext uri="{FF2B5EF4-FFF2-40B4-BE49-F238E27FC236}">
                <a16:creationId xmlns:a16="http://schemas.microsoft.com/office/drawing/2014/main" id="{403744BB-A902-4690-B7EE-A8204A22BE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8785" y="5882368"/>
            <a:ext cx="1988919" cy="443127"/>
          </a:xfrm>
          <a:prstGeom prst="rect">
            <a:avLst/>
          </a:prstGeom>
        </p:spPr>
      </p:pic>
      <p:pic>
        <p:nvPicPr>
          <p:cNvPr id="12" name="Kuva 11" descr="Oulun logo.">
            <a:extLst>
              <a:ext uri="{FF2B5EF4-FFF2-40B4-BE49-F238E27FC236}">
                <a16:creationId xmlns:a16="http://schemas.microsoft.com/office/drawing/2014/main" id="{4D2F779D-CF7C-467B-BE6D-D357E4FD3E7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40563" y="6029508"/>
            <a:ext cx="600450" cy="15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9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D18DAED1-DD14-BF4A-B88C-E1C96F943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58CEF64-9781-D945-9720-99CE85F39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14101579-0DA9-4049-AC13-EF6FA335BF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13851BC7-B432-4747-9742-70043FBB6BD1}" type="datetime1">
              <a:rPr lang="fi-FI" smtClean="0"/>
              <a:t>15.9.2026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65F9E72-400B-824D-91AE-6E5C40C7F6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71DABDF-68E5-1744-9D23-F69A2F2C7D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69C2F4FE-713B-884F-B5BF-63AA24B8D1FF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51872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62" r:id="rId14"/>
    <p:sldLayoutId id="2147483663" r:id="rId15"/>
    <p:sldLayoutId id="2147483650" r:id="rId16"/>
    <p:sldLayoutId id="2147483651" r:id="rId17"/>
    <p:sldLayoutId id="2147483664" r:id="rId18"/>
    <p:sldLayoutId id="2147483665" r:id="rId19"/>
    <p:sldLayoutId id="2147483666" r:id="rId20"/>
    <p:sldLayoutId id="2147483667" r:id="rId21"/>
    <p:sldLayoutId id="2147483670" r:id="rId22"/>
    <p:sldLayoutId id="2147483668" r:id="rId23"/>
    <p:sldLayoutId id="2147483669" r:id="rId24"/>
    <p:sldLayoutId id="2147483677" r:id="rId25"/>
    <p:sldLayoutId id="2147483673" r:id="rId26"/>
    <p:sldLayoutId id="2147483675" r:id="rId27"/>
    <p:sldLayoutId id="2147483674" r:id="rId28"/>
    <p:sldLayoutId id="2147483676" r:id="rId29"/>
    <p:sldLayoutId id="2147483678" r:id="rId30"/>
    <p:sldLayoutId id="2147483679" r:id="rId31"/>
    <p:sldLayoutId id="2147483680" r:id="rId32"/>
    <p:sldLayoutId id="2147483681" r:id="rId33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E052028-CCF9-0A44-82AB-381B5C0D8F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17760" y="2097744"/>
            <a:ext cx="7424928" cy="1449515"/>
          </a:xfrm>
        </p:spPr>
        <p:txBody>
          <a:bodyPr/>
          <a:lstStyle/>
          <a:p>
            <a:r>
              <a:rPr lang="fi-FI"/>
              <a:t>5-8-vuotiaiden pedagoginen suunnitelma</a:t>
            </a:r>
          </a:p>
        </p:txBody>
      </p:sp>
    </p:spTree>
    <p:extLst>
      <p:ext uri="{BB962C8B-B14F-4D97-AF65-F5344CB8AC3E}">
        <p14:creationId xmlns:p14="http://schemas.microsoft.com/office/powerpoint/2010/main" val="1817712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296DFACA-801F-4C73-8180-17B9E7EB7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812" y="1129553"/>
            <a:ext cx="9791700" cy="927847"/>
          </a:xfrm>
        </p:spPr>
        <p:txBody>
          <a:bodyPr>
            <a:normAutofit/>
          </a:bodyPr>
          <a:lstStyle/>
          <a:p>
            <a:r>
              <a:rPr lang="fi-FI" sz="3200"/>
              <a:t>Kasvamme, kohtaamme ja kasvatamme yhdessä</a:t>
            </a:r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09B62232-8CEC-42B6-B821-4BF195B1944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79943" y="2589285"/>
            <a:ext cx="4872999" cy="2974781"/>
          </a:xfrm>
        </p:spPr>
        <p:txBody>
          <a:bodyPr/>
          <a:lstStyle/>
          <a:p>
            <a:pPr algn="ctr"/>
            <a:r>
              <a:rPr lang="fi-FI" b="1">
                <a:solidFill>
                  <a:schemeClr val="accent1"/>
                </a:solidFill>
                <a:latin typeface="+mn-lt"/>
              </a:rPr>
              <a:t>VISIO: </a:t>
            </a:r>
          </a:p>
          <a:p>
            <a:pPr algn="ctr"/>
            <a:r>
              <a:rPr lang="fi-FI" b="1" i="1">
                <a:solidFill>
                  <a:schemeClr val="accent1"/>
                </a:solidFill>
                <a:latin typeface="+mn-lt"/>
              </a:rPr>
              <a:t>”Yhtenäinen esi- ja alkuopetuksen pedagogiikka, toimintakulttuuri ja oppimisympäristö vahvistaa lapsen varhaista perustaitojen oppimista. Yhdessä toimien mahdollistamme lapsen yksilöllisen etenemisen kasvun ja opin polulla joustavien siirtymien avulla.”</a:t>
            </a:r>
          </a:p>
          <a:p>
            <a:endParaRPr lang="fi-FI"/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B2AB7DAC-AA0C-4400-A7CB-3AB67A78C3F0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11225213" y="3697288"/>
            <a:ext cx="966787" cy="365125"/>
          </a:xfrm>
        </p:spPr>
        <p:txBody>
          <a:bodyPr/>
          <a:lstStyle/>
          <a:p>
            <a:fld id="{13851BC7-B432-4747-9742-70043FBB6BD1}" type="datetime1">
              <a:rPr lang="fi-FI" smtClean="0"/>
              <a:pPr/>
              <a:t>15.9.2026</a:t>
            </a:fld>
            <a:endParaRPr lang="fi-FI"/>
          </a:p>
        </p:txBody>
      </p:sp>
      <p:sp>
        <p:nvSpPr>
          <p:cNvPr id="2" name="Tekstiruutu 1">
            <a:extLst>
              <a:ext uri="{FF2B5EF4-FFF2-40B4-BE49-F238E27FC236}">
                <a16:creationId xmlns:a16="http://schemas.microsoft.com/office/drawing/2014/main" id="{49B05C9F-0946-4683-B294-0F4D1B29A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780836" y="2815119"/>
            <a:ext cx="5309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i-FI"/>
          </a:p>
          <a:p>
            <a:pPr marL="342900" indent="-342900">
              <a:buAutoNum type="arabicPeriod"/>
            </a:pPr>
            <a:endParaRPr lang="fi-FI"/>
          </a:p>
        </p:txBody>
      </p:sp>
      <p:sp>
        <p:nvSpPr>
          <p:cNvPr id="9" name="Tekstiruutu 8">
            <a:extLst>
              <a:ext uri="{FF2B5EF4-FFF2-40B4-BE49-F238E27FC236}">
                <a16:creationId xmlns:a16="http://schemas.microsoft.com/office/drawing/2014/main" id="{0B8782A6-1CB9-42C5-8AC5-A247B182D096}"/>
              </a:ext>
            </a:extLst>
          </p:cNvPr>
          <p:cNvSpPr txBox="1"/>
          <p:nvPr/>
        </p:nvSpPr>
        <p:spPr>
          <a:xfrm>
            <a:off x="1099335" y="2815119"/>
            <a:ext cx="4872999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i-FI" dirty="0"/>
              <a:t>Yhteinen pedagoginen näkemys</a:t>
            </a:r>
          </a:p>
          <a:p>
            <a:pPr marL="342900" indent="-342900">
              <a:buFont typeface="+mj-lt"/>
              <a:buAutoNum type="arabicPeriod"/>
            </a:pPr>
            <a:r>
              <a:rPr lang="fi-FI" dirty="0"/>
              <a:t>Asiantuntijuuden ja osaamisen jakaminen</a:t>
            </a:r>
            <a:endParaRPr lang="fi-FI" dirty="0">
              <a:cs typeface="Segoe UI"/>
            </a:endParaRPr>
          </a:p>
          <a:p>
            <a:pPr marL="342900" indent="-342900">
              <a:buFont typeface="+mj-lt"/>
              <a:buAutoNum type="arabicPeriod"/>
            </a:pPr>
            <a:r>
              <a:rPr lang="fi-FI" dirty="0"/>
              <a:t>Yhtenäinen toimintakulttuuri</a:t>
            </a:r>
            <a:endParaRPr lang="fi-FI" dirty="0">
              <a:cs typeface="Segoe UI"/>
            </a:endParaRPr>
          </a:p>
          <a:p>
            <a:pPr marL="342900" indent="-342900">
              <a:buFont typeface="+mj-lt"/>
              <a:buAutoNum type="arabicPeriod"/>
            </a:pPr>
            <a:r>
              <a:rPr lang="fi-FI" dirty="0"/>
              <a:t>Pedagogiset työtavat ja oppimisympäristö perustaitojen oppimisessa</a:t>
            </a:r>
            <a:endParaRPr lang="fi-FI" dirty="0">
              <a:cs typeface="Segoe UI"/>
            </a:endParaRPr>
          </a:p>
          <a:p>
            <a:pPr marL="342900" indent="-342900">
              <a:buFont typeface="+mj-lt"/>
              <a:buAutoNum type="arabicPeriod"/>
            </a:pPr>
            <a:r>
              <a:rPr lang="fi-FI" dirty="0"/>
              <a:t>Arviointi Toukokuussa 2027</a:t>
            </a:r>
          </a:p>
          <a:p>
            <a:pPr marL="342900" indent="-342900">
              <a:buFont typeface="+mj-lt"/>
              <a:buAutoNum type="arabicPeriod"/>
            </a:pPr>
            <a:r>
              <a:rPr lang="fi-FI" dirty="0"/>
              <a:t>Vuosikello</a:t>
            </a:r>
            <a:endParaRPr lang="fi-FI" dirty="0"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1531660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2E744B1-BCC8-D3E8-CBD8-9CFF4AA2E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Taustatiedot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582A36C4-DAAA-058E-D04C-CF23BE40CE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r>
              <a:rPr lang="fi-FI" dirty="0"/>
              <a:t>Yksiköt: Lintulammen </a:t>
            </a:r>
            <a:r>
              <a:rPr lang="fi-FI" dirty="0" err="1"/>
              <a:t>koulu,Teuvo</a:t>
            </a:r>
            <a:r>
              <a:rPr lang="fi-FI" dirty="0"/>
              <a:t> Pakkalan koulu, Kaarnalaivan päiväkoti, Lintulan päiväkoti, Mäntylä-Snellmanin päiväkoti, </a:t>
            </a:r>
            <a:r>
              <a:rPr lang="fi-FI" dirty="0" err="1"/>
              <a:t>Välkkylän</a:t>
            </a:r>
            <a:r>
              <a:rPr lang="fi-FI" dirty="0"/>
              <a:t> päiväkoti</a:t>
            </a:r>
          </a:p>
          <a:p>
            <a:r>
              <a:rPr lang="fi-FI" dirty="0"/>
              <a:t>Vastuuhenkilöt: </a:t>
            </a:r>
          </a:p>
          <a:p>
            <a:r>
              <a:rPr lang="fi-FI" dirty="0"/>
              <a:t>Lintulammen koulu: Pauliina Kärki, Mikko Pietilä, Saija Hallen</a:t>
            </a:r>
          </a:p>
          <a:p>
            <a:r>
              <a:rPr lang="fi-FI" dirty="0"/>
              <a:t>Teuvo Pakkalan koulu: Jari Kestilä, Hanna-Reeta Vehmas, Jaana Koskela</a:t>
            </a:r>
          </a:p>
          <a:p>
            <a:r>
              <a:rPr lang="fi-FI" dirty="0"/>
              <a:t>Mäntylä Snellmanin päiväkoti: Henna Laurila, Sari Korhonen, Nora Haaranoja</a:t>
            </a:r>
          </a:p>
          <a:p>
            <a:r>
              <a:rPr lang="fi-FI" dirty="0"/>
              <a:t>Lintulan päiväkoti: Auli Kangas, Timo Kuorikoski, Tuulikki Haapaniemi</a:t>
            </a:r>
          </a:p>
          <a:p>
            <a:r>
              <a:rPr lang="fi-FI" dirty="0" err="1"/>
              <a:t>Välkkylän</a:t>
            </a:r>
            <a:r>
              <a:rPr lang="fi-FI" dirty="0"/>
              <a:t> päiväkoti: Tuula Heliste, Tarja Lampela</a:t>
            </a:r>
          </a:p>
          <a:p>
            <a:r>
              <a:rPr lang="fi-FI" dirty="0"/>
              <a:t>Kaarnalaivan päiväkoti: Jonna Suokas</a:t>
            </a:r>
          </a:p>
          <a:p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65F539D7-2D2B-09F9-9B59-413A42296C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8890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147EC2F-9B64-4C14-846D-495801C7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F15B4C1D-47A3-4702-8FD6-26C9842C6B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560CBB7B-9B0C-4AD2-BA2F-E20CF539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731915"/>
              </p:ext>
            </p:extLst>
          </p:nvPr>
        </p:nvGraphicFramePr>
        <p:xfrm>
          <a:off x="792480" y="794153"/>
          <a:ext cx="7048501" cy="5319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8501">
                  <a:extLst>
                    <a:ext uri="{9D8B030D-6E8A-4147-A177-3AD203B41FA5}">
                      <a16:colId xmlns:a16="http://schemas.microsoft.com/office/drawing/2014/main" val="2476262270"/>
                    </a:ext>
                  </a:extLst>
                </a:gridCol>
              </a:tblGrid>
              <a:tr h="564417">
                <a:tc>
                  <a:txBody>
                    <a:bodyPr/>
                    <a:lstStyle/>
                    <a:p>
                      <a:r>
                        <a:rPr lang="fi-FI"/>
                        <a:t>1. YHTEINEN PEDAGOGINEN NÄKEMYS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442791"/>
                  </a:ext>
                </a:extLst>
              </a:tr>
              <a:tr h="4255420">
                <a:tc>
                  <a:txBody>
                    <a:bodyPr/>
                    <a:lstStyle/>
                    <a:p>
                      <a:r>
                        <a:rPr lang="fi-FI" dirty="0"/>
                        <a:t>Toimintaa ohjaavat:</a:t>
                      </a:r>
                    </a:p>
                    <a:p>
                      <a:r>
                        <a:rPr lang="fi-FI" dirty="0"/>
                        <a:t>Valtakunnallinen </a:t>
                      </a:r>
                      <a:r>
                        <a:rPr lang="fi-FI" dirty="0" err="1"/>
                        <a:t>esiops</a:t>
                      </a:r>
                      <a:r>
                        <a:rPr lang="fi-FI" dirty="0"/>
                        <a:t> ja perusopetuksen opetussuunnitelma.</a:t>
                      </a:r>
                    </a:p>
                    <a:p>
                      <a:r>
                        <a:rPr lang="fi-FI" dirty="0"/>
                        <a:t>Tavoitteet: Tutustuminen päiväkodista kouluun eri keinoin.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i-FI" dirty="0"/>
                        <a:t>Lähi- ja/tai etätapaamiset: syys- ja kevätkaudella useampia tapaamisia tai vierailuja sekä matalan kynnyksen vierailuja esim. välitunneilla.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i-FI" dirty="0"/>
                        <a:t>Kerrotaan koulusta ja havainnollistetaan mitä koulussa tehdään esim. välitunneilla, li-salissa, ruokailussa, oppitunneilla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i-FI" dirty="0"/>
                        <a:t>Lasten osallisuus ja aktiivinen toimijuus: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i-FI" dirty="0"/>
                        <a:t>Lapset mukaan suunnitteluun, kysytään mitä voitaisiin tehdä ja leikkiä yhdessä. Etäyhteys ja esim. yhteiset teemat askarteluissa.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i-FI" dirty="0"/>
                        <a:t>Yhtenäisen tuen polun toteutumisen tukeminen: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i-FI" dirty="0"/>
                        <a:t> - Kasvotusten tehtävä yhteistyö ja tiedon jakaminen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fi-FI" dirty="0"/>
                        <a:t>Edistämme yhteistyössä: Tunne- ja turvataitokasvatusta, kiusaamisen vastainen toimintamallia, leikkiä pedagogisena keinona</a:t>
                      </a:r>
                    </a:p>
                    <a:p>
                      <a:endParaRPr lang="fi-FI" dirty="0"/>
                    </a:p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7960100"/>
                  </a:ext>
                </a:extLst>
              </a:tr>
            </a:tbl>
          </a:graphicData>
        </a:graphic>
      </p:graphicFrame>
      <p:sp>
        <p:nvSpPr>
          <p:cNvPr id="8" name="Suorakulmio 7">
            <a:extLst>
              <a:ext uri="{FF2B5EF4-FFF2-40B4-BE49-F238E27FC236}">
                <a16:creationId xmlns:a16="http://schemas.microsoft.com/office/drawing/2014/main" id="{34E44250-3677-46E0-92BF-6E405C37E7DD}"/>
              </a:ext>
            </a:extLst>
          </p:cNvPr>
          <p:cNvSpPr/>
          <p:nvPr/>
        </p:nvSpPr>
        <p:spPr>
          <a:xfrm>
            <a:off x="8044665" y="1391479"/>
            <a:ext cx="2548202" cy="4222511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fi-FI" sz="1400"/>
              <a:t>Miettikää 1-2 tavoitetta lähiyhteistyölle. </a:t>
            </a:r>
          </a:p>
          <a:p>
            <a:endParaRPr lang="fi-FI" sz="1400"/>
          </a:p>
          <a:p>
            <a:r>
              <a:rPr lang="fi-FI" sz="1400"/>
              <a:t>Kirjatkaa konkreettiset toimenpiteet miten pääsette näihin tavoitteisiin.</a:t>
            </a:r>
            <a:endParaRPr lang="fi-FI" sz="1400">
              <a:cs typeface="Segoe UI"/>
            </a:endParaRPr>
          </a:p>
          <a:p>
            <a:endParaRPr lang="fi-FI" sz="1400"/>
          </a:p>
          <a:p>
            <a:r>
              <a:rPr lang="fi-FI" sz="1400"/>
              <a:t>Kuinka mahdollistetaan lasten osallisuus sekä aktiivinen toimijuus?</a:t>
            </a:r>
            <a:endParaRPr lang="fi-FI" sz="1400">
              <a:cs typeface="Segoe UI"/>
            </a:endParaRPr>
          </a:p>
          <a:p>
            <a:endParaRPr lang="fi-FI" sz="1400"/>
          </a:p>
          <a:p>
            <a:r>
              <a:rPr lang="fi-FI" sz="1400">
                <a:cs typeface="Segoe UI"/>
              </a:rPr>
              <a:t>Kuinka vahvistamme yhtenäisen tuen polun toteutumista?</a:t>
            </a:r>
          </a:p>
          <a:p>
            <a:endParaRPr lang="fi-FI" sz="1400"/>
          </a:p>
        </p:txBody>
      </p:sp>
    </p:spTree>
    <p:extLst>
      <p:ext uri="{BB962C8B-B14F-4D97-AF65-F5344CB8AC3E}">
        <p14:creationId xmlns:p14="http://schemas.microsoft.com/office/powerpoint/2010/main" val="2410236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147EC2F-9B64-4C14-846D-495801C7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F15B4C1D-47A3-4702-8FD6-26C9842C6B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560CBB7B-9B0C-4AD2-BA2F-E20CF539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830710"/>
              </p:ext>
            </p:extLst>
          </p:nvPr>
        </p:nvGraphicFramePr>
        <p:xfrm>
          <a:off x="748553" y="794154"/>
          <a:ext cx="7070081" cy="5353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0081">
                  <a:extLst>
                    <a:ext uri="{9D8B030D-6E8A-4147-A177-3AD203B41FA5}">
                      <a16:colId xmlns:a16="http://schemas.microsoft.com/office/drawing/2014/main" val="2476262270"/>
                    </a:ext>
                  </a:extLst>
                </a:gridCol>
              </a:tblGrid>
              <a:tr h="598164">
                <a:tc>
                  <a:txBody>
                    <a:bodyPr/>
                    <a:lstStyle/>
                    <a:p>
                      <a:r>
                        <a:rPr lang="fi-FI"/>
                        <a:t>2. ASIANTUNTIJUUDEN JA OSAAMISEN JAKAMINEN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442791"/>
                  </a:ext>
                </a:extLst>
              </a:tr>
              <a:tr h="4248194">
                <a:tc>
                  <a:txBody>
                    <a:bodyPr/>
                    <a:lstStyle/>
                    <a:p>
                      <a:r>
                        <a:rPr lang="fi-FI"/>
                        <a:t>Asiantuntijuuden jakaminen:</a:t>
                      </a:r>
                    </a:p>
                    <a:p>
                      <a:r>
                        <a:rPr lang="fi-FI"/>
                        <a:t>STEAM tunneilla tms. tilanteissa voi oppia myös itse</a:t>
                      </a:r>
                    </a:p>
                    <a:p>
                      <a:r>
                        <a:rPr lang="fi-FI"/>
                        <a:t>Siirtokeskusteluissa on paljon tiedon jakamista</a:t>
                      </a:r>
                    </a:p>
                    <a:p>
                      <a:r>
                        <a:rPr lang="fi-FI"/>
                        <a:t>Palavereissa ja koulutuksissa luentoja yhteisesti</a:t>
                      </a:r>
                    </a:p>
                    <a:p>
                      <a:r>
                        <a:rPr lang="fi-FI"/>
                        <a:t>Keskustelulle ja yhteiselle suunnittelulle aikaa, jotta voidaan hyödyntää jokaisen vahvuuksia ja osaamista (vaatii toisiin tutustumista ja sille aikaa)</a:t>
                      </a:r>
                    </a:p>
                    <a:p>
                      <a:endParaRPr lang="fi-FI"/>
                    </a:p>
                    <a:p>
                      <a:r>
                        <a:rPr lang="fi-FI"/>
                        <a:t>Yhteydenpito:</a:t>
                      </a:r>
                    </a:p>
                    <a:p>
                      <a:r>
                        <a:rPr lang="fi-FI"/>
                        <a:t>Tapaamiset, sähköposti, puhelimitse, </a:t>
                      </a:r>
                      <a:r>
                        <a:rPr lang="fi-FI" err="1"/>
                        <a:t>Teams</a:t>
                      </a:r>
                      <a:endParaRPr lang="fi-FI"/>
                    </a:p>
                    <a:p>
                      <a:r>
                        <a:rPr lang="fi-FI"/>
                        <a:t>Osaamisen hyödyntäminen:</a:t>
                      </a:r>
                    </a:p>
                    <a:p>
                      <a:r>
                        <a:rPr lang="fi-FI"/>
                        <a:t>Tuotetaan käytäntöön omaa osaamista, tutustumisen myötä uskalletaan jakaa hyväksi havaittuja käytänteitä.</a:t>
                      </a:r>
                    </a:p>
                    <a:p>
                      <a:endParaRPr lang="fi-FI"/>
                    </a:p>
                    <a:p>
                      <a:r>
                        <a:rPr lang="fi-FI"/>
                        <a:t>Yhteistyöllä huomioidaan moniammatillisuus. Voidaan sekoittaa lapsiryhmiä ja aikuisia keskenään.</a:t>
                      </a:r>
                    </a:p>
                    <a:p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7960100"/>
                  </a:ext>
                </a:extLst>
              </a:tr>
            </a:tbl>
          </a:graphicData>
        </a:graphic>
      </p:graphicFrame>
      <p:sp>
        <p:nvSpPr>
          <p:cNvPr id="7" name="Suorakulmio 6">
            <a:extLst>
              <a:ext uri="{FF2B5EF4-FFF2-40B4-BE49-F238E27FC236}">
                <a16:creationId xmlns:a16="http://schemas.microsoft.com/office/drawing/2014/main" id="{2D74A94C-A9AE-4B64-A2C6-EFBF11E60417}"/>
              </a:ext>
            </a:extLst>
          </p:cNvPr>
          <p:cNvSpPr/>
          <p:nvPr/>
        </p:nvSpPr>
        <p:spPr>
          <a:xfrm>
            <a:off x="7993294" y="1422302"/>
            <a:ext cx="2847741" cy="421821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fi-FI" sz="1400"/>
              <a:t>Miten jaamme esiopetuksen, perusopetuksen ja huoltajien asiantuntijuutta?</a:t>
            </a:r>
          </a:p>
          <a:p>
            <a:endParaRPr lang="fi-FI" sz="1400"/>
          </a:p>
          <a:p>
            <a:r>
              <a:rPr lang="fi-FI" sz="1400"/>
              <a:t>Kuinka hyödynnämme henkilöstön vahvuuksia ja osaamista?</a:t>
            </a:r>
            <a:endParaRPr lang="fi-FI" sz="1400">
              <a:cs typeface="Segoe UI"/>
            </a:endParaRPr>
          </a:p>
          <a:p>
            <a:endParaRPr lang="fi-FI" sz="1400"/>
          </a:p>
          <a:p>
            <a:r>
              <a:rPr lang="fi-FI" sz="1400"/>
              <a:t>Kenen kanssa teemme yhteistyötä? (Iltapäivätoiminta, nuorisopalvelut yms.)</a:t>
            </a:r>
            <a:endParaRPr lang="fi-FI" sz="1400">
              <a:cs typeface="Segoe UI"/>
            </a:endParaRPr>
          </a:p>
          <a:p>
            <a:endParaRPr lang="fi-FI" sz="1400"/>
          </a:p>
          <a:p>
            <a:endParaRPr lang="fi-FI" sz="1400"/>
          </a:p>
        </p:txBody>
      </p:sp>
    </p:spTree>
    <p:extLst>
      <p:ext uri="{BB962C8B-B14F-4D97-AF65-F5344CB8AC3E}">
        <p14:creationId xmlns:p14="http://schemas.microsoft.com/office/powerpoint/2010/main" val="164561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147EC2F-9B64-4C14-846D-495801C7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F15B4C1D-47A3-4702-8FD6-26C9842C6B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560CBB7B-9B0C-4AD2-BA2F-E20CF539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613659"/>
              </p:ext>
            </p:extLst>
          </p:nvPr>
        </p:nvGraphicFramePr>
        <p:xfrm>
          <a:off x="790369" y="727893"/>
          <a:ext cx="6780012" cy="60288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0012">
                  <a:extLst>
                    <a:ext uri="{9D8B030D-6E8A-4147-A177-3AD203B41FA5}">
                      <a16:colId xmlns:a16="http://schemas.microsoft.com/office/drawing/2014/main" val="2476262270"/>
                    </a:ext>
                  </a:extLst>
                </a:gridCol>
              </a:tblGrid>
              <a:tr h="725338">
                <a:tc>
                  <a:txBody>
                    <a:bodyPr/>
                    <a:lstStyle/>
                    <a:p>
                      <a:r>
                        <a:rPr lang="fi-FI" b="1"/>
                        <a:t>3. YHTENÄINEN TOIMINTAKULTTUURI</a:t>
                      </a:r>
                    </a:p>
                    <a:p>
                      <a:r>
                        <a:rPr lang="fi-FI" b="0"/>
                        <a:t>Johtaminen, rakenteet, suunnittelu, toimenpiteet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442791"/>
                  </a:ext>
                </a:extLst>
              </a:tr>
              <a:tr h="4275216">
                <a:tc>
                  <a:txBody>
                    <a:bodyPr/>
                    <a:lstStyle/>
                    <a:p>
                      <a:r>
                        <a:rPr lang="fi-FI" dirty="0"/>
                        <a:t>Yhteistyön mahdollistuminen vaatii:</a:t>
                      </a:r>
                    </a:p>
                    <a:p>
                      <a:r>
                        <a:rPr lang="fi-FI" dirty="0"/>
                        <a:t>aktiivisuutta ja joustavuutta sekä yhteistyötä</a:t>
                      </a:r>
                    </a:p>
                    <a:p>
                      <a:r>
                        <a:rPr lang="fi-FI" dirty="0"/>
                        <a:t>Tiedonkulun mahdollistamisen ja toteutumisen</a:t>
                      </a:r>
                    </a:p>
                    <a:p>
                      <a:r>
                        <a:rPr lang="fi-FI" dirty="0"/>
                        <a:t>Yhteisen vuosikellon tekemisen ja tapaamisten </a:t>
                      </a:r>
                      <a:r>
                        <a:rPr lang="fi-FI" dirty="0" err="1"/>
                        <a:t>kalenteroinnin</a:t>
                      </a:r>
                      <a:endParaRPr lang="fi-FI" dirty="0"/>
                    </a:p>
                    <a:p>
                      <a:r>
                        <a:rPr lang="fi-FI" dirty="0"/>
                        <a:t>Joku ottaa vastuun, eli valitaan yhteyshenkilö, joka kokoaa porukan ja pitää kaikki ajan tasalla. Huomioidaan että tieto kulkee myös yksityisille päiväkodeille. Esihenkilöt ottavat huomioon työvuorosuunnittelussa ja osallistuvat suunnitteluun ja arviointiin. </a:t>
                      </a:r>
                    </a:p>
                    <a:p>
                      <a:r>
                        <a:rPr lang="fi-FI" dirty="0"/>
                        <a:t>Opettajat tekevät yhdessä konkreettisen käytännön suunnittelun ja toteutuksen. Päivitetty sähköpostilista henkilöistä.</a:t>
                      </a:r>
                    </a:p>
                    <a:p>
                      <a:endParaRPr lang="fi-FI" dirty="0"/>
                    </a:p>
                    <a:p>
                      <a:r>
                        <a:rPr lang="fi-FI" dirty="0"/>
                        <a:t>Yhteistyötä lähikontaktissa mahdollisimman paljon. Sovimme aloituspalaverin (suunnittelu), toiminta tapahtuu välissä ja keväällä arviointi toukokuussa</a:t>
                      </a:r>
                    </a:p>
                    <a:p>
                      <a:endParaRPr lang="fi-FI" dirty="0"/>
                    </a:p>
                    <a:p>
                      <a:r>
                        <a:rPr lang="fi-FI" dirty="0"/>
                        <a:t>Yhteistyö 1. luokan kanssa tuottaa arviointia myös esiopetuksen suuntaan esim. toimintatapojen suhteen ja tukisi yhteistyön jatkumoa.</a:t>
                      </a:r>
                    </a:p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7960100"/>
                  </a:ext>
                </a:extLst>
              </a:tr>
            </a:tbl>
          </a:graphicData>
        </a:graphic>
      </p:graphicFrame>
      <p:sp>
        <p:nvSpPr>
          <p:cNvPr id="5" name="Suorakulmio 4">
            <a:extLst>
              <a:ext uri="{FF2B5EF4-FFF2-40B4-BE49-F238E27FC236}">
                <a16:creationId xmlns:a16="http://schemas.microsoft.com/office/drawing/2014/main" id="{513A16F7-A5BD-4FA8-90F8-8E6F1B295216}"/>
              </a:ext>
            </a:extLst>
          </p:cNvPr>
          <p:cNvSpPr/>
          <p:nvPr/>
        </p:nvSpPr>
        <p:spPr>
          <a:xfrm>
            <a:off x="7775304" y="1530857"/>
            <a:ext cx="2806766" cy="419759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fi-FI" sz="1400"/>
              <a:t>Kirjatkaa yhdessä sovitut suunnitteluajat ja käytänteet.</a:t>
            </a:r>
          </a:p>
          <a:p>
            <a:endParaRPr lang="fi-FI" sz="1400"/>
          </a:p>
          <a:p>
            <a:r>
              <a:rPr lang="fi-FI" sz="1400"/>
              <a:t>Millä tavoin varmistamme kaikkien sitoutumisen yhteistyöhön?</a:t>
            </a:r>
            <a:endParaRPr lang="fi-FI" sz="1400">
              <a:cs typeface="Segoe UI"/>
            </a:endParaRPr>
          </a:p>
          <a:p>
            <a:endParaRPr lang="fi-FI" sz="1400"/>
          </a:p>
          <a:p>
            <a:r>
              <a:rPr lang="fi-FI" sz="1400"/>
              <a:t>Miten toteutamme yhteistyötä?</a:t>
            </a:r>
            <a:endParaRPr lang="fi-FI" sz="1400">
              <a:cs typeface="Segoe UI"/>
            </a:endParaRPr>
          </a:p>
          <a:p>
            <a:endParaRPr lang="fi-FI" sz="1400"/>
          </a:p>
          <a:p>
            <a:endParaRPr lang="fi-FI" sz="1400"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234549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147EC2F-9B64-4C14-846D-495801C7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F15B4C1D-47A3-4702-8FD6-26C9842C6B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560CBB7B-9B0C-4AD2-BA2F-E20CF539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194884"/>
              </p:ext>
            </p:extLst>
          </p:nvPr>
        </p:nvGraphicFramePr>
        <p:xfrm>
          <a:off x="757239" y="676225"/>
          <a:ext cx="7195913" cy="5052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95913">
                  <a:extLst>
                    <a:ext uri="{9D8B030D-6E8A-4147-A177-3AD203B41FA5}">
                      <a16:colId xmlns:a16="http://schemas.microsoft.com/office/drawing/2014/main" val="2476262270"/>
                    </a:ext>
                  </a:extLst>
                </a:gridCol>
              </a:tblGrid>
              <a:tr h="732833">
                <a:tc>
                  <a:txBody>
                    <a:bodyPr/>
                    <a:lstStyle/>
                    <a:p>
                      <a:r>
                        <a:rPr lang="fi-FI"/>
                        <a:t>4. PEDAGOGISET TYÖTAVAT JA OPPIMISYMPÄRISTÖT PERUSTAITOJEN OPPIMISESSA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442791"/>
                  </a:ext>
                </a:extLst>
              </a:tr>
              <a:tr h="4319389">
                <a:tc>
                  <a:txBody>
                    <a:bodyPr/>
                    <a:lstStyle/>
                    <a:p>
                      <a:r>
                        <a:rPr lang="fi-FI" dirty="0"/>
                        <a:t>Työskentelytavat:</a:t>
                      </a:r>
                    </a:p>
                    <a:p>
                      <a:r>
                        <a:rPr lang="fi-FI" dirty="0"/>
                        <a:t>-Vierailut koulun ja pk:n välillä toisten tiloissa </a:t>
                      </a:r>
                    </a:p>
                    <a:p>
                      <a:r>
                        <a:rPr lang="fi-FI" dirty="0"/>
                        <a:t>-Tapaamisia pihalla ja urheilukentällä</a:t>
                      </a:r>
                    </a:p>
                    <a:p>
                      <a:r>
                        <a:rPr lang="fi-FI" dirty="0"/>
                        <a:t>-Vierailut esim. joulujuhlakenraalissa</a:t>
                      </a:r>
                    </a:p>
                    <a:p>
                      <a:r>
                        <a:rPr lang="fi-FI" dirty="0"/>
                        <a:t>-Koulumainen oppitilanne esiopetuksessa (harjoitellaan isossa luokassa toimimista)</a:t>
                      </a:r>
                    </a:p>
                    <a:p>
                      <a:r>
                        <a:rPr lang="fi-FI" dirty="0"/>
                        <a:t>-</a:t>
                      </a:r>
                      <a:r>
                        <a:rPr lang="fi-FI" dirty="0" err="1"/>
                        <a:t>Teamsin</a:t>
                      </a:r>
                      <a:r>
                        <a:rPr lang="fi-FI" dirty="0"/>
                        <a:t>/etäyhteyksien hyödyntäminen esim. eskarilaiset mukaan etänä opetustunnille tai eskarilaiset voivat kysellä koululaisilta. </a:t>
                      </a:r>
                    </a:p>
                    <a:p>
                      <a:r>
                        <a:rPr lang="fi-FI" dirty="0"/>
                        <a:t>-Leikki yhdessä eri teemojen sisällä</a:t>
                      </a:r>
                    </a:p>
                    <a:p>
                      <a:endParaRPr lang="fi-FI" dirty="0"/>
                    </a:p>
                    <a:p>
                      <a:r>
                        <a:rPr lang="fi-FI" dirty="0"/>
                        <a:t>Lasten osallisuus mahdollistetaan: </a:t>
                      </a:r>
                    </a:p>
                    <a:p>
                      <a:r>
                        <a:rPr lang="fi-FI" dirty="0"/>
                        <a:t>Kyselemällä eskarilaisilta ideoita ja haastatellaan koululaisia</a:t>
                      </a:r>
                    </a:p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7960100"/>
                  </a:ext>
                </a:extLst>
              </a:tr>
            </a:tbl>
          </a:graphicData>
        </a:graphic>
      </p:graphicFrame>
      <p:sp>
        <p:nvSpPr>
          <p:cNvPr id="5" name="Suorakulmio 4">
            <a:extLst>
              <a:ext uri="{FF2B5EF4-FFF2-40B4-BE49-F238E27FC236}">
                <a16:creationId xmlns:a16="http://schemas.microsoft.com/office/drawing/2014/main" id="{B19552D7-9A9D-4E79-8959-95709D1B8A9A}"/>
              </a:ext>
            </a:extLst>
          </p:cNvPr>
          <p:cNvSpPr/>
          <p:nvPr/>
        </p:nvSpPr>
        <p:spPr>
          <a:xfrm>
            <a:off x="8132318" y="1391479"/>
            <a:ext cx="2834635" cy="4336968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fi-FI" sz="1400"/>
              <a:t>Millä tavoin hyödynnämme eri oppimisympäristöjä? (Esim. päiväkodin tilat, koulun tilat, lähiympäristö) </a:t>
            </a:r>
          </a:p>
          <a:p>
            <a:endParaRPr lang="fi-FI" sz="1400"/>
          </a:p>
          <a:p>
            <a:r>
              <a:rPr lang="fi-FI" sz="1400"/>
              <a:t>Millaisia työskentelytapoja käytämme?</a:t>
            </a:r>
            <a:endParaRPr lang="fi-FI" sz="1400">
              <a:cs typeface="Segoe UI"/>
            </a:endParaRPr>
          </a:p>
          <a:p>
            <a:endParaRPr lang="fi-FI" sz="1400"/>
          </a:p>
          <a:p>
            <a:r>
              <a:rPr lang="fi-FI" sz="1400"/>
              <a:t>Miten mahdollistamme leikin toteutumisen 5-8-vuotiaiden pedagogiikassa?</a:t>
            </a:r>
            <a:endParaRPr lang="fi-FI" sz="1400" err="1">
              <a:cs typeface="Segoe UI"/>
            </a:endParaRPr>
          </a:p>
          <a:p>
            <a:endParaRPr lang="fi-FI" sz="1400"/>
          </a:p>
          <a:p>
            <a:r>
              <a:rPr lang="fi-FI" sz="1400"/>
              <a:t>Miten huomioimme lasten  osallisuuden ja hyvinvoinnin?</a:t>
            </a:r>
            <a:endParaRPr lang="fi-FI" sz="1400"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1775880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147EC2F-9B64-4C14-846D-495801C7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F15B4C1D-47A3-4702-8FD6-26C9842C6B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graphicFrame>
        <p:nvGraphicFramePr>
          <p:cNvPr id="6" name="Taulukko 6">
            <a:extLst>
              <a:ext uri="{FF2B5EF4-FFF2-40B4-BE49-F238E27FC236}">
                <a16:creationId xmlns:a16="http://schemas.microsoft.com/office/drawing/2014/main" id="{560CBB7B-9B0C-4AD2-BA2F-E20CF539A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812227"/>
              </p:ext>
            </p:extLst>
          </p:nvPr>
        </p:nvGraphicFramePr>
        <p:xfrm>
          <a:off x="757238" y="794153"/>
          <a:ext cx="6938106" cy="4934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38106">
                  <a:extLst>
                    <a:ext uri="{9D8B030D-6E8A-4147-A177-3AD203B41FA5}">
                      <a16:colId xmlns:a16="http://schemas.microsoft.com/office/drawing/2014/main" val="2476262270"/>
                    </a:ext>
                  </a:extLst>
                </a:gridCol>
              </a:tblGrid>
              <a:tr h="609018">
                <a:tc>
                  <a:txBody>
                    <a:bodyPr/>
                    <a:lstStyle/>
                    <a:p>
                      <a:r>
                        <a:rPr lang="fi-FI" dirty="0"/>
                        <a:t>5. ARVIOINTI TOUKOKUUSSA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442791"/>
                  </a:ext>
                </a:extLst>
              </a:tr>
              <a:tr h="4325276">
                <a:tc>
                  <a:txBody>
                    <a:bodyPr/>
                    <a:lstStyle/>
                    <a:p>
                      <a:r>
                        <a:rPr lang="fi-FI" dirty="0"/>
                        <a:t>Arvioimme toimintaa:</a:t>
                      </a:r>
                    </a:p>
                    <a:p>
                      <a:r>
                        <a:rPr lang="fi-FI" dirty="0"/>
                        <a:t>Yksikön kesken omien opettajien kanssa (miten on mennyt)</a:t>
                      </a:r>
                    </a:p>
                    <a:p>
                      <a:r>
                        <a:rPr lang="fi-FI" dirty="0"/>
                        <a:t>Viedään näkemystä kaikkien yhteiseen arviointiin</a:t>
                      </a:r>
                    </a:p>
                    <a:p>
                      <a:r>
                        <a:rPr lang="fi-FI" dirty="0"/>
                        <a:t>Kaikki tekemisen arviointi ja yhdessä pohtiminen laajentaa ajatusta</a:t>
                      </a:r>
                    </a:p>
                    <a:p>
                      <a:endParaRPr lang="fi-FI" dirty="0"/>
                    </a:p>
                    <a:p>
                      <a:r>
                        <a:rPr lang="fi-FI" dirty="0"/>
                        <a:t>Varmistamme yhteistyön: </a:t>
                      </a:r>
                    </a:p>
                    <a:p>
                      <a:r>
                        <a:rPr lang="fi-FI" dirty="0"/>
                        <a:t>Vuosikellon avulla ja aina edellisessä tapaamisessa varmistetaan/päätetään seuraava tapaaminen. </a:t>
                      </a:r>
                    </a:p>
                    <a:p>
                      <a:endParaRPr lang="fi-FI" dirty="0"/>
                    </a:p>
                    <a:p>
                      <a:r>
                        <a:rPr lang="fi-FI" dirty="0"/>
                        <a:t>Jokainen sitoutuu yhteistyön toteutumiseen.</a:t>
                      </a:r>
                    </a:p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7960100"/>
                  </a:ext>
                </a:extLst>
              </a:tr>
            </a:tbl>
          </a:graphicData>
        </a:graphic>
      </p:graphicFrame>
      <p:sp>
        <p:nvSpPr>
          <p:cNvPr id="5" name="Suorakulmio 4">
            <a:extLst>
              <a:ext uri="{FF2B5EF4-FFF2-40B4-BE49-F238E27FC236}">
                <a16:creationId xmlns:a16="http://schemas.microsoft.com/office/drawing/2014/main" id="{EA74EDCF-9EFC-4951-89E2-459EA94F2ECA}"/>
              </a:ext>
            </a:extLst>
          </p:cNvPr>
          <p:cNvSpPr/>
          <p:nvPr/>
        </p:nvSpPr>
        <p:spPr>
          <a:xfrm>
            <a:off x="7952199" y="1391479"/>
            <a:ext cx="2596740" cy="4336968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fi-FI" sz="1400"/>
          </a:p>
          <a:p>
            <a:r>
              <a:rPr lang="fi-FI" sz="1400"/>
              <a:t>Miten lähiyhteistyölle asetetut tavoitteet toteutuivat?</a:t>
            </a:r>
            <a:endParaRPr lang="fi-FI" sz="1400">
              <a:cs typeface="Segoe UI"/>
            </a:endParaRPr>
          </a:p>
          <a:p>
            <a:endParaRPr lang="fi-FI" sz="1400"/>
          </a:p>
          <a:p>
            <a:r>
              <a:rPr lang="fi-FI" sz="1400"/>
              <a:t>Missä onnistuimme ja mitä haluamme vahvistaa seuraavalla toimintakaudella?</a:t>
            </a:r>
            <a:endParaRPr lang="fi-FI" sz="1400">
              <a:cs typeface="Segoe UI"/>
            </a:endParaRPr>
          </a:p>
          <a:p>
            <a:endParaRPr lang="fi-FI" sz="1400"/>
          </a:p>
          <a:p>
            <a:endParaRPr lang="fi-FI" sz="1400"/>
          </a:p>
        </p:txBody>
      </p:sp>
    </p:spTree>
    <p:extLst>
      <p:ext uri="{BB962C8B-B14F-4D97-AF65-F5344CB8AC3E}">
        <p14:creationId xmlns:p14="http://schemas.microsoft.com/office/powerpoint/2010/main" val="337809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2592DA6-4D65-CCB5-58F2-194243DD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129553"/>
            <a:ext cx="9791700" cy="401535"/>
          </a:xfrm>
        </p:spPr>
        <p:txBody>
          <a:bodyPr>
            <a:normAutofit fontScale="90000"/>
          </a:bodyPr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43041DEA-EDBC-A019-FBB0-1D7FE6B5129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flipH="1">
            <a:off x="584791" y="2491741"/>
            <a:ext cx="172448" cy="1197758"/>
          </a:xfrm>
        </p:spPr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77A3B2FE-4554-CA8C-A0F5-8B93D7F34E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/>
              <a:t>   </a:t>
            </a:r>
          </a:p>
        </p:txBody>
      </p:sp>
      <p:graphicFrame>
        <p:nvGraphicFramePr>
          <p:cNvPr id="5" name="Taulukko 5">
            <a:extLst>
              <a:ext uri="{FF2B5EF4-FFF2-40B4-BE49-F238E27FC236}">
                <a16:creationId xmlns:a16="http://schemas.microsoft.com/office/drawing/2014/main" id="{BA7A6AE6-08A8-F854-BE4C-1B285FEEA5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89567"/>
              </p:ext>
            </p:extLst>
          </p:nvPr>
        </p:nvGraphicFramePr>
        <p:xfrm>
          <a:off x="757238" y="1881964"/>
          <a:ext cx="9695238" cy="4195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7619">
                  <a:extLst>
                    <a:ext uri="{9D8B030D-6E8A-4147-A177-3AD203B41FA5}">
                      <a16:colId xmlns:a16="http://schemas.microsoft.com/office/drawing/2014/main" val="2429715754"/>
                    </a:ext>
                  </a:extLst>
                </a:gridCol>
                <a:gridCol w="4847619">
                  <a:extLst>
                    <a:ext uri="{9D8B030D-6E8A-4147-A177-3AD203B41FA5}">
                      <a16:colId xmlns:a16="http://schemas.microsoft.com/office/drawing/2014/main" val="4140140082"/>
                    </a:ext>
                  </a:extLst>
                </a:gridCol>
              </a:tblGrid>
              <a:tr h="446566">
                <a:tc>
                  <a:txBody>
                    <a:bodyPr/>
                    <a:lstStyle/>
                    <a:p>
                      <a:r>
                        <a:rPr lang="fi-FI"/>
                        <a:t> AJANKOHTA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TOIMINTA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4336333"/>
                  </a:ext>
                </a:extLst>
              </a:tr>
              <a:tr h="315079">
                <a:tc>
                  <a:txBody>
                    <a:bodyPr/>
                    <a:lstStyle/>
                    <a:p>
                      <a:r>
                        <a:rPr lang="fi-FI"/>
                        <a:t>ELOKUU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Ryhmässä toimimisen taidot. Tutustuminen luokkakavereihin. Säännöt.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5314596"/>
                  </a:ext>
                </a:extLst>
              </a:tr>
              <a:tr h="315079">
                <a:tc>
                  <a:txBody>
                    <a:bodyPr/>
                    <a:lstStyle/>
                    <a:p>
                      <a:r>
                        <a:rPr lang="fi-FI"/>
                        <a:t>SYYSKUU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Toiminnan suunnittelupalaveri Lintulammella</a:t>
                      </a:r>
                    </a:p>
                    <a:p>
                      <a:r>
                        <a:rPr lang="fi-FI" dirty="0"/>
                        <a:t>Tunnetaitojen harjoittelu, tunteiden tunnistaminen, </a:t>
                      </a:r>
                      <a:r>
                        <a:rPr lang="fi-FI" dirty="0" err="1"/>
                        <a:t>etä</a:t>
                      </a:r>
                      <a:r>
                        <a:rPr lang="fi-FI" dirty="0"/>
                        <a:t> (päiväkoti)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3504139"/>
                  </a:ext>
                </a:extLst>
              </a:tr>
              <a:tr h="315079">
                <a:tc>
                  <a:txBody>
                    <a:bodyPr/>
                    <a:lstStyle/>
                    <a:p>
                      <a:r>
                        <a:rPr lang="fi-FI"/>
                        <a:t>LOKAKUU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dirty="0"/>
                        <a:t>Alueellisen yhteistyöverkon tapaaminen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dirty="0"/>
                        <a:t>Turvan tunne, </a:t>
                      </a:r>
                      <a:r>
                        <a:rPr lang="fi-FI" dirty="0" err="1"/>
                        <a:t>etä</a:t>
                      </a:r>
                      <a:r>
                        <a:rPr lang="fi-FI" dirty="0"/>
                        <a:t> sähköpostilla ideoita, (koulu)</a:t>
                      </a:r>
                    </a:p>
                    <a:p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052190"/>
                  </a:ext>
                </a:extLst>
              </a:tr>
              <a:tr h="315079">
                <a:tc>
                  <a:txBody>
                    <a:bodyPr/>
                    <a:lstStyle/>
                    <a:p>
                      <a:r>
                        <a:rPr lang="fi-FI"/>
                        <a:t>MARRASKUU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Yhteistä leikkiä päiväkodilla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043099"/>
                  </a:ext>
                </a:extLst>
              </a:tr>
              <a:tr h="439006">
                <a:tc>
                  <a:txBody>
                    <a:bodyPr/>
                    <a:lstStyle/>
                    <a:p>
                      <a:r>
                        <a:rPr lang="fi-FI"/>
                        <a:t>JOULUKUU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Joulujuhlan kenraalin katsominen</a:t>
                      </a:r>
                    </a:p>
                    <a:p>
                      <a:r>
                        <a:rPr lang="fi-FI" dirty="0"/>
                        <a:t>Tarinatuokio koululla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3909948"/>
                  </a:ext>
                </a:extLst>
              </a:tr>
            </a:tbl>
          </a:graphicData>
        </a:graphic>
      </p:graphicFrame>
      <p:graphicFrame>
        <p:nvGraphicFramePr>
          <p:cNvPr id="8" name="Taulukko 8">
            <a:extLst>
              <a:ext uri="{FF2B5EF4-FFF2-40B4-BE49-F238E27FC236}">
                <a16:creationId xmlns:a16="http://schemas.microsoft.com/office/drawing/2014/main" id="{C42331D9-A2A4-EFAE-F5F3-8A4CEADE0A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620585"/>
              </p:ext>
            </p:extLst>
          </p:nvPr>
        </p:nvGraphicFramePr>
        <p:xfrm>
          <a:off x="748552" y="1318436"/>
          <a:ext cx="9703923" cy="510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3923">
                  <a:extLst>
                    <a:ext uri="{9D8B030D-6E8A-4147-A177-3AD203B41FA5}">
                      <a16:colId xmlns:a16="http://schemas.microsoft.com/office/drawing/2014/main" val="1883764609"/>
                    </a:ext>
                  </a:extLst>
                </a:gridCol>
              </a:tblGrid>
              <a:tr h="510363">
                <a:tc>
                  <a:txBody>
                    <a:bodyPr/>
                    <a:lstStyle/>
                    <a:p>
                      <a:r>
                        <a:rPr lang="fi-FI"/>
                        <a:t>6. VUOSIKELLO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774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906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2592DA6-4D65-CCB5-58F2-194243DD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129553"/>
            <a:ext cx="9791700" cy="401535"/>
          </a:xfrm>
        </p:spPr>
        <p:txBody>
          <a:bodyPr>
            <a:normAutofit fontScale="90000"/>
          </a:bodyPr>
          <a:lstStyle/>
          <a:p>
            <a:r>
              <a:rPr lang="fi-FI"/>
              <a:t> 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43041DEA-EDBC-A019-FBB0-1D7FE6B5129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flipH="1">
            <a:off x="584791" y="2491741"/>
            <a:ext cx="172448" cy="1197758"/>
          </a:xfrm>
        </p:spPr>
        <p:txBody>
          <a:bodyPr/>
          <a:lstStyle/>
          <a:p>
            <a:r>
              <a:rPr lang="fi-FI"/>
              <a:t> 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77A3B2FE-4554-CA8C-A0F5-8B93D7F34E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/>
              <a:t> </a:t>
            </a:r>
          </a:p>
        </p:txBody>
      </p:sp>
      <p:graphicFrame>
        <p:nvGraphicFramePr>
          <p:cNvPr id="5" name="Taulukko 5">
            <a:extLst>
              <a:ext uri="{FF2B5EF4-FFF2-40B4-BE49-F238E27FC236}">
                <a16:creationId xmlns:a16="http://schemas.microsoft.com/office/drawing/2014/main" id="{BA7A6AE6-08A8-F854-BE4C-1B285FEEA5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97773"/>
              </p:ext>
            </p:extLst>
          </p:nvPr>
        </p:nvGraphicFramePr>
        <p:xfrm>
          <a:off x="748553" y="1340952"/>
          <a:ext cx="9565028" cy="4463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2514">
                  <a:extLst>
                    <a:ext uri="{9D8B030D-6E8A-4147-A177-3AD203B41FA5}">
                      <a16:colId xmlns:a16="http://schemas.microsoft.com/office/drawing/2014/main" val="2429715754"/>
                    </a:ext>
                  </a:extLst>
                </a:gridCol>
                <a:gridCol w="4782514">
                  <a:extLst>
                    <a:ext uri="{9D8B030D-6E8A-4147-A177-3AD203B41FA5}">
                      <a16:colId xmlns:a16="http://schemas.microsoft.com/office/drawing/2014/main" val="4140140082"/>
                    </a:ext>
                  </a:extLst>
                </a:gridCol>
              </a:tblGrid>
              <a:tr h="527134">
                <a:tc>
                  <a:txBody>
                    <a:bodyPr/>
                    <a:lstStyle/>
                    <a:p>
                      <a:r>
                        <a:rPr lang="fi-FI"/>
                        <a:t> AJANKOHTA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/>
                        <a:t>TOIMINTA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4336333"/>
                  </a:ext>
                </a:extLst>
              </a:tr>
              <a:tr h="755560">
                <a:tc>
                  <a:txBody>
                    <a:bodyPr/>
                    <a:lstStyle/>
                    <a:p>
                      <a:r>
                        <a:rPr lang="fi-FI"/>
                        <a:t>TAMMIKUU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Itsetuntemus: ryhmäesittely etänä</a:t>
                      </a:r>
                    </a:p>
                    <a:p>
                      <a:r>
                        <a:rPr lang="fi-FI" dirty="0"/>
                        <a:t>Vahvuutemme, osaamme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5314596"/>
                  </a:ext>
                </a:extLst>
              </a:tr>
              <a:tr h="755560">
                <a:tc>
                  <a:txBody>
                    <a:bodyPr/>
                    <a:lstStyle/>
                    <a:p>
                      <a:r>
                        <a:rPr lang="fi-FI"/>
                        <a:t>HELMIKUU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 err="1"/>
                        <a:t>Etä:eskarit</a:t>
                      </a:r>
                      <a:r>
                        <a:rPr lang="fi-FI" dirty="0"/>
                        <a:t>: Ystävyys ja kaveritaidot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3504139"/>
                  </a:ext>
                </a:extLst>
              </a:tr>
              <a:tr h="755560">
                <a:tc>
                  <a:txBody>
                    <a:bodyPr/>
                    <a:lstStyle/>
                    <a:p>
                      <a:r>
                        <a:rPr lang="fi-FI"/>
                        <a:t>MAALISKUU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Pihaleikit yhdessä koululla. Säännöt </a:t>
                      </a:r>
                      <a:r>
                        <a:rPr lang="fi-FI"/>
                        <a:t>luovat turvaa.</a:t>
                      </a: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052190"/>
                  </a:ext>
                </a:extLst>
              </a:tr>
              <a:tr h="755560">
                <a:tc>
                  <a:txBody>
                    <a:bodyPr/>
                    <a:lstStyle/>
                    <a:p>
                      <a:r>
                        <a:rPr lang="fi-FI"/>
                        <a:t>HUHTIKUU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fi-FI" dirty="0"/>
                        <a:t>Eskarit koululla uintipäivinä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043099"/>
                  </a:ext>
                </a:extLst>
              </a:tr>
              <a:tr h="755560">
                <a:tc>
                  <a:txBody>
                    <a:bodyPr/>
                    <a:lstStyle/>
                    <a:p>
                      <a:r>
                        <a:rPr lang="fi-FI"/>
                        <a:t>TOUKOKUU</a:t>
                      </a:r>
                    </a:p>
                    <a:p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Kouluun tutustumispäivä</a:t>
                      </a:r>
                    </a:p>
                    <a:p>
                      <a:r>
                        <a:rPr lang="fi-FI" dirty="0"/>
                        <a:t>kevätjuhlakenraali</a:t>
                      </a:r>
                    </a:p>
                    <a:p>
                      <a:pPr lvl="0">
                        <a:buNone/>
                      </a:pPr>
                      <a:r>
                        <a:rPr lang="fi-FI" dirty="0"/>
                        <a:t>Arviointipalaveri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3909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6486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Mukautettu 36">
      <a:dk1>
        <a:sysClr val="windowText" lastClr="000000"/>
      </a:dk1>
      <a:lt1>
        <a:sysClr val="window" lastClr="FFFFFF"/>
      </a:lt1>
      <a:dk2>
        <a:srgbClr val="22253E"/>
      </a:dk2>
      <a:lt2>
        <a:srgbClr val="D5DCE7"/>
      </a:lt2>
      <a:accent1>
        <a:srgbClr val="001E96"/>
      </a:accent1>
      <a:accent2>
        <a:srgbClr val="00DBFF"/>
      </a:accent2>
      <a:accent3>
        <a:srgbClr val="E10069"/>
      </a:accent3>
      <a:accent4>
        <a:srgbClr val="008CFF"/>
      </a:accent4>
      <a:accent5>
        <a:srgbClr val="F05A5A"/>
      </a:accent5>
      <a:accent6>
        <a:srgbClr val="4F5DC1"/>
      </a:accent6>
      <a:hlink>
        <a:srgbClr val="0563C1"/>
      </a:hlink>
      <a:folHlink>
        <a:srgbClr val="6D4F95"/>
      </a:folHlink>
    </a:clrScheme>
    <a:fontScheme name="Oulu2021">
      <a:majorFont>
        <a:latin typeface="Segoe UI Black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itys1" id="{B2187D18-368A-47EB-BE10-231BAA54BBA0}" vid="{94FCF1C6-B1E3-4FA5-A650-040B0148701E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9BBCADA6276A4144A44912019F9D353B" ma:contentTypeVersion="17" ma:contentTypeDescription="Luo uusi asiakirja." ma:contentTypeScope="" ma:versionID="9f7719db3a7170b65000fc4fa830634d">
  <xsd:schema xmlns:xsd="http://www.w3.org/2001/XMLSchema" xmlns:xs="http://www.w3.org/2001/XMLSchema" xmlns:p="http://schemas.microsoft.com/office/2006/metadata/properties" xmlns:ns1="http://schemas.microsoft.com/sharepoint/v3" xmlns:ns2="a73371c2-c519-4563-9b89-7ff52b8543f9" targetNamespace="http://schemas.microsoft.com/office/2006/metadata/properties" ma:root="true" ma:fieldsID="57cc4afc8cb02d3b00b964cdf9ac5a10" ns1:_="" ns2:_="">
    <xsd:import namespace="http://schemas.microsoft.com/sharepoint/v3"/>
    <xsd:import namespace="a73371c2-c519-4563-9b89-7ff52b8543f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Johtoryhm_x00e4_nmuistio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6" nillable="true" ma:displayName="Yhtenäisen yhteensopivuuskäytännön ominaisuudet" ma:hidden="true" ma:internalName="_ip_UnifiedCompliancePolicyProperties">
      <xsd:simpleType>
        <xsd:restriction base="dms:Note"/>
      </xsd:simpleType>
    </xsd:element>
    <xsd:element name="_ip_UnifiedCompliancePolicyUIAction" ma:index="17" nillable="true" ma:displayName="Yhtenäisen yhteensopivuuskäytännön käyttöliittymän toiminto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3371c2-c519-4563-9b89-7ff52b8543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Johtoryhm_x00e4_nmuistio" ma:index="10" nillable="true" ma:displayName="Johtoryhmän muistio" ma:format="Dropdown" ma:internalName="Johtoryhm_x00e4_nmuistio">
      <xsd:simpleType>
        <xsd:restriction base="dms:Text">
          <xsd:maxLength value="255"/>
        </xsd:restriction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Kuvien tunnisteet" ma:readOnly="false" ma:fieldId="{5cf76f15-5ced-4ddc-b409-7134ff3c332f}" ma:taxonomyMulti="true" ma:sspId="2e842811-fc86-452f-aa99-9d3d11fbf51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Johtoryhm_x00e4_nmuistio xmlns="a73371c2-c519-4563-9b89-7ff52b8543f9" xsi:nil="true"/>
    <_ip_UnifiedCompliancePolicyProperties xmlns="http://schemas.microsoft.com/sharepoint/v3" xsi:nil="true"/>
    <lcf76f155ced4ddcb4097134ff3c332f xmlns="a73371c2-c519-4563-9b89-7ff52b8543f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3F19CE-3A99-404C-9FA8-6CF023B62B61}">
  <ds:schemaRefs>
    <ds:schemaRef ds:uri="a73371c2-c519-4563-9b89-7ff52b8543f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5186BF3-4D17-4A27-817E-2084FD0DCCA6}">
  <ds:schemaRefs>
    <ds:schemaRef ds:uri="a73371c2-c519-4563-9b89-7ff52b8543f9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0399F5D9-D06D-434B-A3F0-3E74CB78B57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e7f2b28d-54cf-44b6-aad9-6a2b7fb652a6}" enabled="1" method="Standard" siteId="{5cc89a67-fa29-4356-af5d-f436abc7c21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SIKU-Powerpointpohja2021</Template>
  <TotalTime>466</TotalTime>
  <Words>809</Words>
  <Application>Microsoft Office PowerPoint</Application>
  <PresentationFormat>Laajakuva</PresentationFormat>
  <Paragraphs>152</Paragraphs>
  <Slides>10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10</vt:i4>
      </vt:variant>
    </vt:vector>
  </HeadingPairs>
  <TitlesOfParts>
    <vt:vector size="14" baseType="lpstr">
      <vt:lpstr>Arial</vt:lpstr>
      <vt:lpstr>Calibri</vt:lpstr>
      <vt:lpstr>Segoe UI</vt:lpstr>
      <vt:lpstr>Office-teema</vt:lpstr>
      <vt:lpstr>5-8-vuotiaiden pedagoginen suunnitelma</vt:lpstr>
      <vt:lpstr>Kasvamme, kohtaamme ja kasvatamme yhdessä</vt:lpstr>
      <vt:lpstr>Taustatiedot</vt:lpstr>
      <vt:lpstr> </vt:lpstr>
      <vt:lpstr> </vt:lpstr>
      <vt:lpstr>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5-8-vuotiaiden pedagoginen suunnitelma (päivitetty 2024)</dc:title>
  <dc:creator>Kärki Pauliina</dc:creator>
  <cp:lastModifiedBy>Kärki Pauliina</cp:lastModifiedBy>
  <cp:revision>4</cp:revision>
  <dcterms:created xsi:type="dcterms:W3CDTF">2024-09-03T05:44:26Z</dcterms:created>
  <dcterms:modified xsi:type="dcterms:W3CDTF">2026-09-15T07:32:45Z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7f2b28d-54cf-44b6-aad9-6a2b7fb652a6_Enabled">
    <vt:lpwstr>true</vt:lpwstr>
  </property>
  <property fmtid="{D5CDD505-2E9C-101B-9397-08002B2CF9AE}" pid="3" name="MSIP_Label_e7f2b28d-54cf-44b6-aad9-6a2b7fb652a6_SetDate">
    <vt:lpwstr>2024-09-03T05:44:57Z</vt:lpwstr>
  </property>
  <property fmtid="{D5CDD505-2E9C-101B-9397-08002B2CF9AE}" pid="4" name="MSIP_Label_e7f2b28d-54cf-44b6-aad9-6a2b7fb652a6_Method">
    <vt:lpwstr>Standard</vt:lpwstr>
  </property>
  <property fmtid="{D5CDD505-2E9C-101B-9397-08002B2CF9AE}" pid="5" name="MSIP_Label_e7f2b28d-54cf-44b6-aad9-6a2b7fb652a6_Name">
    <vt:lpwstr>e7f2b28d-54cf-44b6-aad9-6a2b7fb652a6</vt:lpwstr>
  </property>
  <property fmtid="{D5CDD505-2E9C-101B-9397-08002B2CF9AE}" pid="6" name="MSIP_Label_e7f2b28d-54cf-44b6-aad9-6a2b7fb652a6_SiteId">
    <vt:lpwstr>5cc89a67-fa29-4356-af5d-f436abc7c21b</vt:lpwstr>
  </property>
  <property fmtid="{D5CDD505-2E9C-101B-9397-08002B2CF9AE}" pid="7" name="MSIP_Label_e7f2b28d-54cf-44b6-aad9-6a2b7fb652a6_ActionId">
    <vt:lpwstr>03900d98-d443-40e6-9dcd-91e95a5a1698</vt:lpwstr>
  </property>
  <property fmtid="{D5CDD505-2E9C-101B-9397-08002B2CF9AE}" pid="8" name="MSIP_Label_e7f2b28d-54cf-44b6-aad9-6a2b7fb652a6_ContentBits">
    <vt:lpwstr>0</vt:lpwstr>
  </property>
  <property fmtid="{D5CDD505-2E9C-101B-9397-08002B2CF9AE}" pid="9" name="ContentTypeId">
    <vt:lpwstr>0x0101009BBCADA6276A4144A44912019F9D353B</vt:lpwstr>
  </property>
  <property fmtid="{D5CDD505-2E9C-101B-9397-08002B2CF9AE}" pid="10" name="TaxCatchAll">
    <vt:lpwstr>1;#Sivistys-ja kulttuuripalvelut</vt:lpwstr>
  </property>
  <property fmtid="{D5CDD505-2E9C-101B-9397-08002B2CF9AE}" pid="11" name="toimialaTaxHTField">
    <vt:lpwstr>Sivistys-ja kulttuuripalvelut|46cf9211-5c78-40bb-a736-a60014ef7a20</vt:lpwstr>
  </property>
</Properties>
</file>