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6" r:id="rId5"/>
    <p:sldId id="304" r:id="rId6"/>
    <p:sldId id="306" r:id="rId7"/>
    <p:sldId id="322" r:id="rId8"/>
    <p:sldId id="311" r:id="rId9"/>
    <p:sldId id="313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E65905-029D-40FD-B83C-10817216CC96}" v="1" dt="2023-10-31T07:20:34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8"/>
  </p:normalViewPr>
  <p:slideViewPr>
    <p:cSldViewPr snapToGrid="0" snapToObjects="1" showGuides="1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0CF99-8546-9944-AF26-18CD4D3E6F2D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DCCD3-B33E-814F-B15D-D5F1A828D8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8645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072" y="2060447"/>
            <a:ext cx="7424928" cy="144951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3072" y="3852672"/>
            <a:ext cx="7424928" cy="963168"/>
          </a:xfrm>
        </p:spPr>
        <p:txBody>
          <a:bodyPr>
            <a:normAutofit/>
          </a:bodyPr>
          <a:lstStyle>
            <a:lvl1pPr marL="0" indent="0" algn="l">
              <a:buNone/>
              <a:defRPr sz="2000" b="1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NAPSAUTT.</a:t>
            </a:r>
          </a:p>
        </p:txBody>
      </p:sp>
      <p:pic>
        <p:nvPicPr>
          <p:cNvPr id="7" name="Kuva 6" descr="Oulun kaupungin tunnus">
            <a:extLst>
              <a:ext uri="{FF2B5EF4-FFF2-40B4-BE49-F238E27FC236}">
                <a16:creationId xmlns:a16="http://schemas.microsoft.com/office/drawing/2014/main" id="{151B56D5-D3B8-6045-BD57-499AABEFE4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275" y="3677750"/>
            <a:ext cx="1620838" cy="24881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4201668-D23C-1141-8324-66983C326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9877" y="669257"/>
            <a:ext cx="685800" cy="6477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1A65FCE-704F-AB46-B1CC-26149EDD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8702" y="5171493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50F1FA-A526-AD47-B913-1582A2FE5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85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82E2F2E-422B-8C4C-95AE-E6809763F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9500" y="6178550"/>
            <a:ext cx="2743200" cy="365125"/>
          </a:xfrm>
        </p:spPr>
        <p:txBody>
          <a:bodyPr/>
          <a:lstStyle/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384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670560"/>
            <a:ext cx="9791700" cy="756920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58720" y="2491740"/>
            <a:ext cx="7274559" cy="29747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 spc="8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097AA4-095E-3842-B73A-FC4D625B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135F6A20-8671-AD40-8457-2CE8C1B8BAF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556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9526415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Kaavion paikkamerkki 3">
            <a:extLst>
              <a:ext uri="{FF2B5EF4-FFF2-40B4-BE49-F238E27FC236}">
                <a16:creationId xmlns:a16="http://schemas.microsoft.com/office/drawing/2014/main" id="{97940F9C-2370-E647-9ECF-715AC0BBEDF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519863" y="2049463"/>
            <a:ext cx="4862011" cy="3436937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097AA4-095E-3842-B73A-FC4D625B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D6AC51E6-218F-644F-B6CA-3A8B67254A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4544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6566647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6557961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8000" y="690001"/>
            <a:ext cx="3242277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4996891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BC1A696-93A4-3C45-9568-001E94B43F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868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5312005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7782" y="690001"/>
            <a:ext cx="4872496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3345929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4560530-3C97-3648-B802-FA6ADBDCCDE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306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4" y="1063256"/>
            <a:ext cx="3313084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3304398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90977" y="690001"/>
            <a:ext cx="6479301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1727765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435CF5E1-EF66-7246-9319-270AEC519C8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5768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5312005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7782" y="0"/>
            <a:ext cx="5694218" cy="6857999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3345929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35BE33DF-E468-604B-A3A9-F10DB2CB9A6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0868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5845" y="1063256"/>
            <a:ext cx="5757882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23013" y="2491740"/>
            <a:ext cx="653152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934" y="690001"/>
            <a:ext cx="3220113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00600" y="5865548"/>
            <a:ext cx="4978831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49262B-14F4-8D4E-B60E-0EEA0836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ADBBD776-2310-424F-B591-B6F4AAF9D85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4209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858" y="1063256"/>
            <a:ext cx="4120805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31797" y="2491740"/>
            <a:ext cx="4922737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934" y="690001"/>
            <a:ext cx="4871442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4563" y="5865548"/>
            <a:ext cx="3344868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49262B-14F4-8D4E-B60E-0EEA0836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18A5ED0-761D-244A-8BBE-74685562C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5414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1451" y="1063256"/>
            <a:ext cx="3313084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50136" y="2491740"/>
            <a:ext cx="3304398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933" y="690001"/>
            <a:ext cx="6479301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24658" y="5865548"/>
            <a:ext cx="1727765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49262B-14F4-8D4E-B60E-0EEA0836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AA4D973E-C65F-0145-BECD-6839D369354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5514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858" y="1063256"/>
            <a:ext cx="4935677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31797" y="2491740"/>
            <a:ext cx="4922737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703376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4563" y="5865548"/>
            <a:ext cx="3344868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49262B-14F4-8D4E-B60E-0EEA0836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A96030B3-D797-064F-94DF-9C20B759EF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859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433B9154-78EC-1542-8A9D-A142372061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6824" y="3435377"/>
            <a:ext cx="10560423" cy="274164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072" y="4069977"/>
            <a:ext cx="7371140" cy="806823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3072" y="4894730"/>
            <a:ext cx="5951728" cy="731370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4201668-D23C-1141-8324-66983C326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pic>
        <p:nvPicPr>
          <p:cNvPr id="9" name="Kuva 8" descr="Oulun kaupungin tunnus">
            <a:extLst>
              <a:ext uri="{FF2B5EF4-FFF2-40B4-BE49-F238E27FC236}">
                <a16:creationId xmlns:a16="http://schemas.microsoft.com/office/drawing/2014/main" id="{847B4E10-1EEF-AA41-B10E-C0677346D06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11320" y="4104813"/>
            <a:ext cx="898798" cy="1379718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ABC8B77-9402-DC46-B3AB-FFABE1E9CF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0315" y="5244727"/>
            <a:ext cx="2743200" cy="365125"/>
          </a:xfrm>
        </p:spPr>
        <p:txBody>
          <a:bodyPr/>
          <a:lstStyle>
            <a:lvl1pPr algn="r">
              <a:defRPr sz="1400" b="1"/>
            </a:lvl1pPr>
          </a:lstStyle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142C8A4A-1E37-7F44-B520-0B9B2FB3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9500" y="6178550"/>
            <a:ext cx="2743200" cy="365125"/>
          </a:xfrm>
        </p:spPr>
        <p:txBody>
          <a:bodyPr/>
          <a:lstStyle/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3330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281940"/>
            <a:ext cx="9791700" cy="75692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371601"/>
            <a:ext cx="12192000" cy="41148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27F4EAD-9B67-8546-9AE0-38D0552839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1988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281940"/>
            <a:ext cx="9791700" cy="75692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0" y="1371601"/>
            <a:ext cx="10584180" cy="41148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D1027A-87BF-1747-9F3A-4BE1456C6EC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789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281940"/>
            <a:ext cx="9791700" cy="75692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0" y="1371601"/>
            <a:ext cx="4896365" cy="274845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E4A72597-9596-554A-8472-9CCBE6E599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4653" y="4549141"/>
            <a:ext cx="4982762" cy="9372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BCB0A600-B46D-A848-BA27-4823281321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2010" y="1371601"/>
            <a:ext cx="4869081" cy="274845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3900F4F0-A16D-7440-B3F8-B6AB5CC8CD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1797" y="4549141"/>
            <a:ext cx="4922737" cy="9372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84E62F0-D362-F34C-910C-36AADA6D89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2130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3633536"/>
            <a:ext cx="10633321" cy="581659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E4A72597-9596-554A-8472-9CCBE6E599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4653" y="4549141"/>
            <a:ext cx="4982762" cy="9372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0" y="697833"/>
            <a:ext cx="4896365" cy="274845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3900F4F0-A16D-7440-B3F8-B6AB5CC8CD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1797" y="4549141"/>
            <a:ext cx="4922737" cy="9372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BCB0A600-B46D-A848-BA27-4823281321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2010" y="697833"/>
            <a:ext cx="4869081" cy="274845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8AFD1671-4F7D-B844-ACCE-D1DCA8C42E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4094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31.10.2023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0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6D663794-173F-1945-9939-99D1AB46A8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863" y="699247"/>
            <a:ext cx="4902284" cy="552225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1496" y="1290918"/>
            <a:ext cx="3354204" cy="1020482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9425" y="2563905"/>
            <a:ext cx="3265304" cy="1344707"/>
          </a:xfrm>
        </p:spPr>
        <p:txBody>
          <a:bodyPr>
            <a:normAutofit/>
          </a:bodyPr>
          <a:lstStyle>
            <a:lvl1pPr marL="0" indent="0" algn="l">
              <a:buNone/>
              <a:defRPr sz="1800" b="1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NAPSAUTT.</a:t>
            </a:r>
          </a:p>
        </p:txBody>
      </p:sp>
      <p:pic>
        <p:nvPicPr>
          <p:cNvPr id="9" name="Kuva 8" descr="Oulun kaupungin tunnus">
            <a:extLst>
              <a:ext uri="{FF2B5EF4-FFF2-40B4-BE49-F238E27FC236}">
                <a16:creationId xmlns:a16="http://schemas.microsoft.com/office/drawing/2014/main" id="{847B4E10-1EEF-AA41-B10E-C0677346D0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11320" y="4104813"/>
            <a:ext cx="898798" cy="1379718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A9414E8-5AD8-8144-8B54-32B155E0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53047" y="5208868"/>
            <a:ext cx="2290987" cy="365125"/>
          </a:xfrm>
        </p:spPr>
        <p:txBody>
          <a:bodyPr/>
          <a:lstStyle>
            <a:lvl1pPr algn="r">
              <a:defRPr sz="1400" b="1"/>
            </a:lvl1pPr>
          </a:lstStyle>
          <a:p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15963053-D18F-1F48-8421-D46F941D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AE8C5CCC-9D39-4442-8DE6-B5FACAA6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9500" y="6178550"/>
            <a:ext cx="2743200" cy="365125"/>
          </a:xfrm>
        </p:spPr>
        <p:txBody>
          <a:bodyPr/>
          <a:lstStyle/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307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52BB320E-AE24-5544-8176-D98037CBB6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035" y="1290918"/>
            <a:ext cx="8211671" cy="1129553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D95F51E2-F3FE-0342-BE9F-F5E1058A4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9500" y="6178550"/>
            <a:ext cx="2743200" cy="365125"/>
          </a:xfrm>
        </p:spPr>
        <p:txBody>
          <a:bodyPr/>
          <a:lstStyle/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953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106" y="2060447"/>
            <a:ext cx="9932894" cy="144951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5106" y="3852672"/>
            <a:ext cx="9932894" cy="963168"/>
          </a:xfrm>
        </p:spPr>
        <p:txBody>
          <a:bodyPr>
            <a:normAutofit/>
          </a:bodyPr>
          <a:lstStyle>
            <a:lvl1pPr marL="0" indent="0" algn="l">
              <a:buNone/>
              <a:defRPr sz="1600" spc="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NAPSAUTT.</a:t>
            </a:r>
          </a:p>
        </p:txBody>
      </p:sp>
      <p:pic>
        <p:nvPicPr>
          <p:cNvPr id="11" name="Kuva 10" descr="Oulun kaupungin tunnus">
            <a:extLst>
              <a:ext uri="{FF2B5EF4-FFF2-40B4-BE49-F238E27FC236}">
                <a16:creationId xmlns:a16="http://schemas.microsoft.com/office/drawing/2014/main" id="{A9479630-7DE6-4C4B-9AAB-CA44D496E3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8ED4078-C745-6B4D-9F2B-041B10D65B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AA21C816-39A0-A74A-8F2A-2CE8F9472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98760C89-6817-3A49-8E64-DA29B5A79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27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8B4BE5-33C4-7740-90A5-CB0EE6BC9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B77511-3DF1-B246-9F30-F66AE595E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050F2C-300C-484D-86D0-75504628B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9BF014A-7030-514A-AD23-EB2DFC61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7C5B36-3BF9-4A48-B14B-E5330E0AE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B7270A1-F7B8-8F47-A43A-0767FDA0F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5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BC2442-37AE-5C40-BCED-03A8BF0F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176896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D3DAFCB-F2FD-B748-8F31-AA990DAEA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55111"/>
            <a:ext cx="10515600" cy="3949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788AD55-A39B-3A46-9037-D338B8A10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F4FAD0AA-26E5-284B-AB58-73CB27A5F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F621261-E8DF-144D-B79D-0C92CCD3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804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129553"/>
            <a:ext cx="9791700" cy="927847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982694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097AA4-095E-3842-B73A-FC4D625B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DB1B380D-DC23-B745-B3E8-6110D503E8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672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129553"/>
            <a:ext cx="9791700" cy="927847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212025FF-3F8D-B24A-B526-188D2E11D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7898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097AA4-095E-3842-B73A-FC4D625B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70CE01D4-2497-5E46-86C3-6E13587426D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711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18DAED1-DD14-BF4A-B88C-E1C96F943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8CEF64-9781-D945-9720-99CE85F39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101579-0DA9-4049-AC13-EF6FA335B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5F9E72-400B-824D-91AE-6E5C40C7F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1DABDF-68E5-1744-9D23-F69A2F2C7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187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51" r:id="rId7"/>
    <p:sldLayoutId id="2147483664" r:id="rId8"/>
    <p:sldLayoutId id="2147483665" r:id="rId9"/>
    <p:sldLayoutId id="2147483666" r:id="rId10"/>
    <p:sldLayoutId id="2147483667" r:id="rId11"/>
    <p:sldLayoutId id="2147483670" r:id="rId12"/>
    <p:sldLayoutId id="2147483668" r:id="rId13"/>
    <p:sldLayoutId id="2147483669" r:id="rId14"/>
    <p:sldLayoutId id="2147483677" r:id="rId15"/>
    <p:sldLayoutId id="2147483673" r:id="rId16"/>
    <p:sldLayoutId id="2147483675" r:id="rId17"/>
    <p:sldLayoutId id="2147483674" r:id="rId18"/>
    <p:sldLayoutId id="2147483676" r:id="rId19"/>
    <p:sldLayoutId id="2147483678" r:id="rId20"/>
    <p:sldLayoutId id="2147483679" r:id="rId21"/>
    <p:sldLayoutId id="2147483680" r:id="rId22"/>
    <p:sldLayoutId id="2147483681" r:id="rId23"/>
    <p:sldLayoutId id="2147483682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052028-CCF9-0A44-82AB-381B5C0D8F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latin typeface="Segoe UI"/>
                <a:cs typeface="Segoe UI"/>
              </a:rPr>
              <a:t>A1, A2, B1 ja B2 -kielivalinnat</a:t>
            </a:r>
            <a:endParaRPr lang="en-US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D2B47B0-186E-724E-8713-D5575A23AF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Oulun sivistys- ja kulttuuripalvelut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A1DE5F6-F4FF-478A-B8CF-CF09576CF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F4FE-713B-884F-B5BF-63AA24B8D1FF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7712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A1-kieli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latin typeface="Segoe UI"/>
                <a:cs typeface="Segoe UI"/>
              </a:rPr>
              <a:t>A1-kieli on </a:t>
            </a:r>
            <a:r>
              <a:rPr lang="fi-FI" b="1" dirty="0">
                <a:latin typeface="Segoe UI"/>
                <a:cs typeface="Segoe UI"/>
              </a:rPr>
              <a:t>ensimmäinen vieras kieli</a:t>
            </a:r>
            <a:r>
              <a:rPr lang="fi-FI" dirty="0">
                <a:latin typeface="Segoe UI"/>
                <a:cs typeface="Segoe UI"/>
              </a:rPr>
              <a:t>.</a:t>
            </a:r>
          </a:p>
          <a:p>
            <a:r>
              <a:rPr lang="fi-FI" dirty="0">
                <a:latin typeface="Segoe UI"/>
                <a:cs typeface="Segoe UI"/>
              </a:rPr>
              <a:t>A1 kieli on pakollinen kieli.</a:t>
            </a:r>
          </a:p>
          <a:p>
            <a:r>
              <a:rPr lang="fi-FI" dirty="0">
                <a:latin typeface="Segoe UI"/>
                <a:cs typeface="Segoe UI"/>
              </a:rPr>
              <a:t>A1-kielen opiskelu alkaa elokuussa 2023.</a:t>
            </a:r>
            <a:endParaRPr lang="fi-FI" dirty="0"/>
          </a:p>
          <a:p>
            <a:pPr lvl="1"/>
            <a:r>
              <a:rPr lang="fi-FI" dirty="0">
                <a:latin typeface="Segoe UI"/>
                <a:cs typeface="Segoe UI"/>
              </a:rPr>
              <a:t>Oppilas opiskelee 1. luokalla kieltä 1 h/vko.</a:t>
            </a:r>
          </a:p>
          <a:p>
            <a:pPr lvl="1"/>
            <a:r>
              <a:rPr lang="fi-FI" dirty="0">
                <a:latin typeface="Segoe UI"/>
                <a:cs typeface="Segoe UI"/>
              </a:rPr>
              <a:t>Vuosiluokilla 3-4 oppilas opiskelee kieltä 2 h/vko.</a:t>
            </a:r>
          </a:p>
          <a:p>
            <a:pPr lvl="1"/>
            <a:r>
              <a:rPr lang="fi-FI" dirty="0">
                <a:latin typeface="Segoe UI"/>
                <a:cs typeface="Segoe UI"/>
              </a:rPr>
              <a:t>Vuosiluokalla 5 oppilas opiskelee kieltä 3 h/vko.</a:t>
            </a:r>
          </a:p>
          <a:p>
            <a:pPr lvl="1"/>
            <a:r>
              <a:rPr lang="fi-FI" dirty="0">
                <a:latin typeface="Segoe UI"/>
                <a:cs typeface="Segoe UI"/>
              </a:rPr>
              <a:t>Vuosiluokalla 6 oppilas opiskelee kieltä 2 h/vko.</a:t>
            </a:r>
          </a:p>
          <a:p>
            <a:r>
              <a:rPr lang="fi-FI" dirty="0">
                <a:latin typeface="Segoe UI"/>
                <a:cs typeface="Segoe UI"/>
              </a:rPr>
              <a:t>Jokainen koulu tarjoaa ainakin kahta A1-kieltä.</a:t>
            </a:r>
          </a:p>
          <a:p>
            <a:r>
              <a:rPr lang="fi-FI" dirty="0">
                <a:latin typeface="Segoe UI"/>
                <a:cs typeface="Segoe UI"/>
              </a:rPr>
              <a:t>Knuutilankankaan koulu tarjoaa A1-kielenä englantia ja ruotsia</a:t>
            </a:r>
          </a:p>
          <a:p>
            <a:endParaRPr lang="fi-FI" dirty="0">
              <a:latin typeface="Segoe UI"/>
              <a:cs typeface="Segoe UI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9523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ids Playing with Puppets">
            <a:extLst>
              <a:ext uri="{FF2B5EF4-FFF2-40B4-BE49-F238E27FC236}">
                <a16:creationId xmlns:a16="http://schemas.microsoft.com/office/drawing/2014/main" id="{6F254795-EC34-46E3-9BDE-E170734EC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573" y="3753245"/>
            <a:ext cx="3763227" cy="273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Kielivalinnoissa huomioitavaa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latin typeface="Segoe UI"/>
                <a:cs typeface="Segoe UI"/>
              </a:rPr>
              <a:t>A1-kieltä opiskellaan 9. luokan loppuun saakka.</a:t>
            </a:r>
          </a:p>
          <a:p>
            <a:r>
              <a:rPr lang="fi-FI" dirty="0">
                <a:latin typeface="Segoe UI"/>
                <a:cs typeface="Segoe UI"/>
              </a:rPr>
              <a:t>Ryhmän perustamisraja on 12 oppilasta.</a:t>
            </a:r>
          </a:p>
          <a:p>
            <a:r>
              <a:rPr lang="fi-FI" dirty="0">
                <a:latin typeface="Segoe UI"/>
                <a:cs typeface="Segoe UI"/>
              </a:rPr>
              <a:t>A1-kieli voidaan valita vain oman lähikoulun kielistä.</a:t>
            </a:r>
          </a:p>
          <a:p>
            <a:r>
              <a:rPr lang="fi-FI" dirty="0">
                <a:latin typeface="Segoe UI"/>
                <a:cs typeface="Segoe UI"/>
              </a:rPr>
              <a:t>Jos A1-kieli on joku muu kuin englanti, suositellaan vahvasti englannin valintaa A2-kielenä. A2-kielen opiskelu aloitetaan 4. luokalla.</a:t>
            </a:r>
            <a:endParaRPr lang="fi-FI" dirty="0"/>
          </a:p>
          <a:p>
            <a:pPr marL="0" indent="0">
              <a:buNone/>
            </a:pPr>
            <a:endParaRPr lang="fi-FI" dirty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835067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6E40AAC-137C-4CEF-9D4B-52FA482F6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311" y="2928135"/>
            <a:ext cx="4822974" cy="1225452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Segoe UI"/>
                <a:cs typeface="Segoe UI"/>
              </a:rPr>
            </a:br>
            <a:br>
              <a:rPr lang="en-US" dirty="0">
                <a:latin typeface="Segoe UI"/>
                <a:cs typeface="Segoe UI"/>
              </a:rPr>
            </a:br>
            <a:br>
              <a:rPr lang="en-US" dirty="0">
                <a:latin typeface="Segoe UI"/>
                <a:cs typeface="Segoe UI"/>
              </a:rPr>
            </a:br>
            <a:br>
              <a:rPr lang="en-US" dirty="0">
                <a:latin typeface="Segoe UI"/>
                <a:cs typeface="Segoe UI"/>
              </a:rPr>
            </a:br>
            <a:br>
              <a:rPr lang="en-US" dirty="0">
                <a:latin typeface="Segoe UI"/>
                <a:cs typeface="Segoe UI"/>
              </a:rPr>
            </a:br>
            <a:br>
              <a:rPr lang="en-US" dirty="0">
                <a:latin typeface="Segoe UI"/>
                <a:cs typeface="Segoe UI"/>
              </a:rPr>
            </a:br>
            <a:r>
              <a:rPr lang="en-US" sz="3600" dirty="0" err="1">
                <a:latin typeface="Segoe UI"/>
                <a:cs typeface="Segoe UI"/>
              </a:rPr>
              <a:t>Oulun</a:t>
            </a:r>
            <a:r>
              <a:rPr lang="en-US" sz="3600" dirty="0">
                <a:latin typeface="Segoe UI"/>
                <a:cs typeface="Segoe UI"/>
              </a:rPr>
              <a:t> </a:t>
            </a:r>
            <a:r>
              <a:rPr lang="en-US" sz="3600" dirty="0" err="1">
                <a:latin typeface="Segoe UI"/>
                <a:cs typeface="Segoe UI"/>
              </a:rPr>
              <a:t>kaupungin</a:t>
            </a:r>
            <a:r>
              <a:rPr lang="en-US" sz="3600" dirty="0">
                <a:latin typeface="Segoe UI"/>
                <a:cs typeface="Segoe UI"/>
              </a:rPr>
              <a:t> </a:t>
            </a:r>
            <a:r>
              <a:rPr lang="en-US" sz="3600" dirty="0" err="1">
                <a:latin typeface="Segoe UI"/>
                <a:cs typeface="Segoe UI"/>
              </a:rPr>
              <a:t>kielipolku</a:t>
            </a:r>
            <a:endParaRPr lang="en-US" sz="3600" dirty="0" err="1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B23C8629-976E-43A6-8947-7C6EAFD80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9806" y="273051"/>
            <a:ext cx="4822974" cy="6310313"/>
          </a:xfrm>
          <a:noFill/>
        </p:spPr>
      </p:pic>
    </p:spTree>
    <p:extLst>
      <p:ext uri="{BB962C8B-B14F-4D97-AF65-F5344CB8AC3E}">
        <p14:creationId xmlns:p14="http://schemas.microsoft.com/office/powerpoint/2010/main" val="1334031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A2-kieli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375794"/>
            <a:ext cx="6747945" cy="480116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fi-FI" dirty="0">
                <a:latin typeface="Segoe UI"/>
                <a:cs typeface="Segoe UI"/>
              </a:rPr>
              <a:t>A2-kieli on </a:t>
            </a:r>
            <a:r>
              <a:rPr lang="fi-FI" b="1" dirty="0">
                <a:latin typeface="Segoe UI"/>
                <a:cs typeface="Segoe UI"/>
              </a:rPr>
              <a:t>vapaaehtoinen</a:t>
            </a:r>
            <a:r>
              <a:rPr lang="fi-FI" dirty="0">
                <a:latin typeface="Segoe UI"/>
                <a:cs typeface="Segoe UI"/>
              </a:rPr>
              <a:t> </a:t>
            </a:r>
            <a:r>
              <a:rPr lang="fi-FI" b="1" dirty="0">
                <a:latin typeface="Segoe UI"/>
                <a:cs typeface="Segoe UI"/>
              </a:rPr>
              <a:t>vieras kieli.</a:t>
            </a:r>
            <a:endParaRPr lang="fi-FI" dirty="0">
              <a:latin typeface="Segoe UI"/>
              <a:cs typeface="Segoe UI"/>
            </a:endParaRPr>
          </a:p>
          <a:p>
            <a:r>
              <a:rPr lang="fi-FI" dirty="0">
                <a:latin typeface="Segoe UI"/>
                <a:cs typeface="Segoe UI"/>
              </a:rPr>
              <a:t>A2-kielen valinta tehdään 3. luokan keväällä.</a:t>
            </a:r>
          </a:p>
          <a:p>
            <a:r>
              <a:rPr lang="fi-FI" dirty="0">
                <a:latin typeface="Segoe UI"/>
                <a:cs typeface="Segoe UI"/>
              </a:rPr>
              <a:t>A2-kieltä opiskellaan 4.-9.-luokilla 2 </a:t>
            </a:r>
            <a:r>
              <a:rPr lang="fi-FI" dirty="0" err="1">
                <a:latin typeface="Segoe UI"/>
                <a:cs typeface="Segoe UI"/>
              </a:rPr>
              <a:t>vvh</a:t>
            </a:r>
            <a:r>
              <a:rPr lang="fi-FI" dirty="0">
                <a:latin typeface="Segoe UI"/>
                <a:cs typeface="Segoe UI"/>
              </a:rPr>
              <a:t>/vuosiluokka</a:t>
            </a:r>
          </a:p>
          <a:p>
            <a:r>
              <a:rPr lang="fi-FI" dirty="0">
                <a:latin typeface="Segoe UI"/>
                <a:cs typeface="Segoe UI"/>
              </a:rPr>
              <a:t>A2-kielten valikoima vaihtelee koulun mukaan. (Lukuvuonna 2022-2023 </a:t>
            </a:r>
            <a:r>
              <a:rPr lang="fi-FI" dirty="0" err="1">
                <a:latin typeface="Segoe UI"/>
                <a:cs typeface="Segoe UI"/>
              </a:rPr>
              <a:t>Maikkulan</a:t>
            </a:r>
            <a:r>
              <a:rPr lang="fi-FI" dirty="0">
                <a:latin typeface="Segoe UI"/>
                <a:cs typeface="Segoe UI"/>
              </a:rPr>
              <a:t> alueella tarjottiin A2-kielinä espanjaa, ranskaa ja saksaa)</a:t>
            </a:r>
          </a:p>
          <a:p>
            <a:pPr algn="l"/>
            <a:r>
              <a:rPr lang="fi-FI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A2-kielen opiskelu</a:t>
            </a:r>
            <a:endParaRPr lang="fi-FI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</a:rPr>
              <a:t>Vapaaehtoisen A2-kielen tunnit eivät sisälly alakoulussa muihin valinnaisaineisiin. A2-kielen lukijoilla on siis kaksi oppituntia enemmän kuin muilla oppilailla.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</a:rPr>
              <a:t>9. luokan päättyessä huoltaja voi halutessaan pyytää numeroarvosanan sijaan hyväksytty-merkinnän A2-kielestä.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</a:rPr>
              <a:t>Kieliryhmä muodostetaan, jos valitsijoita on vähintään </a:t>
            </a:r>
            <a:r>
              <a:rPr lang="fi-FI" dirty="0">
                <a:solidFill>
                  <a:srgbClr val="333333"/>
                </a:solidFill>
              </a:rPr>
              <a:t>12. Ryhmän opetus järjestetään siinä koulussa, jossa valitsijoita on eniten. Tämä voi siis tarkoittaa siirtymistä kielen tunneille toiselle koululle. A2-kielen opiskelijoiden osalta noudatetaan Oulun kaupungin yleisiä </a:t>
            </a:r>
            <a:r>
              <a:rPr lang="fi-FI">
                <a:solidFill>
                  <a:srgbClr val="333333"/>
                </a:solidFill>
              </a:rPr>
              <a:t>koulukuljetusperiaatteita.</a:t>
            </a:r>
            <a:endParaRPr lang="fi-FI" b="0" i="0" dirty="0">
              <a:solidFill>
                <a:srgbClr val="333333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</a:rPr>
              <a:t>Kieliryhmä voi muodostua myös </a:t>
            </a:r>
            <a:r>
              <a:rPr lang="fi-FI" b="1" i="0" dirty="0" err="1">
                <a:solidFill>
                  <a:srgbClr val="333333"/>
                </a:solidFill>
                <a:effectLst/>
              </a:rPr>
              <a:t>Maikkulan</a:t>
            </a:r>
            <a:r>
              <a:rPr lang="fi-FI" b="1" i="0" dirty="0">
                <a:solidFill>
                  <a:srgbClr val="333333"/>
                </a:solidFill>
                <a:effectLst/>
              </a:rPr>
              <a:t> tai Madekosken</a:t>
            </a:r>
            <a:r>
              <a:rPr lang="fi-FI" b="0" i="0" dirty="0">
                <a:solidFill>
                  <a:srgbClr val="333333"/>
                </a:solidFill>
                <a:effectLst/>
              </a:rPr>
              <a:t> koululle, koska teemme yhteistyötä kielenopetuksessa. Tarjosimme A2-kielinä </a:t>
            </a:r>
            <a:r>
              <a:rPr lang="fi-FI" b="1" i="0" dirty="0">
                <a:solidFill>
                  <a:srgbClr val="333333"/>
                </a:solidFill>
                <a:effectLst/>
              </a:rPr>
              <a:t>espanjaa, ranskaa ja saksaa (lv2022-2023)</a:t>
            </a:r>
            <a:endParaRPr lang="fi-FI" b="0" i="0" dirty="0">
              <a:solidFill>
                <a:srgbClr val="333333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</a:rPr>
              <a:t>Valinta on sitova koko perusopetuksen ajan.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</a:rPr>
              <a:t>Opiskelun lopettaminen voi tapahtua vain oppilashuollollisin perustein.</a:t>
            </a:r>
          </a:p>
          <a:p>
            <a:endParaRPr lang="fi-FI" dirty="0">
              <a:latin typeface="Segoe UI"/>
              <a:cs typeface="Segoe UI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0BF4431-96AE-46B4-9EBC-0C794BC0D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145" y="3439622"/>
            <a:ext cx="3767655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6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B-kielet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latin typeface="Segoe UI"/>
                <a:cs typeface="Segoe UI"/>
              </a:rPr>
              <a:t>B1-kieli on </a:t>
            </a:r>
            <a:r>
              <a:rPr lang="fi-FI" b="1" dirty="0">
                <a:latin typeface="Segoe UI"/>
                <a:cs typeface="Segoe UI"/>
              </a:rPr>
              <a:t>toinen vieras kieli</a:t>
            </a:r>
            <a:endParaRPr lang="fi-FI" dirty="0">
              <a:latin typeface="Segoe UI"/>
              <a:cs typeface="Segoe UI"/>
            </a:endParaRPr>
          </a:p>
          <a:p>
            <a:pPr lvl="1"/>
            <a:r>
              <a:rPr lang="fi-FI" dirty="0">
                <a:latin typeface="Segoe UI"/>
                <a:cs typeface="Segoe UI"/>
              </a:rPr>
              <a:t>opiskellaan vuosiluokilla 6-9</a:t>
            </a:r>
          </a:p>
          <a:p>
            <a:pPr lvl="1"/>
            <a:r>
              <a:rPr lang="fi-FI" dirty="0">
                <a:latin typeface="Segoe UI"/>
                <a:cs typeface="Segoe UI"/>
              </a:rPr>
              <a:t>on useimmiten ruotsi (jos ruotsia ei ole valittu A1- tai A2-kieleksi).</a:t>
            </a:r>
            <a:endParaRPr lang="fi-FI" dirty="0"/>
          </a:p>
          <a:p>
            <a:pPr marL="457200" lvl="1" indent="0">
              <a:buNone/>
            </a:pPr>
            <a:endParaRPr lang="fi-FI" dirty="0">
              <a:cs typeface="Segoe UI"/>
            </a:endParaRPr>
          </a:p>
          <a:p>
            <a:r>
              <a:rPr lang="fi-FI" dirty="0">
                <a:latin typeface="Segoe UI"/>
                <a:cs typeface="Segoe UI"/>
              </a:rPr>
              <a:t>B2-kieli on </a:t>
            </a:r>
            <a:r>
              <a:rPr lang="fi-FI" b="1" dirty="0">
                <a:latin typeface="Segoe UI"/>
                <a:cs typeface="Segoe UI"/>
              </a:rPr>
              <a:t>vapaaehtoinen vieras kieli </a:t>
            </a:r>
            <a:endParaRPr lang="fi-FI" dirty="0"/>
          </a:p>
          <a:p>
            <a:pPr lvl="1"/>
            <a:r>
              <a:rPr lang="fi-FI" dirty="0">
                <a:latin typeface="Segoe UI"/>
                <a:cs typeface="Segoe UI"/>
              </a:rPr>
              <a:t>opiskellaan vuosiluokilla 8-9</a:t>
            </a:r>
          </a:p>
          <a:p>
            <a:pPr lvl="1"/>
            <a:r>
              <a:rPr lang="fi-FI" dirty="0">
                <a:latin typeface="Segoe UI"/>
                <a:cs typeface="Segoe UI"/>
              </a:rPr>
              <a:t>B2-kielinä tarjotaan yläkoulusta riippuen saksaa, espanjaa, ranskaa, venäjää, italiaa, japania, kiinaa tai jotain muuta kieltä (jatkumo lukioon taattava).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2398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lu-Powerpointpohja2021.potx" id="{ACDF1969-C6DC-4F3E-B30E-7F0C23070DD9}" vid="{D3D5464A-4AB4-4E04-A592-CFCB901F2B7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b54d772-55e4-4f37-ac3e-b2094366dac1" xsi:nil="true"/>
    <lcf76f155ced4ddcb4097134ff3c332f xmlns="d5f918f8-d39a-456b-8827-96a36a14c4b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230BCE3E774924D93187375BB3C8E54" ma:contentTypeVersion="15" ma:contentTypeDescription="Luo uusi asiakirja." ma:contentTypeScope="" ma:versionID="fa203886edc7cb219717e2d01ea7993f">
  <xsd:schema xmlns:xsd="http://www.w3.org/2001/XMLSchema" xmlns:xs="http://www.w3.org/2001/XMLSchema" xmlns:p="http://schemas.microsoft.com/office/2006/metadata/properties" xmlns:ns2="d5f918f8-d39a-456b-8827-96a36a14c4b6" xmlns:ns3="ab54d772-55e4-4f37-ac3e-b2094366dac1" targetNamespace="http://schemas.microsoft.com/office/2006/metadata/properties" ma:root="true" ma:fieldsID="baa153a307a5f2a4454b2767373b2801" ns2:_="" ns3:_="">
    <xsd:import namespace="d5f918f8-d39a-456b-8827-96a36a14c4b6"/>
    <xsd:import namespace="ab54d772-55e4-4f37-ac3e-b2094366da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918f8-d39a-456b-8827-96a36a14c4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Kuvien tunnisteet" ma:readOnly="false" ma:fieldId="{5cf76f15-5ced-4ddc-b409-7134ff3c332f}" ma:taxonomyMulti="true" ma:sspId="2e842811-fc86-452f-aa99-9d3d11fbf5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4d772-55e4-4f37-ac3e-b2094366dac1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32e6a969-9fff-4c94-a096-0f65be24d17b}" ma:internalName="TaxCatchAll" ma:showField="CatchAllData" ma:web="ab54d772-55e4-4f37-ac3e-b2094366da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1E74C0-67D2-4965-A615-CBC0216D19E6}">
  <ds:schemaRefs>
    <ds:schemaRef ds:uri="http://schemas.microsoft.com/office/2006/metadata/properties"/>
    <ds:schemaRef ds:uri="http://schemas.microsoft.com/office/infopath/2007/PartnerControls"/>
    <ds:schemaRef ds:uri="ab54d772-55e4-4f37-ac3e-b2094366dac1"/>
    <ds:schemaRef ds:uri="d5f918f8-d39a-456b-8827-96a36a14c4b6"/>
  </ds:schemaRefs>
</ds:datastoreItem>
</file>

<file path=customXml/itemProps2.xml><?xml version="1.0" encoding="utf-8"?>
<ds:datastoreItem xmlns:ds="http://schemas.openxmlformats.org/officeDocument/2006/customXml" ds:itemID="{CCDB5EA3-7B67-40B5-AB5B-D4A23A69A6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f918f8-d39a-456b-8827-96a36a14c4b6"/>
    <ds:schemaRef ds:uri="ab54d772-55e4-4f37-ac3e-b2094366da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0F64D2-1BE2-4005-8C79-8529DEA025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Oulu-Powerpointpohja2021</Template>
  <TotalTime>44</TotalTime>
  <Words>356</Words>
  <Application>Microsoft Office PowerPoint</Application>
  <PresentationFormat>Laajakuva</PresentationFormat>
  <Paragraphs>39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Segoe UI</vt:lpstr>
      <vt:lpstr>Office-teema</vt:lpstr>
      <vt:lpstr>A1, A2, B1 ja B2 -kielivalinnat</vt:lpstr>
      <vt:lpstr>A1-kieli</vt:lpstr>
      <vt:lpstr>Kielivalinnoissa huomioitavaa</vt:lpstr>
      <vt:lpstr>      Oulun kaupungin kielipolku</vt:lpstr>
      <vt:lpstr>A2-kieli</vt:lpstr>
      <vt:lpstr>B-kielet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A1-kielivalinnat keväällä 2022</dc:title>
  <dc:creator>Kanervo Pauliina</dc:creator>
  <cp:lastModifiedBy>Hietala Heli</cp:lastModifiedBy>
  <cp:revision>22</cp:revision>
  <dcterms:created xsi:type="dcterms:W3CDTF">2022-01-11T14:29:36Z</dcterms:created>
  <dcterms:modified xsi:type="dcterms:W3CDTF">2023-10-31T07:49:18Z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0x010100C230BCE3E774924D93187375BB3C8E54</vt:lpwstr>
  </property>
  <property fmtid="{D5CDD505-2E9C-101B-9397-08002B2CF9AE}" pid="3" name="MSIP_Label_526a5ccf-75e0-4723-97e5-a738116b253f_Enabled">
    <vt:lpwstr>true</vt:lpwstr>
  </property>
  <property fmtid="{D5CDD505-2E9C-101B-9397-08002B2CF9AE}" pid="4" name="MSIP_Label_526a5ccf-75e0-4723-97e5-a738116b253f_SetDate">
    <vt:lpwstr>2022-01-11T14:33:04Z</vt:lpwstr>
  </property>
  <property fmtid="{D5CDD505-2E9C-101B-9397-08002B2CF9AE}" pid="5" name="MSIP_Label_526a5ccf-75e0-4723-97e5-a738116b253f_Method">
    <vt:lpwstr>Privileged</vt:lpwstr>
  </property>
  <property fmtid="{D5CDD505-2E9C-101B-9397-08002B2CF9AE}" pid="6" name="MSIP_Label_526a5ccf-75e0-4723-97e5-a738116b253f_Name">
    <vt:lpwstr>526a5ccf-75e0-4723-97e5-a738116b253f</vt:lpwstr>
  </property>
  <property fmtid="{D5CDD505-2E9C-101B-9397-08002B2CF9AE}" pid="7" name="MSIP_Label_526a5ccf-75e0-4723-97e5-a738116b253f_SiteId">
    <vt:lpwstr>5cc89a67-fa29-4356-af5d-f436abc7c21b</vt:lpwstr>
  </property>
  <property fmtid="{D5CDD505-2E9C-101B-9397-08002B2CF9AE}" pid="8" name="MSIP_Label_526a5ccf-75e0-4723-97e5-a738116b253f_ActionId">
    <vt:lpwstr>ce913bd9-6f9d-4bb0-9527-b0171d70d6ee</vt:lpwstr>
  </property>
  <property fmtid="{D5CDD505-2E9C-101B-9397-08002B2CF9AE}" pid="9" name="MSIP_Label_526a5ccf-75e0-4723-97e5-a738116b253f_ContentBits">
    <vt:lpwstr>0</vt:lpwstr>
  </property>
  <property fmtid="{D5CDD505-2E9C-101B-9397-08002B2CF9AE}" pid="10" name="MediaServiceImageTags">
    <vt:lpwstr/>
  </property>
</Properties>
</file>