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1" r:id="rId5"/>
  </p:sldIdLst>
  <p:sldSz cx="6858000" cy="5143500"/>
  <p:notesSz cx="6797675" cy="9926638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io" initials="T" lastIdx="2" clrIdx="0">
    <p:extLst>
      <p:ext uri="{19B8F6BF-5375-455C-9EA6-DF929625EA0E}">
        <p15:presenceInfo xmlns:p15="http://schemas.microsoft.com/office/powerpoint/2012/main" userId="S::tapio.tekoniemi@ouka.fi::5b960d41-8b0a-43e2-ae0e-a3e604cc0a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DEE8"/>
    <a:srgbClr val="6C8087"/>
    <a:srgbClr val="E55F00"/>
    <a:srgbClr val="83929D"/>
    <a:srgbClr val="133D8F"/>
    <a:srgbClr val="548C9E"/>
    <a:srgbClr val="A4CAD8"/>
    <a:srgbClr val="66AABE"/>
    <a:srgbClr val="EC6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574"/>
  </p:normalViewPr>
  <p:slideViewPr>
    <p:cSldViewPr snapToGrid="0" snapToObjects="1">
      <p:cViewPr>
        <p:scale>
          <a:sx n="150" d="100"/>
          <a:sy n="150" d="100"/>
        </p:scale>
        <p:origin x="7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9071-705C-A14B-81A6-91D2D4F86224}" type="datetimeFigureOut">
              <a:t>3.11.2023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697B-C446-A642-9857-D01727DE57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166-0593-B34C-B7BF-823C01BFC0D6}" type="datetimeFigureOut">
              <a:t>3.11.2023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DBB7-05E6-3347-8255-0EF35461E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15"/>
          <a:stretch/>
        </p:blipFill>
        <p:spPr>
          <a:xfrm>
            <a:off x="1016" y="0"/>
            <a:ext cx="6856984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9001" y="1021978"/>
            <a:ext cx="3429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0719" y="3727873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03/11/2023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933" y="3727873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3698056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70719" y="1818042"/>
            <a:ext cx="2759665" cy="158236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2800" b="1" spc="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2194" y="1022351"/>
            <a:ext cx="733425" cy="663575"/>
            <a:chOff x="5142" y="64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2" y="64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5" y="647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2" y="76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08" y="76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3" y="76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85FE60C-1298-40ED-B909-705967FAF81D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7938"/>
            <a:ext cx="736997" cy="668338"/>
            <a:chOff x="5146" y="-5"/>
            <a:chExt cx="619" cy="4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5"/>
              <a:ext cx="61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2"/>
              <a:ext cx="613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5"/>
              <a:ext cx="111" cy="163"/>
            </a:xfrm>
            <a:custGeom>
              <a:avLst/>
              <a:gdLst>
                <a:gd name="T0" fmla="*/ 158 w 222"/>
                <a:gd name="T1" fmla="*/ 327 h 327"/>
                <a:gd name="T2" fmla="*/ 158 w 222"/>
                <a:gd name="T3" fmla="*/ 78 h 327"/>
                <a:gd name="T4" fmla="*/ 222 w 222"/>
                <a:gd name="T5" fmla="*/ 78 h 327"/>
                <a:gd name="T6" fmla="*/ 222 w 222"/>
                <a:gd name="T7" fmla="*/ 0 h 327"/>
                <a:gd name="T8" fmla="*/ 0 w 222"/>
                <a:gd name="T9" fmla="*/ 0 h 327"/>
                <a:gd name="T10" fmla="*/ 0 w 222"/>
                <a:gd name="T11" fmla="*/ 78 h 327"/>
                <a:gd name="T12" fmla="*/ 66 w 222"/>
                <a:gd name="T13" fmla="*/ 78 h 327"/>
                <a:gd name="T14" fmla="*/ 66 w 222"/>
                <a:gd name="T15" fmla="*/ 327 h 327"/>
                <a:gd name="T16" fmla="*/ 66 w 222"/>
                <a:gd name="T17" fmla="*/ 327 h 327"/>
                <a:gd name="T18" fmla="*/ 158 w 222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7">
                  <a:moveTo>
                    <a:pt x="158" y="327"/>
                  </a:moveTo>
                  <a:lnTo>
                    <a:pt x="158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158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5"/>
              <a:ext cx="122" cy="163"/>
            </a:xfrm>
            <a:custGeom>
              <a:avLst/>
              <a:gdLst>
                <a:gd name="T0" fmla="*/ 88 w 244"/>
                <a:gd name="T1" fmla="*/ 78 h 327"/>
                <a:gd name="T2" fmla="*/ 88 w 244"/>
                <a:gd name="T3" fmla="*/ 327 h 327"/>
                <a:gd name="T4" fmla="*/ 180 w 244"/>
                <a:gd name="T5" fmla="*/ 327 h 327"/>
                <a:gd name="T6" fmla="*/ 180 w 244"/>
                <a:gd name="T7" fmla="*/ 78 h 327"/>
                <a:gd name="T8" fmla="*/ 244 w 244"/>
                <a:gd name="T9" fmla="*/ 78 h 327"/>
                <a:gd name="T10" fmla="*/ 244 w 244"/>
                <a:gd name="T11" fmla="*/ 0 h 327"/>
                <a:gd name="T12" fmla="*/ 25 w 244"/>
                <a:gd name="T13" fmla="*/ 0 h 327"/>
                <a:gd name="T14" fmla="*/ 0 w 244"/>
                <a:gd name="T15" fmla="*/ 78 h 327"/>
                <a:gd name="T16" fmla="*/ 88 w 244"/>
                <a:gd name="T17" fmla="*/ 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7">
                  <a:moveTo>
                    <a:pt x="88" y="78"/>
                  </a:moveTo>
                  <a:lnTo>
                    <a:pt x="88" y="327"/>
                  </a:lnTo>
                  <a:lnTo>
                    <a:pt x="180" y="327"/>
                  </a:lnTo>
                  <a:lnTo>
                    <a:pt x="180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3 w 289"/>
                <a:gd name="T1" fmla="*/ 327 h 327"/>
                <a:gd name="T2" fmla="*/ 289 w 289"/>
                <a:gd name="T3" fmla="*/ 0 h 327"/>
                <a:gd name="T4" fmla="*/ 197 w 289"/>
                <a:gd name="T5" fmla="*/ 0 h 327"/>
                <a:gd name="T6" fmla="*/ 142 w 289"/>
                <a:gd name="T7" fmla="*/ 168 h 327"/>
                <a:gd name="T8" fmla="*/ 135 w 289"/>
                <a:gd name="T9" fmla="*/ 192 h 327"/>
                <a:gd name="T10" fmla="*/ 135 w 289"/>
                <a:gd name="T11" fmla="*/ 192 h 327"/>
                <a:gd name="T12" fmla="*/ 135 w 289"/>
                <a:gd name="T13" fmla="*/ 192 h 327"/>
                <a:gd name="T14" fmla="*/ 135 w 289"/>
                <a:gd name="T15" fmla="*/ 192 h 327"/>
                <a:gd name="T16" fmla="*/ 135 w 289"/>
                <a:gd name="T17" fmla="*/ 192 h 327"/>
                <a:gd name="T18" fmla="*/ 135 w 289"/>
                <a:gd name="T19" fmla="*/ 192 h 327"/>
                <a:gd name="T20" fmla="*/ 135 w 289"/>
                <a:gd name="T21" fmla="*/ 192 h 327"/>
                <a:gd name="T22" fmla="*/ 128 w 289"/>
                <a:gd name="T23" fmla="*/ 168 h 327"/>
                <a:gd name="T24" fmla="*/ 91 w 289"/>
                <a:gd name="T25" fmla="*/ 60 h 327"/>
                <a:gd name="T26" fmla="*/ 0 w 289"/>
                <a:gd name="T27" fmla="*/ 60 h 327"/>
                <a:gd name="T28" fmla="*/ 89 w 289"/>
                <a:gd name="T29" fmla="*/ 327 h 327"/>
                <a:gd name="T30" fmla="*/ 183 w 289"/>
                <a:gd name="T3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7">
                  <a:moveTo>
                    <a:pt x="183" y="327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2" y="168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7"/>
                  </a:lnTo>
                  <a:lnTo>
                    <a:pt x="183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0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899E24-786A-4024-8409-9CEB063C3201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11990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TT 2018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985961"/>
            <a:ext cx="4800600" cy="1161927"/>
          </a:xfrm>
        </p:spPr>
        <p:txBody>
          <a:bodyPr/>
          <a:lstStyle>
            <a:lvl1pPr algn="l">
              <a:lnSpc>
                <a:spcPct val="90000"/>
              </a:lnSpc>
              <a:defRPr sz="3100" b="1" i="0" spc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5970" y="2228851"/>
            <a:ext cx="4800600" cy="1682063"/>
          </a:xfrm>
        </p:spPr>
        <p:txBody>
          <a:bodyPr/>
          <a:lstStyle>
            <a:lvl1pPr marL="0" indent="0" algn="l">
              <a:buNone/>
              <a:defRPr sz="1997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short VTT subtitle or leading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590767-2E29-476B-8AD3-471B1DE54AF1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484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750428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500" indent="-176213"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C5EE4E-7584-4606-BFF7-00B058769B29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0940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408476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E732A79-90EC-4FE2-8949-082BFA9B9A62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6022" y="1128714"/>
            <a:ext cx="5147072" cy="325437"/>
          </a:xfrm>
        </p:spPr>
        <p:txBody>
          <a:bodyPr/>
          <a:lstStyle>
            <a:lvl1pPr marL="6350" indent="0">
              <a:buFontTx/>
              <a:buNone/>
              <a:defRPr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6504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135173"/>
            <a:ext cx="4910051" cy="1006041"/>
          </a:xfrm>
        </p:spPr>
        <p:txBody>
          <a:bodyPr/>
          <a:lstStyle>
            <a:lvl1pPr>
              <a:lnSpc>
                <a:spcPct val="90000"/>
              </a:lnSpc>
              <a:defRPr sz="30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286124"/>
            <a:ext cx="3272523" cy="3174559"/>
          </a:xfrm>
        </p:spPr>
        <p:txBody>
          <a:bodyPr/>
          <a:lstStyle>
            <a:lvl1pPr marL="11061" indent="0">
              <a:spcAft>
                <a:spcPts val="768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add VTT content text.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ABBB3-80D2-451B-8841-3B5307001A55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1B2B89-A667-5744-95C6-2A30C28617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5530" y="1300621"/>
            <a:ext cx="2129045" cy="3160061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1"/>
            <a:ext cx="5146769" cy="750427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2" spcCol="360000"/>
          <a:lstStyle>
            <a:lvl1pPr marL="9755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218408E-AEC6-4FD9-9392-29FFCEC00730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Re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9CFBE2E-A0DF-475A-853D-B2DE077AD353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Refe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87289"/>
            <a:ext cx="5146769" cy="710839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6029" y="1568750"/>
            <a:ext cx="5850129" cy="411330"/>
          </a:xfrm>
        </p:spPr>
        <p:txBody>
          <a:bodyPr>
            <a:noAutofit/>
          </a:bodyPr>
          <a:lstStyle>
            <a:lvl1pPr>
              <a:defRPr sz="1800" spc="0" baseline="0"/>
            </a:lvl1pPr>
          </a:lstStyle>
          <a:p>
            <a:pPr lvl="0"/>
            <a:r>
              <a:rPr lang="en-GB" noProof="0" dirty="0"/>
              <a:t>Click to VTT content text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6029" y="2297113"/>
            <a:ext cx="1814506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 baseline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82298" y="2297113"/>
            <a:ext cx="1906347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88657" y="2297113"/>
            <a:ext cx="1917502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4BA59-9DFB-4E66-9DE8-A4669D551619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CC0BCE-4CED-4D57-A164-C2D232EBA62E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907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31"/>
          <a:stretch/>
        </p:blipFill>
        <p:spPr>
          <a:xfrm>
            <a:off x="1016" y="0"/>
            <a:ext cx="342584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689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11D53-FB19-4E6B-A023-68EA5512DB39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0775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DFEBE9-922C-4262-BA21-02CE6DF607EB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6BC4EB-DEF2-404B-880C-A7A67A3BF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t="339" r="49655" b="225"/>
          <a:stretch/>
        </p:blipFill>
        <p:spPr>
          <a:xfrm>
            <a:off x="-1" y="0"/>
            <a:ext cx="3458819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4928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59772D-FD13-BA43-9B70-E97C0308F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1016" y="0"/>
            <a:ext cx="342798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637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A70204-C705-DC48-A6C4-D718A553F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0" t="121" r="36555" b="420"/>
          <a:stretch/>
        </p:blipFill>
        <p:spPr>
          <a:xfrm>
            <a:off x="-1" y="0"/>
            <a:ext cx="4008535" cy="514519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601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9E9D0C-B924-BD43-A00E-A5F307386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3" r="25247"/>
          <a:stretch/>
        </p:blipFill>
        <p:spPr>
          <a:xfrm>
            <a:off x="1" y="0"/>
            <a:ext cx="4783055" cy="51524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1024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5534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31445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9B135E-553A-47C8-B614-83E50D04C826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-5953" y="-6350"/>
            <a:ext cx="733426" cy="661988"/>
            <a:chOff x="-5" y="-4"/>
            <a:chExt cx="616" cy="41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-4"/>
              <a:ext cx="6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2" y="-1"/>
              <a:ext cx="610" cy="411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95" y="115"/>
              <a:ext cx="111" cy="162"/>
            </a:xfrm>
            <a:custGeom>
              <a:avLst/>
              <a:gdLst>
                <a:gd name="T0" fmla="*/ 157 w 221"/>
                <a:gd name="T1" fmla="*/ 324 h 324"/>
                <a:gd name="T2" fmla="*/ 157 w 221"/>
                <a:gd name="T3" fmla="*/ 78 h 324"/>
                <a:gd name="T4" fmla="*/ 221 w 221"/>
                <a:gd name="T5" fmla="*/ 78 h 324"/>
                <a:gd name="T6" fmla="*/ 221 w 221"/>
                <a:gd name="T7" fmla="*/ 0 h 324"/>
                <a:gd name="T8" fmla="*/ 0 w 221"/>
                <a:gd name="T9" fmla="*/ 0 h 324"/>
                <a:gd name="T10" fmla="*/ 0 w 221"/>
                <a:gd name="T11" fmla="*/ 78 h 324"/>
                <a:gd name="T12" fmla="*/ 66 w 221"/>
                <a:gd name="T13" fmla="*/ 78 h 324"/>
                <a:gd name="T14" fmla="*/ 66 w 221"/>
                <a:gd name="T15" fmla="*/ 324 h 324"/>
                <a:gd name="T16" fmla="*/ 66 w 221"/>
                <a:gd name="T17" fmla="*/ 324 h 324"/>
                <a:gd name="T18" fmla="*/ 157 w 221"/>
                <a:gd name="T1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4">
                  <a:moveTo>
                    <a:pt x="157" y="324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15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61" y="115"/>
              <a:ext cx="122" cy="162"/>
            </a:xfrm>
            <a:custGeom>
              <a:avLst/>
              <a:gdLst>
                <a:gd name="T0" fmla="*/ 87 w 242"/>
                <a:gd name="T1" fmla="*/ 78 h 324"/>
                <a:gd name="T2" fmla="*/ 87 w 242"/>
                <a:gd name="T3" fmla="*/ 324 h 324"/>
                <a:gd name="T4" fmla="*/ 178 w 242"/>
                <a:gd name="T5" fmla="*/ 324 h 324"/>
                <a:gd name="T6" fmla="*/ 178 w 242"/>
                <a:gd name="T7" fmla="*/ 78 h 324"/>
                <a:gd name="T8" fmla="*/ 242 w 242"/>
                <a:gd name="T9" fmla="*/ 78 h 324"/>
                <a:gd name="T10" fmla="*/ 242 w 242"/>
                <a:gd name="T11" fmla="*/ 0 h 324"/>
                <a:gd name="T12" fmla="*/ 24 w 242"/>
                <a:gd name="T13" fmla="*/ 0 h 324"/>
                <a:gd name="T14" fmla="*/ 0 w 242"/>
                <a:gd name="T15" fmla="*/ 78 h 324"/>
                <a:gd name="T16" fmla="*/ 87 w 242"/>
                <a:gd name="T17" fmla="*/ 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4">
                  <a:moveTo>
                    <a:pt x="87" y="78"/>
                  </a:moveTo>
                  <a:lnTo>
                    <a:pt x="87" y="324"/>
                  </a:lnTo>
                  <a:lnTo>
                    <a:pt x="178" y="324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6" y="115"/>
              <a:ext cx="144" cy="162"/>
            </a:xfrm>
            <a:custGeom>
              <a:avLst/>
              <a:gdLst>
                <a:gd name="T0" fmla="*/ 183 w 289"/>
                <a:gd name="T1" fmla="*/ 324 h 324"/>
                <a:gd name="T2" fmla="*/ 289 w 289"/>
                <a:gd name="T3" fmla="*/ 0 h 324"/>
                <a:gd name="T4" fmla="*/ 196 w 289"/>
                <a:gd name="T5" fmla="*/ 0 h 324"/>
                <a:gd name="T6" fmla="*/ 142 w 289"/>
                <a:gd name="T7" fmla="*/ 168 h 324"/>
                <a:gd name="T8" fmla="*/ 135 w 289"/>
                <a:gd name="T9" fmla="*/ 191 h 324"/>
                <a:gd name="T10" fmla="*/ 135 w 289"/>
                <a:gd name="T11" fmla="*/ 191 h 324"/>
                <a:gd name="T12" fmla="*/ 135 w 289"/>
                <a:gd name="T13" fmla="*/ 191 h 324"/>
                <a:gd name="T14" fmla="*/ 135 w 289"/>
                <a:gd name="T15" fmla="*/ 191 h 324"/>
                <a:gd name="T16" fmla="*/ 135 w 289"/>
                <a:gd name="T17" fmla="*/ 191 h 324"/>
                <a:gd name="T18" fmla="*/ 135 w 289"/>
                <a:gd name="T19" fmla="*/ 191 h 324"/>
                <a:gd name="T20" fmla="*/ 135 w 289"/>
                <a:gd name="T21" fmla="*/ 191 h 324"/>
                <a:gd name="T22" fmla="*/ 128 w 289"/>
                <a:gd name="T23" fmla="*/ 168 h 324"/>
                <a:gd name="T24" fmla="*/ 91 w 289"/>
                <a:gd name="T25" fmla="*/ 61 h 324"/>
                <a:gd name="T26" fmla="*/ 0 w 289"/>
                <a:gd name="T27" fmla="*/ 61 h 324"/>
                <a:gd name="T28" fmla="*/ 90 w 289"/>
                <a:gd name="T29" fmla="*/ 324 h 324"/>
                <a:gd name="T30" fmla="*/ 183 w 289"/>
                <a:gd name="T3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4">
                  <a:moveTo>
                    <a:pt x="183" y="324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1"/>
                  </a:lnTo>
                  <a:lnTo>
                    <a:pt x="0" y="61"/>
                  </a:lnTo>
                  <a:lnTo>
                    <a:pt x="90" y="324"/>
                  </a:lnTo>
                  <a:lnTo>
                    <a:pt x="183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1D48CF9-8A4A-49DE-8B30-9D21B0FD9BD3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0529" y="-6350"/>
            <a:ext cx="733425" cy="663575"/>
            <a:chOff x="5149" y="-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9" y="-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2" y="-1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9" y="115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5" y="115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70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29"/>
            <a:ext cx="4800600" cy="260545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 baseline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88082" y="-25"/>
            <a:ext cx="569700" cy="511200"/>
            <a:chOff x="7701860" y="1286929"/>
            <a:chExt cx="759600" cy="511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701860" y="1286929"/>
              <a:ext cx="759600" cy="51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53694" y="1439710"/>
              <a:ext cx="482600" cy="20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6288300" y="975"/>
            <a:ext cx="569700" cy="5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8F84A4-0822-4709-BB76-251B05DAEE86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46" y="540878"/>
            <a:ext cx="5199580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46" y="1544135"/>
            <a:ext cx="5199580" cy="2789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971" y="4767264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7A3E1DB-A126-42B0-95A5-33B479DD45A7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4767264"/>
            <a:ext cx="2171700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ctr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5067" y="4737447"/>
            <a:ext cx="700854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r">
              <a:defRPr sz="1383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3" r:id="rId3"/>
    <p:sldLayoutId id="2147483682" r:id="rId4"/>
    <p:sldLayoutId id="2147483684" r:id="rId5"/>
    <p:sldLayoutId id="2147483685" r:id="rId6"/>
    <p:sldLayoutId id="2147483665" r:id="rId7"/>
    <p:sldLayoutId id="2147483662" r:id="rId8"/>
    <p:sldLayoutId id="2147483657" r:id="rId9"/>
    <p:sldLayoutId id="2147483658" r:id="rId10"/>
    <p:sldLayoutId id="2147483678" r:id="rId11"/>
    <p:sldLayoutId id="2147483649" r:id="rId12"/>
    <p:sldLayoutId id="2147483650" r:id="rId13"/>
    <p:sldLayoutId id="2147483680" r:id="rId14"/>
    <p:sldLayoutId id="2147483656" r:id="rId15"/>
    <p:sldLayoutId id="2147483666" r:id="rId16"/>
    <p:sldLayoutId id="2147483675" r:id="rId17"/>
    <p:sldLayoutId id="2147483676" r:id="rId18"/>
    <p:sldLayoutId id="2147483679" r:id="rId19"/>
    <p:sldLayoutId id="2147483655" r:id="rId20"/>
    <p:sldLayoutId id="2147483677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100000"/>
        </a:lnSpc>
        <a:spcBef>
          <a:spcPct val="0"/>
        </a:spcBef>
        <a:buNone/>
        <a:defRPr sz="2458"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2250" indent="-21590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Char char="§"/>
        <a:tabLst/>
        <a:defRPr sz="1600" b="0" i="0" kern="1200" spc="0" baseline="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444500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2pPr>
      <a:lvl3pPr marL="628650" indent="-18415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3pPr>
      <a:lvl4pPr marL="804863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4pPr>
      <a:lvl5pPr marL="987425" indent="-18256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963" userDrawn="1">
          <p15:clr>
            <a:srgbClr val="F26B43"/>
          </p15:clr>
        </p15:guide>
        <p15:guide id="5" orient="horz" pos="1297" userDrawn="1">
          <p15:clr>
            <a:srgbClr val="F26B43"/>
          </p15:clr>
        </p15:guide>
        <p15:guide id="7" orient="horz" pos="878" userDrawn="1">
          <p15:clr>
            <a:srgbClr val="F26B43"/>
          </p15:clr>
        </p15:guide>
        <p15:guide id="8" orient="horz" pos="973" userDrawn="1">
          <p15:clr>
            <a:srgbClr val="F26B43"/>
          </p15:clr>
        </p15:guide>
        <p15:guide id="10" pos="353" userDrawn="1">
          <p15:clr>
            <a:srgbClr val="F26B43"/>
          </p15:clr>
        </p15:guide>
        <p15:guide id="11" orient="horz" pos="4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29" y="574468"/>
            <a:ext cx="4024657" cy="4121431"/>
          </a:xfrm>
          <a:prstGeom prst="rect">
            <a:avLst/>
          </a:prstGeom>
        </p:spPr>
      </p:pic>
      <p:sp>
        <p:nvSpPr>
          <p:cNvPr id="263" name="Rounded Rectangle 75">
            <a:extLst>
              <a:ext uri="{FF2B5EF4-FFF2-40B4-BE49-F238E27FC236}">
                <a16:creationId xmlns:a16="http://schemas.microsoft.com/office/drawing/2014/main" id="{8C39334B-36C5-4C46-A2E0-B97517441F33}"/>
              </a:ext>
            </a:extLst>
          </p:cNvPr>
          <p:cNvSpPr/>
          <p:nvPr/>
        </p:nvSpPr>
        <p:spPr>
          <a:xfrm>
            <a:off x="2373290" y="786024"/>
            <a:ext cx="693711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11.12.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06" y="4755095"/>
            <a:ext cx="3005392" cy="384721"/>
          </a:xfrm>
          <a:prstGeom prst="rect">
            <a:avLst/>
          </a:prstGeom>
          <a:solidFill>
            <a:srgbClr val="C8DEE8"/>
          </a:solidFill>
        </p:spPr>
        <p:txBody>
          <a:bodyPr wrap="square" rtlCol="0">
            <a:spAutoFit/>
          </a:bodyPr>
          <a:lstStyle/>
          <a:p>
            <a:r>
              <a:rPr lang="fi-FI" sz="1900" b="1" i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OHR-vuosikello 2023-24</a:t>
            </a:r>
            <a:endParaRPr lang="fi-FI" sz="1900" b="1" dirty="0">
              <a:solidFill>
                <a:srgbClr val="FF0000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7824" y="1941575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Tammi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70891" y="2105515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Helmi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26431" y="2411015"/>
            <a:ext cx="460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Maalis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1547" y="3007524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Touko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4340" y="314655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Kesä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57859" y="3021908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Elo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3809" y="2709383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Syys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9354" y="240286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Loka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93699" y="2085763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Marras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3174" y="3173821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Heinä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17145" y="2717499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Huhti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37144" y="1926041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Joulu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15600" y="9604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Hyvinvointityöpajat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754948" y="1759431"/>
            <a:ext cx="688943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12.2.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174835" y="1131579"/>
            <a:ext cx="693711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30.1.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58031" y="842024"/>
            <a:ext cx="64998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16.1.2023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148322" y="9604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207471" y="2728747"/>
            <a:ext cx="885957" cy="233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0000"/>
                </a:solidFill>
              </a:rPr>
              <a:t>OHR 11.4. klo 14.00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152081" y="100512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OHR kokoukset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221012" y="3709937"/>
            <a:ext cx="698348" cy="859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0000"/>
                </a:solidFill>
              </a:rPr>
              <a:t>OHR 6.6. klo 12-15</a:t>
            </a:r>
          </a:p>
          <a:p>
            <a:pPr algn="ctr"/>
            <a:r>
              <a:rPr lang="fi-FI" sz="600" dirty="0">
                <a:solidFill>
                  <a:srgbClr val="000000"/>
                </a:solidFill>
              </a:rPr>
              <a:t>Tulevan vuoden</a:t>
            </a:r>
          </a:p>
          <a:p>
            <a:pPr algn="ctr"/>
            <a:r>
              <a:rPr lang="fi-FI" sz="600" dirty="0">
                <a:solidFill>
                  <a:srgbClr val="000000"/>
                </a:solidFill>
              </a:rPr>
              <a:t>toiminnan</a:t>
            </a:r>
          </a:p>
          <a:p>
            <a:pPr algn="ctr"/>
            <a:r>
              <a:rPr lang="fi-FI" sz="600" dirty="0">
                <a:solidFill>
                  <a:srgbClr val="000000"/>
                </a:solidFill>
              </a:rPr>
              <a:t>suunnittelu,</a:t>
            </a:r>
          </a:p>
          <a:p>
            <a:pPr algn="ctr"/>
            <a:r>
              <a:rPr lang="fi-FI" sz="600" dirty="0">
                <a:solidFill>
                  <a:srgbClr val="000000"/>
                </a:solidFill>
              </a:rPr>
              <a:t>vuosikello,</a:t>
            </a:r>
          </a:p>
          <a:p>
            <a:pPr algn="ctr"/>
            <a:r>
              <a:rPr lang="fi-FI" sz="600" dirty="0">
                <a:solidFill>
                  <a:srgbClr val="000000"/>
                </a:solidFill>
              </a:rPr>
              <a:t>kyselyjen</a:t>
            </a:r>
          </a:p>
          <a:p>
            <a:pPr algn="ctr"/>
            <a:r>
              <a:rPr lang="fi-FI" sz="600" dirty="0">
                <a:solidFill>
                  <a:srgbClr val="000000"/>
                </a:solidFill>
              </a:rPr>
              <a:t>tulokset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843334" y="1473681"/>
            <a:ext cx="1005438" cy="221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0000"/>
                </a:solidFill>
              </a:rPr>
              <a:t>OHR 1.2. klo 14.00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181044" y="10251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Huomioitavaa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7894" y="2967692"/>
            <a:ext cx="1313650" cy="1669011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700" b="1" dirty="0">
                <a:solidFill>
                  <a:srgbClr val="002060"/>
                </a:solidFill>
              </a:rPr>
              <a:t>HUOMIOITAVAA</a:t>
            </a:r>
          </a:p>
          <a:p>
            <a:pPr marL="171450" indent="-171450">
              <a:buFontTx/>
              <a:buChar char="-"/>
            </a:pPr>
            <a:r>
              <a:rPr lang="fi-FI" sz="650" dirty="0">
                <a:solidFill>
                  <a:srgbClr val="002060"/>
                </a:solidFill>
              </a:rPr>
              <a:t>Harjoittelemisen harjoitteleminen</a:t>
            </a:r>
          </a:p>
          <a:p>
            <a:pPr marL="171450" indent="-171450">
              <a:buFontTx/>
              <a:buChar char="-"/>
            </a:pPr>
            <a:r>
              <a:rPr lang="fi-FI" sz="650" dirty="0">
                <a:solidFill>
                  <a:srgbClr val="002060"/>
                </a:solidFill>
              </a:rPr>
              <a:t>Krooninen stressi</a:t>
            </a:r>
          </a:p>
          <a:p>
            <a:pPr marL="171450" indent="-171450">
              <a:buFontTx/>
              <a:buChar char="-"/>
            </a:pPr>
            <a:r>
              <a:rPr lang="fi-FI" sz="650" dirty="0">
                <a:solidFill>
                  <a:srgbClr val="002060"/>
                </a:solidFill>
              </a:rPr>
              <a:t>Sosiaaliset asiat ja kouluyhteisö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700" b="1" dirty="0">
              <a:solidFill>
                <a:srgbClr val="00206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3213766" y="102513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3217364" y="98105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Opiskeluhuolto-materiaali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246488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251645" y="102513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Muut suunnitellut tapahtumat</a:t>
            </a:r>
          </a:p>
        </p:txBody>
      </p:sp>
      <p:sp>
        <p:nvSpPr>
          <p:cNvPr id="184" name="5-Point Star 183"/>
          <p:cNvSpPr/>
          <p:nvPr/>
        </p:nvSpPr>
        <p:spPr>
          <a:xfrm>
            <a:off x="3134194" y="4842238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7" name="TextBox 186"/>
          <p:cNvSpPr txBox="1"/>
          <p:nvPr/>
        </p:nvSpPr>
        <p:spPr>
          <a:xfrm>
            <a:off x="3221012" y="4848246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/>
              <a:t>Tehty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760636" y="4862482"/>
            <a:ext cx="5854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/>
              <a:t>Ei aloitettu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413340" y="4848246"/>
            <a:ext cx="4742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Siirtyy</a:t>
            </a:r>
          </a:p>
        </p:txBody>
      </p:sp>
      <p:sp>
        <p:nvSpPr>
          <p:cNvPr id="219" name="5-Point Star 218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5-Point Star 219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5-Point Star 220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5-Point Star 221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5-Point Star 222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5-Point Star 223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5-Point Star 224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5-Point Star 225"/>
          <p:cNvSpPr/>
          <p:nvPr/>
        </p:nvSpPr>
        <p:spPr>
          <a:xfrm>
            <a:off x="3134194" y="485176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5-Point Star 231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5-Point Star 232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5-Point Star 233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5-Point Star 234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5-Point Star 235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5-Point Star 236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5-Point Star 237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5-Point Star 238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5-Point Star 239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5-Point Star 240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5-Point Star 241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5-Point Star 242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5-Point Star 243"/>
          <p:cNvSpPr/>
          <p:nvPr/>
        </p:nvSpPr>
        <p:spPr>
          <a:xfrm>
            <a:off x="3674579" y="485562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5-Point Star 244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5-Point Star 245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5-Point Star 246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5-Point Star 247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5-Point Star 248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5-Point Star 249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5-Point Star 250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5-Point Star 251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5-Point Star 252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5-Point Star 253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5-Point Star 254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5-Point Star 255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7" name="5-Point Star 256"/>
          <p:cNvSpPr/>
          <p:nvPr/>
        </p:nvSpPr>
        <p:spPr>
          <a:xfrm>
            <a:off x="4329593" y="485562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3" name="Rounded Rectangle 5">
            <a:extLst>
              <a:ext uri="{FF2B5EF4-FFF2-40B4-BE49-F238E27FC236}">
                <a16:creationId xmlns:a16="http://schemas.microsoft.com/office/drawing/2014/main" id="{6D9B4C92-613C-44F2-9953-BB8B77F8841A}"/>
              </a:ext>
            </a:extLst>
          </p:cNvPr>
          <p:cNvSpPr/>
          <p:nvPr/>
        </p:nvSpPr>
        <p:spPr>
          <a:xfrm>
            <a:off x="2780298" y="2419060"/>
            <a:ext cx="893425" cy="394966"/>
          </a:xfrm>
          <a:prstGeom prst="roundRect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E55F00"/>
                </a:solidFill>
              </a:rPr>
              <a:t>Lukuvuosi 2023-24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78881F-3447-42E6-B543-971610CC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64" y="56624"/>
            <a:ext cx="1130986" cy="394225"/>
          </a:xfrm>
          <a:prstGeom prst="rect">
            <a:avLst/>
          </a:prstGeom>
        </p:spPr>
      </p:pic>
      <p:sp>
        <p:nvSpPr>
          <p:cNvPr id="258" name="Rounded Rectangle 102">
            <a:extLst>
              <a:ext uri="{FF2B5EF4-FFF2-40B4-BE49-F238E27FC236}">
                <a16:creationId xmlns:a16="http://schemas.microsoft.com/office/drawing/2014/main" id="{6FC7559E-268E-4568-889A-A3C8B160DC1F}"/>
              </a:ext>
            </a:extLst>
          </p:cNvPr>
          <p:cNvSpPr/>
          <p:nvPr/>
        </p:nvSpPr>
        <p:spPr>
          <a:xfrm>
            <a:off x="1409815" y="3060499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0000"/>
                </a:solidFill>
              </a:rPr>
              <a:t>OHR 31.8. klo 9.00</a:t>
            </a:r>
          </a:p>
        </p:txBody>
      </p:sp>
      <p:sp>
        <p:nvSpPr>
          <p:cNvPr id="259" name="Rounded Rectangle 102">
            <a:extLst>
              <a:ext uri="{FF2B5EF4-FFF2-40B4-BE49-F238E27FC236}">
                <a16:creationId xmlns:a16="http://schemas.microsoft.com/office/drawing/2014/main" id="{503CCBEE-6170-49CC-AD39-786C77E6F3FD}"/>
              </a:ext>
            </a:extLst>
          </p:cNvPr>
          <p:cNvSpPr/>
          <p:nvPr/>
        </p:nvSpPr>
        <p:spPr>
          <a:xfrm>
            <a:off x="1546531" y="1295828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0000"/>
                </a:solidFill>
              </a:rPr>
              <a:t>OHR 9.11. klo 14.00</a:t>
            </a:r>
          </a:p>
        </p:txBody>
      </p:sp>
      <p:sp>
        <p:nvSpPr>
          <p:cNvPr id="261" name="Rounded Rectangle 75">
            <a:extLst>
              <a:ext uri="{FF2B5EF4-FFF2-40B4-BE49-F238E27FC236}">
                <a16:creationId xmlns:a16="http://schemas.microsoft.com/office/drawing/2014/main" id="{71CA33C6-B90B-4256-B93D-EC2839F5336A}"/>
              </a:ext>
            </a:extLst>
          </p:cNvPr>
          <p:cNvSpPr/>
          <p:nvPr/>
        </p:nvSpPr>
        <p:spPr>
          <a:xfrm>
            <a:off x="1738777" y="1578256"/>
            <a:ext cx="693711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27.11.</a:t>
            </a:r>
          </a:p>
        </p:txBody>
      </p:sp>
      <p:sp>
        <p:nvSpPr>
          <p:cNvPr id="262" name="Rounded Rectangle 75">
            <a:extLst>
              <a:ext uri="{FF2B5EF4-FFF2-40B4-BE49-F238E27FC236}">
                <a16:creationId xmlns:a16="http://schemas.microsoft.com/office/drawing/2014/main" id="{C81160B3-32EE-40C1-B107-4A2512626B2D}"/>
              </a:ext>
            </a:extLst>
          </p:cNvPr>
          <p:cNvSpPr/>
          <p:nvPr/>
        </p:nvSpPr>
        <p:spPr>
          <a:xfrm>
            <a:off x="2058771" y="1888513"/>
            <a:ext cx="693711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6.11. </a:t>
            </a:r>
          </a:p>
        </p:txBody>
      </p:sp>
      <p:sp>
        <p:nvSpPr>
          <p:cNvPr id="264" name="Rounded Rectangle 73">
            <a:extLst>
              <a:ext uri="{FF2B5EF4-FFF2-40B4-BE49-F238E27FC236}">
                <a16:creationId xmlns:a16="http://schemas.microsoft.com/office/drawing/2014/main" id="{CBB8926E-54FB-4EB6-9D8A-EC3AC7CE5F4F}"/>
              </a:ext>
            </a:extLst>
          </p:cNvPr>
          <p:cNvSpPr/>
          <p:nvPr/>
        </p:nvSpPr>
        <p:spPr>
          <a:xfrm>
            <a:off x="4857117" y="3060499"/>
            <a:ext cx="1888543" cy="19738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700" b="1" dirty="0">
                <a:solidFill>
                  <a:srgbClr val="000000"/>
                </a:solidFill>
              </a:rPr>
              <a:t>HYVINVOINTITYÖPAJAT (HT)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1. </a:t>
            </a:r>
            <a:r>
              <a:rPr lang="fi-FI" sz="650" dirty="0">
                <a:solidFill>
                  <a:srgbClr val="000000"/>
                </a:solidFill>
              </a:rPr>
              <a:t>Mikä minulle on tärkeää. Arvot. 6.11.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2. </a:t>
            </a:r>
            <a:r>
              <a:rPr lang="fi-FI" sz="650" dirty="0">
                <a:solidFill>
                  <a:srgbClr val="000000"/>
                </a:solidFill>
              </a:rPr>
              <a:t>Stressi ja ajanhallinta 27.11.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3. </a:t>
            </a:r>
            <a:r>
              <a:rPr lang="fi-FI" sz="650" dirty="0">
                <a:solidFill>
                  <a:srgbClr val="000000"/>
                </a:solidFill>
              </a:rPr>
              <a:t>Vahvuudet ja voimavarat 11.12.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4. </a:t>
            </a:r>
            <a:r>
              <a:rPr lang="fi-FI" sz="650" dirty="0">
                <a:solidFill>
                  <a:srgbClr val="000000"/>
                </a:solidFill>
              </a:rPr>
              <a:t>Esiintymisjännitys (+ itsetunto)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5. </a:t>
            </a:r>
            <a:r>
              <a:rPr lang="fi-FI" sz="650" dirty="0">
                <a:solidFill>
                  <a:srgbClr val="000000"/>
                </a:solidFill>
              </a:rPr>
              <a:t>Esiintymisjännitys (+ itsetunto)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6. </a:t>
            </a:r>
            <a:r>
              <a:rPr lang="fi-FI" sz="650" dirty="0">
                <a:solidFill>
                  <a:srgbClr val="000000"/>
                </a:solidFill>
              </a:rPr>
              <a:t>Terveet elintavat. Liikunta, ravitsemus, uni</a:t>
            </a:r>
          </a:p>
          <a:p>
            <a:r>
              <a:rPr lang="fi-FI" sz="650" dirty="0">
                <a:solidFill>
                  <a:srgbClr val="000000"/>
                </a:solidFill>
              </a:rPr>
              <a:t>(Terveydenhoitajan tunti, mukana ehkä myös liikuntakoordinaattori) 12.2.</a:t>
            </a:r>
          </a:p>
          <a:p>
            <a:r>
              <a:rPr lang="fi-FI" sz="650" b="1" dirty="0">
                <a:solidFill>
                  <a:srgbClr val="000000"/>
                </a:solidFill>
              </a:rPr>
              <a:t>7. </a:t>
            </a:r>
            <a:r>
              <a:rPr lang="fi-FI" sz="650" dirty="0">
                <a:solidFill>
                  <a:srgbClr val="000000"/>
                </a:solidFill>
              </a:rPr>
              <a:t>Muusikon ergonomia Tiina Kaikkonen, Maija Romu 0449888135</a:t>
            </a:r>
            <a:endParaRPr lang="fi-FI" sz="600" b="1" dirty="0">
              <a:solidFill>
                <a:srgbClr val="000000"/>
              </a:solidFill>
            </a:endParaRPr>
          </a:p>
        </p:txBody>
      </p:sp>
      <p:sp>
        <p:nvSpPr>
          <p:cNvPr id="268" name="Rounded Rectangle 155">
            <a:extLst>
              <a:ext uri="{FF2B5EF4-FFF2-40B4-BE49-F238E27FC236}">
                <a16:creationId xmlns:a16="http://schemas.microsoft.com/office/drawing/2014/main" id="{38EBB452-8EF6-4B70-BC24-3A135E7A599E}"/>
              </a:ext>
            </a:extLst>
          </p:cNvPr>
          <p:cNvSpPr/>
          <p:nvPr/>
        </p:nvSpPr>
        <p:spPr>
          <a:xfrm>
            <a:off x="5137602" y="527413"/>
            <a:ext cx="1608058" cy="11081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700" b="1" dirty="0">
                <a:solidFill>
                  <a:srgbClr val="002060"/>
                </a:solidFill>
              </a:rPr>
              <a:t>OH-MATERIAALI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rgbClr val="002060"/>
                </a:solidFill>
              </a:rPr>
              <a:t>Mistä materiaalista Oulun konservatorio vastaa?</a:t>
            </a:r>
          </a:p>
          <a:p>
            <a:pPr marL="171450" indent="-171450" algn="ctr">
              <a:buFontTx/>
              <a:buChar char="-"/>
            </a:pPr>
            <a:endParaRPr lang="fi-FI" sz="600" b="1" dirty="0">
              <a:solidFill>
                <a:srgbClr val="002060"/>
              </a:solidFill>
            </a:endParaRPr>
          </a:p>
        </p:txBody>
      </p:sp>
      <p:sp>
        <p:nvSpPr>
          <p:cNvPr id="270" name="Rounded Rectangle 180">
            <a:extLst>
              <a:ext uri="{FF2B5EF4-FFF2-40B4-BE49-F238E27FC236}">
                <a16:creationId xmlns:a16="http://schemas.microsoft.com/office/drawing/2014/main" id="{4F383D37-BACF-4C5D-BA44-0CFA75B25ED0}"/>
              </a:ext>
            </a:extLst>
          </p:cNvPr>
          <p:cNvSpPr/>
          <p:nvPr/>
        </p:nvSpPr>
        <p:spPr>
          <a:xfrm>
            <a:off x="5318667" y="1712104"/>
            <a:ext cx="1392023" cy="125053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700" b="1" dirty="0">
                <a:solidFill>
                  <a:srgbClr val="002060"/>
                </a:solidFill>
              </a:rPr>
              <a:t>TAPAHTUMAT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rgbClr val="002060"/>
                </a:solidFill>
              </a:rPr>
              <a:t>OH-koulutukset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rgbClr val="002060"/>
                </a:solidFill>
              </a:rPr>
              <a:t>Seminaarit</a:t>
            </a:r>
            <a:endParaRPr lang="fi-FI" sz="6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rgbClr val="002060"/>
                </a:solidFill>
              </a:rPr>
              <a:t>Ryhmäytymispäivät</a:t>
            </a:r>
          </a:p>
        </p:txBody>
      </p:sp>
      <p:sp>
        <p:nvSpPr>
          <p:cNvPr id="271" name="Rounded Rectangle 180">
            <a:extLst>
              <a:ext uri="{FF2B5EF4-FFF2-40B4-BE49-F238E27FC236}">
                <a16:creationId xmlns:a16="http://schemas.microsoft.com/office/drawing/2014/main" id="{E0EB2A7D-FFC6-4F45-9655-0E7CABED2F59}"/>
              </a:ext>
            </a:extLst>
          </p:cNvPr>
          <p:cNvSpPr/>
          <p:nvPr/>
        </p:nvSpPr>
        <p:spPr>
          <a:xfrm>
            <a:off x="1415320" y="2804820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Ryhmäytymispäivä 8.9.</a:t>
            </a:r>
          </a:p>
        </p:txBody>
      </p:sp>
      <p:sp>
        <p:nvSpPr>
          <p:cNvPr id="277" name="Rounded Rectangle 102">
            <a:extLst>
              <a:ext uri="{FF2B5EF4-FFF2-40B4-BE49-F238E27FC236}">
                <a16:creationId xmlns:a16="http://schemas.microsoft.com/office/drawing/2014/main" id="{67C94CC0-5BC2-442B-A128-442A99604504}"/>
              </a:ext>
            </a:extLst>
          </p:cNvPr>
          <p:cNvSpPr/>
          <p:nvPr/>
        </p:nvSpPr>
        <p:spPr>
          <a:xfrm>
            <a:off x="67894" y="552247"/>
            <a:ext cx="1257381" cy="1623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700" b="1" dirty="0">
                <a:solidFill>
                  <a:srgbClr val="002060"/>
                </a:solidFill>
              </a:rPr>
              <a:t>OHR-KOKOUKSET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rgbClr val="002060"/>
                </a:solidFill>
              </a:rPr>
              <a:t>Aiheet</a:t>
            </a:r>
          </a:p>
        </p:txBody>
      </p:sp>
      <p:sp>
        <p:nvSpPr>
          <p:cNvPr id="279" name="Rounded Rectangle 124">
            <a:extLst>
              <a:ext uri="{FF2B5EF4-FFF2-40B4-BE49-F238E27FC236}">
                <a16:creationId xmlns:a16="http://schemas.microsoft.com/office/drawing/2014/main" id="{CD790002-7601-4688-B7C1-A8DEAACEE8AB}"/>
              </a:ext>
            </a:extLst>
          </p:cNvPr>
          <p:cNvSpPr/>
          <p:nvPr/>
        </p:nvSpPr>
        <p:spPr>
          <a:xfrm>
            <a:off x="2995641" y="3445483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Kyselyiden tulokset</a:t>
            </a:r>
          </a:p>
        </p:txBody>
      </p:sp>
      <p:sp>
        <p:nvSpPr>
          <p:cNvPr id="280" name="Rounded Rectangle 74">
            <a:extLst>
              <a:ext uri="{FF2B5EF4-FFF2-40B4-BE49-F238E27FC236}">
                <a16:creationId xmlns:a16="http://schemas.microsoft.com/office/drawing/2014/main" id="{85219B27-49FC-46D3-92E2-AF0640DE3F56}"/>
              </a:ext>
            </a:extLst>
          </p:cNvPr>
          <p:cNvSpPr/>
          <p:nvPr/>
        </p:nvSpPr>
        <p:spPr>
          <a:xfrm>
            <a:off x="4181375" y="2316294"/>
            <a:ext cx="688943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b="1" dirty="0">
                <a:solidFill>
                  <a:srgbClr val="002060"/>
                </a:solidFill>
              </a:rPr>
              <a:t>HT</a:t>
            </a:r>
          </a:p>
          <a:p>
            <a:pPr algn="ctr"/>
            <a:r>
              <a:rPr lang="fi-FI" sz="600" b="1" dirty="0">
                <a:solidFill>
                  <a:srgbClr val="002060"/>
                </a:solidFill>
              </a:rPr>
              <a:t>Ergonomia ???</a:t>
            </a:r>
          </a:p>
        </p:txBody>
      </p:sp>
    </p:spTree>
    <p:extLst>
      <p:ext uri="{BB962C8B-B14F-4D97-AF65-F5344CB8AC3E}">
        <p14:creationId xmlns:p14="http://schemas.microsoft.com/office/powerpoint/2010/main" val="2259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TT 2018">
  <a:themeElements>
    <a:clrScheme name="VTT brand 2018 3">
      <a:dk1>
        <a:srgbClr val="E35F00"/>
      </a:dk1>
      <a:lt1>
        <a:srgbClr val="FFFFFF"/>
      </a:lt1>
      <a:dk2>
        <a:srgbClr val="165976"/>
      </a:dk2>
      <a:lt2>
        <a:srgbClr val="FFFFFF"/>
      </a:lt2>
      <a:accent1>
        <a:srgbClr val="83929B"/>
      </a:accent1>
      <a:accent2>
        <a:srgbClr val="E35F00"/>
      </a:accent2>
      <a:accent3>
        <a:srgbClr val="77858D"/>
      </a:accent3>
      <a:accent4>
        <a:srgbClr val="E35F00"/>
      </a:accent4>
      <a:accent5>
        <a:srgbClr val="165976"/>
      </a:accent5>
      <a:accent6>
        <a:srgbClr val="E35F00"/>
      </a:accent6>
      <a:hlink>
        <a:srgbClr val="165976"/>
      </a:hlink>
      <a:folHlink>
        <a:srgbClr val="E35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600" b="1" dirty="0" smtClean="0">
            <a:solidFill>
              <a:srgbClr val="00206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VTT_City.pptx" id="{398D5F02-AB60-48A7-A098-CB01B2A34F05}" vid="{C022F695-CCF5-4231-9EB6-EFA123B7E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56169F0A4C204F85FE1A337EFAC951" ma:contentTypeVersion="5" ma:contentTypeDescription="Luo uusi asiakirja." ma:contentTypeScope="" ma:versionID="b5c251ee29f355e0f3cbb4d42ee3772c">
  <xsd:schema xmlns:xsd="http://www.w3.org/2001/XMLSchema" xmlns:xs="http://www.w3.org/2001/XMLSchema" xmlns:p="http://schemas.microsoft.com/office/2006/metadata/properties" xmlns:ns3="3eb2cc9b-0ce0-451b-98c3-19325bfa12e3" xmlns:ns4="36d6a6e8-9368-4aa4-a858-a93e92134df6" targetNamespace="http://schemas.microsoft.com/office/2006/metadata/properties" ma:root="true" ma:fieldsID="2651b99e0a37e1e89470ea032dc594c5" ns3:_="" ns4:_="">
    <xsd:import namespace="3eb2cc9b-0ce0-451b-98c3-19325bfa12e3"/>
    <xsd:import namespace="36d6a6e8-9368-4aa4-a858-a93e92134d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2cc9b-0ce0-451b-98c3-19325bfa12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6a6e8-9368-4aa4-a858-a93e9213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84FCD-F8CB-4087-B154-8F37465DD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6090-0001-42A4-94F5-C54A79DF9CF0}">
  <ds:schemaRefs>
    <ds:schemaRef ds:uri="36d6a6e8-9368-4aa4-a858-a93e92134df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3eb2cc9b-0ce0-451b-98c3-19325bfa12e3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38A1BA-495F-4ECE-B351-5FD2FDCDF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2cc9b-0ce0-451b-98c3-19325bfa12e3"/>
    <ds:schemaRef ds:uri="36d6a6e8-9368-4aa4-a858-a93e92134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EN_VTT_City</Template>
  <TotalTime>32788</TotalTime>
  <Words>857</Words>
  <Application>Microsoft Office PowerPoint</Application>
  <PresentationFormat>Mukautettu</PresentationFormat>
  <Paragraphs>181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Amasis MT Pro Black</vt:lpstr>
      <vt:lpstr>Arial</vt:lpstr>
      <vt:lpstr>Calibri</vt:lpstr>
      <vt:lpstr>Helvetica Neue</vt:lpstr>
      <vt:lpstr>Wingdings</vt:lpstr>
      <vt:lpstr>VTT 2018</vt:lpstr>
      <vt:lpstr>PowerPoint-esitys</vt:lpstr>
    </vt:vector>
  </TitlesOfParts>
  <Company>VTT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Kääriäinen Jukka</dc:creator>
  <cp:lastModifiedBy>Tekoniemi Tapio</cp:lastModifiedBy>
  <cp:revision>154</cp:revision>
  <cp:lastPrinted>2023-06-06T11:13:21Z</cp:lastPrinted>
  <dcterms:created xsi:type="dcterms:W3CDTF">2019-02-15T12:27:57Z</dcterms:created>
  <dcterms:modified xsi:type="dcterms:W3CDTF">2023-11-03T10:57:01Z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2021-11-17T06:42:40Z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691dd56b-e5b4-42cb-8a0c-70da4cd76949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0x0101008956169F0A4C204F85FE1A337EFAC951</vt:lpwstr>
  </property>
</Properties>
</file>