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304" r:id="rId6"/>
    <p:sldId id="321" r:id="rId7"/>
    <p:sldId id="306" r:id="rId8"/>
    <p:sldId id="324" r:id="rId9"/>
    <p:sldId id="322" r:id="rId10"/>
    <p:sldId id="311" r:id="rId11"/>
    <p:sldId id="313" r:id="rId12"/>
    <p:sldId id="323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788E69-92ED-4A79-BEF1-3EBBD1531CA5}" v="298" dt="2023-09-14T07:08:35.207"/>
    <p1510:client id="{3895AC4E-74CF-491E-97A6-D13DE6ACCDA3}" v="77" dt="2022-12-09T13:40:33.567"/>
    <p1510:client id="{85DDC63A-34C2-42F7-BD4E-8124AE7AFB10}" v="564" dt="2023-09-14T06:59:27.946"/>
    <p1510:client id="{96C6A353-A215-7E38-5FB6-1B9919AF4DF1}" v="1" dt="2023-03-01T09:46:13.296"/>
    <p1510:client id="{A9E9A7E1-A0DE-B939-E2BB-55D880FA6363}" v="331" dt="2023-01-16T08:57:40.839"/>
    <p1510:client id="{D8EB8DB7-67C2-D18B-FDF5-76BF2B1FF7E9}" v="6" dt="2023-03-01T15:50:29.701"/>
    <p1510:client id="{F3FC534E-EA1B-356C-F092-5750BE853338}" v="58" dt="2023-01-17T08:07:30.7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10CF99-8546-9944-AF26-18CD4D3E6F2D}" type="datetimeFigureOut">
              <a:rPr lang="fi-FI" smtClean="0"/>
              <a:t>27.9.2023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DCCD3-B33E-814F-B15D-D5F1A828D8E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86451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2060447"/>
            <a:ext cx="7424928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3852672"/>
            <a:ext cx="7424928" cy="963168"/>
          </a:xfrm>
        </p:spPr>
        <p:txBody>
          <a:bodyPr>
            <a:normAutofit/>
          </a:bodyPr>
          <a:lstStyle>
            <a:lvl1pPr marL="0" indent="0" algn="l">
              <a:buNone/>
              <a:defRPr sz="20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7" name="Kuva 6" descr="Oulun kaupungin tunnus">
            <a:extLst>
              <a:ext uri="{FF2B5EF4-FFF2-40B4-BE49-F238E27FC236}">
                <a16:creationId xmlns:a16="http://schemas.microsoft.com/office/drawing/2014/main" id="{151B56D5-D3B8-6045-BD57-499AABEFE42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3275" y="3677750"/>
            <a:ext cx="1620838" cy="2488100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19877" y="669257"/>
            <a:ext cx="685800" cy="647700"/>
          </a:xfrm>
          <a:prstGeom prst="rect">
            <a:avLst/>
          </a:prstGeo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1A65FCE-704F-AB46-B1CC-26149EDD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8702" y="5171493"/>
            <a:ext cx="2743200" cy="365125"/>
          </a:xfrm>
        </p:spPr>
        <p:txBody>
          <a:bodyPr/>
          <a:lstStyle>
            <a:lvl1pPr algn="r">
              <a:defRPr/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50F1FA-A526-AD47-B913-1582A2FE5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78550"/>
            <a:ext cx="4114800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782E2F2E-422B-8C4C-95AE-E6809763F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13847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670560"/>
            <a:ext cx="9791700" cy="756920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458720" y="2491740"/>
            <a:ext cx="7274559" cy="2974781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200" spc="80" baseline="0"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135F6A20-8671-AD40-8457-2CE8C1B8BAF0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65562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952641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Kaavion paikkamerkki 3">
            <a:extLst>
              <a:ext uri="{FF2B5EF4-FFF2-40B4-BE49-F238E27FC236}">
                <a16:creationId xmlns:a16="http://schemas.microsoft.com/office/drawing/2014/main" id="{97940F9C-2370-E647-9ECF-715AC0BBEDF3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19863" y="2049463"/>
            <a:ext cx="4862011" cy="3436937"/>
          </a:xfrm>
        </p:spPr>
        <p:txBody>
          <a:bodyPr/>
          <a:lstStyle/>
          <a:p>
            <a:r>
              <a:rPr lang="fi-FI"/>
              <a:t>Lisää kaavio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D6AC51E6-218F-644F-B6CA-3A8B67254A9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4544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656664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6557961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28000" y="690001"/>
            <a:ext cx="3242277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499689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BC1A696-93A4-3C45-9568-001E94B43F78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68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690001"/>
            <a:ext cx="4872496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A4560530-3C97-3648-B802-FA6ADBDCCDE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45306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4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90977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435CF5E1-EF66-7246-9319-270AEC519C8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257687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063256"/>
            <a:ext cx="53120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97782" y="0"/>
            <a:ext cx="5694218" cy="6857999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865548"/>
            <a:ext cx="3345929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35BE33DF-E468-604B-A3A9-F10DB2CB9A6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50868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05845" y="1063256"/>
            <a:ext cx="5757882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823013" y="2491740"/>
            <a:ext cx="653152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3220113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00600" y="5865548"/>
            <a:ext cx="4978831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DBBD776-2310-424F-B591-B6F4AAF9D85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42091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120805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4" y="690001"/>
            <a:ext cx="4871442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518A5ED0-761D-244A-8BBE-74685562CE2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54146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1451" y="1063256"/>
            <a:ext cx="3313084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0136" y="2491740"/>
            <a:ext cx="3304398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1933" y="690001"/>
            <a:ext cx="6479301" cy="5489125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024658" y="5865548"/>
            <a:ext cx="1727765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A4D973E-C65F-0145-BECD-6839D369354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955142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8858" y="1063256"/>
            <a:ext cx="4935677" cy="999460"/>
          </a:xfrm>
        </p:spPr>
        <p:txBody>
          <a:bodyPr anchor="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31797" y="2491740"/>
            <a:ext cx="4922737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37B727AD-104A-3D4D-8D18-6C6A370FA9B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5703376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40179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4563" y="5865548"/>
            <a:ext cx="3344868" cy="38285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C49262B-14F4-8D4E-B60E-0EEA0836C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A96030B3-D797-064F-94DF-9C20B759EF6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7859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433B9154-78EC-1542-8A9D-A1423720619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06824" y="3435377"/>
            <a:ext cx="10560423" cy="274164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069977"/>
            <a:ext cx="7371140" cy="806823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243072" y="4894730"/>
            <a:ext cx="5951728" cy="731370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54201668-D23C-1141-8324-66983C326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6" name="Päivämäärän paikkamerkki 5">
            <a:extLst>
              <a:ext uri="{FF2B5EF4-FFF2-40B4-BE49-F238E27FC236}">
                <a16:creationId xmlns:a16="http://schemas.microsoft.com/office/drawing/2014/main" id="{9ABC8B77-9402-DC46-B3AB-FFABE1E9CF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20315" y="5244727"/>
            <a:ext cx="2743200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142C8A4A-1E37-7F44-B520-0B9B2FB3B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3333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1371601"/>
            <a:ext cx="1219200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27F4EAD-9B67-8546-9AE0-38D0552839D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19887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10584180" cy="41148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1027A-87BF-1747-9F3A-4BE1456C6E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40789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281940"/>
            <a:ext cx="9791700" cy="75692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1371601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1371601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084E62F0-D362-F34C-910C-36AADA6D898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21305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3633536"/>
            <a:ext cx="10633321" cy="581659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10" name="Tekstin paikkamerkki 10">
            <a:extLst>
              <a:ext uri="{FF2B5EF4-FFF2-40B4-BE49-F238E27FC236}">
                <a16:creationId xmlns:a16="http://schemas.microsoft.com/office/drawing/2014/main" id="{E4A72597-9596-554A-8472-9CCBE6E599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4653" y="4549141"/>
            <a:ext cx="4982762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Kuvan paikkamerkki 3">
            <a:extLst>
              <a:ext uri="{FF2B5EF4-FFF2-40B4-BE49-F238E27FC236}">
                <a16:creationId xmlns:a16="http://schemas.microsoft.com/office/drawing/2014/main" id="{9ECB48CF-48CE-A74B-9D2D-2AE4129A3E3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0100" y="697833"/>
            <a:ext cx="4896365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3900F4F0-A16D-7440-B3F8-B6AB5CC8CD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431797" y="4549141"/>
            <a:ext cx="4922737" cy="9372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Kuvan paikkamerkki 3">
            <a:extLst>
              <a:ext uri="{FF2B5EF4-FFF2-40B4-BE49-F238E27FC236}">
                <a16:creationId xmlns:a16="http://schemas.microsoft.com/office/drawing/2014/main" id="{BCB0A600-B46D-A848-BA27-4823281321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12010" y="697833"/>
            <a:ext cx="4869081" cy="2748454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Dian numeron paikkamerkki 5">
            <a:extLst>
              <a:ext uri="{FF2B5EF4-FFF2-40B4-BE49-F238E27FC236}">
                <a16:creationId xmlns:a16="http://schemas.microsoft.com/office/drawing/2014/main" id="{8AFD1671-4F7D-B844-ACCE-D1DCA8C42EF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4094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619C0-31CC-4B50-A809-72FF9B5DA960}" type="datetimeFigureOut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27.9.2023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B3CEB-7B03-42DD-9E37-8607CA268D6E}" type="slidenum">
              <a:rPr lang="fi-FI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fi-FI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709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Otsikkodia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uva 5">
            <a:extLst>
              <a:ext uri="{FF2B5EF4-FFF2-40B4-BE49-F238E27FC236}">
                <a16:creationId xmlns:a16="http://schemas.microsoft.com/office/drawing/2014/main" id="{6D663794-173F-1945-9939-99D1AB46A83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863" y="699247"/>
            <a:ext cx="4902284" cy="5522259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1496" y="1290918"/>
            <a:ext cx="3354204" cy="1020482"/>
          </a:xfrm>
        </p:spPr>
        <p:txBody>
          <a:bodyPr anchor="b">
            <a:no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29425" y="2563905"/>
            <a:ext cx="3265304" cy="1344707"/>
          </a:xfrm>
        </p:spPr>
        <p:txBody>
          <a:bodyPr>
            <a:normAutofit/>
          </a:bodyPr>
          <a:lstStyle>
            <a:lvl1pPr marL="0" indent="0" algn="l">
              <a:buNone/>
              <a:defRPr sz="1800" b="1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9" name="Kuva 8" descr="Oulun kaupungin tunnus">
            <a:extLst>
              <a:ext uri="{FF2B5EF4-FFF2-40B4-BE49-F238E27FC236}">
                <a16:creationId xmlns:a16="http://schemas.microsoft.com/office/drawing/2014/main" id="{847B4E10-1EEF-AA41-B10E-C0677346D06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611320" y="4104813"/>
            <a:ext cx="898798" cy="1379718"/>
          </a:xfrm>
          <a:prstGeom prst="rect">
            <a:avLst/>
          </a:prstGeom>
        </p:spPr>
      </p:pic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A9414E8-5AD8-8144-8B54-32B155E03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653047" y="5208868"/>
            <a:ext cx="2290987" cy="365125"/>
          </a:xfrm>
        </p:spPr>
        <p:txBody>
          <a:bodyPr/>
          <a:lstStyle>
            <a:lvl1pPr algn="r">
              <a:defRPr sz="1400" b="1"/>
            </a:lvl1pPr>
          </a:lstStyle>
          <a:p>
            <a:endParaRPr lang="fi-FI"/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15963053-D18F-1F48-8421-D46F941D8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8" name="Dian numeron paikkamerkki 5">
            <a:extLst>
              <a:ext uri="{FF2B5EF4-FFF2-40B4-BE49-F238E27FC236}">
                <a16:creationId xmlns:a16="http://schemas.microsoft.com/office/drawing/2014/main" id="{AE8C5CCC-9D39-4442-8DE6-B5FACAA62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3079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52BB320E-AE24-5544-8176-D98037CBB60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035" y="1290918"/>
            <a:ext cx="8211671" cy="1129553"/>
          </a:xfrm>
        </p:spPr>
        <p:txBody>
          <a:bodyPr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4" name="Dian numeron paikkamerkki 5">
            <a:extLst>
              <a:ext uri="{FF2B5EF4-FFF2-40B4-BE49-F238E27FC236}">
                <a16:creationId xmlns:a16="http://schemas.microsoft.com/office/drawing/2014/main" id="{D95F51E2-F3FE-0342-BE9F-F5E1058A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/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9531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tsikkodi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C644F0B-803E-6D48-A06A-BC0EE7988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5106" y="2060447"/>
            <a:ext cx="9932894" cy="1449515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C68D0D81-8714-384B-B95E-D37C3C5E32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5106" y="3852672"/>
            <a:ext cx="9932894" cy="963168"/>
          </a:xfrm>
        </p:spPr>
        <p:txBody>
          <a:bodyPr>
            <a:normAutofit/>
          </a:bodyPr>
          <a:lstStyle>
            <a:lvl1pPr marL="0" indent="0" algn="l">
              <a:buNone/>
              <a:defRPr sz="1600" spc="5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pic>
        <p:nvPicPr>
          <p:cNvPr id="11" name="Kuva 10" descr="Oulun kaupungin tunnus">
            <a:extLst>
              <a:ext uri="{FF2B5EF4-FFF2-40B4-BE49-F238E27FC236}">
                <a16:creationId xmlns:a16="http://schemas.microsoft.com/office/drawing/2014/main" id="{A9479630-7DE6-4C4B-9AAB-CA44D496E3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8ED4078-C745-6B4D-9F2B-041B10D65B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3" name="Kuva 12">
            <a:extLst>
              <a:ext uri="{FF2B5EF4-FFF2-40B4-BE49-F238E27FC236}">
                <a16:creationId xmlns:a16="http://schemas.microsoft.com/office/drawing/2014/main" id="{AA21C816-39A0-A74A-8F2A-2CE8F9472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9" name="Dian numeron paikkamerkki 5">
            <a:extLst>
              <a:ext uri="{FF2B5EF4-FFF2-40B4-BE49-F238E27FC236}">
                <a16:creationId xmlns:a16="http://schemas.microsoft.com/office/drawing/2014/main" id="{98760C89-6817-3A49-8E64-DA29B5A79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276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28B4BE5-33C4-7740-90A5-CB0EE6BC9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77511-3DF1-B246-9F30-F66AE595E1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8050F2C-300C-484D-86D0-75504628B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9BF014A-7030-514A-AD23-EB2DFC613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D7C5B36-3BF9-4A48-B14B-E5330E0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EB7270A1-F7B8-8F47-A43A-0767FDA0F3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4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5BC2442-37AE-5C40-BCED-03A8BF0F3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176896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5D3DAFCB-F2FD-B748-8F31-AA990DAEA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155111"/>
            <a:ext cx="10515600" cy="39491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C788AD55-A39B-3A46-9037-D338B8A10A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F4FAD0AA-26E5-284B-AB58-73CB27A5FA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F621261-E8DF-144D-B79D-0C92CCD31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8043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982694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7" name="Dian numeron paikkamerkki 5">
            <a:extLst>
              <a:ext uri="{FF2B5EF4-FFF2-40B4-BE49-F238E27FC236}">
                <a16:creationId xmlns:a16="http://schemas.microsoft.com/office/drawing/2014/main" id="{DB1B380D-DC23-B745-B3E8-6110D503E82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5672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E3681DF-5A98-8E4E-95BD-D66672DCE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553" y="1129553"/>
            <a:ext cx="9791700" cy="927847"/>
          </a:xfrm>
        </p:spPr>
        <p:txBody>
          <a:bodyPr anchor="b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11" name="Tekstin paikkamerkki 10">
            <a:extLst>
              <a:ext uri="{FF2B5EF4-FFF2-40B4-BE49-F238E27FC236}">
                <a16:creationId xmlns:a16="http://schemas.microsoft.com/office/drawing/2014/main" id="{FA74886E-152E-114E-83A1-63C4F61D05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57239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Tekstin paikkamerkki 10">
            <a:extLst>
              <a:ext uri="{FF2B5EF4-FFF2-40B4-BE49-F238E27FC236}">
                <a16:creationId xmlns:a16="http://schemas.microsoft.com/office/drawing/2014/main" id="{212025FF-3F8D-B24A-B526-188D2E11D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17898" y="2491740"/>
            <a:ext cx="4941432" cy="2974781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8" name="Kuva 7" descr="Oulun kaupungin tunnus">
            <a:extLst>
              <a:ext uri="{FF2B5EF4-FFF2-40B4-BE49-F238E27FC236}">
                <a16:creationId xmlns:a16="http://schemas.microsoft.com/office/drawing/2014/main" id="{31D37D4A-7098-6645-82FE-EAD98D4F61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24568" y="5751093"/>
            <a:ext cx="1248611" cy="624306"/>
          </a:xfrm>
          <a:prstGeom prst="rect">
            <a:avLst/>
          </a:prstGeom>
        </p:spPr>
      </p:pic>
      <p:sp>
        <p:nvSpPr>
          <p:cNvPr id="9" name="Tekstin paikkamerkki 4">
            <a:extLst>
              <a:ext uri="{FF2B5EF4-FFF2-40B4-BE49-F238E27FC236}">
                <a16:creationId xmlns:a16="http://schemas.microsoft.com/office/drawing/2014/main" id="{A372267E-0489-C941-A217-340563AD373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348289" y="5934820"/>
            <a:ext cx="8104187" cy="322263"/>
          </a:xfrm>
        </p:spPr>
        <p:txBody>
          <a:bodyPr anchor="b">
            <a:normAutofit/>
          </a:bodyPr>
          <a:lstStyle>
            <a:lvl1pPr marL="0" indent="0">
              <a:buNone/>
              <a:defRPr sz="1200" spc="50" baseline="0"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pic>
        <p:nvPicPr>
          <p:cNvPr id="12" name="Kuva 11">
            <a:extLst>
              <a:ext uri="{FF2B5EF4-FFF2-40B4-BE49-F238E27FC236}">
                <a16:creationId xmlns:a16="http://schemas.microsoft.com/office/drawing/2014/main" id="{C5097AA4-095E-3842-B73A-FC4D625BC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740563" y="669257"/>
            <a:ext cx="644428" cy="647700"/>
          </a:xfrm>
          <a:prstGeom prst="rect">
            <a:avLst/>
          </a:prstGeom>
        </p:spPr>
      </p:pic>
      <p:sp>
        <p:nvSpPr>
          <p:cNvPr id="10" name="Dian numeron paikkamerkki 5">
            <a:extLst>
              <a:ext uri="{FF2B5EF4-FFF2-40B4-BE49-F238E27FC236}">
                <a16:creationId xmlns:a16="http://schemas.microsoft.com/office/drawing/2014/main" id="{70CE01D4-2497-5E46-86C3-6E13587426D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699500" y="6178550"/>
            <a:ext cx="27432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27112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D18DAED1-DD14-BF4A-B88C-E1C96F943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58CEF64-9781-D945-9720-99CE85F39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4101579-0DA9-4049-AC13-EF6FA335BF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65F9E72-400B-824D-91AE-6E5C40C7F6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1DABDF-68E5-1744-9D23-F69A2F2C7D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69C2F4FE-713B-884F-B5BF-63AA24B8D1FF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51872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2" r:id="rId4"/>
    <p:sldLayoutId id="2147483663" r:id="rId5"/>
    <p:sldLayoutId id="2147483650" r:id="rId6"/>
    <p:sldLayoutId id="2147483651" r:id="rId7"/>
    <p:sldLayoutId id="2147483664" r:id="rId8"/>
    <p:sldLayoutId id="2147483665" r:id="rId9"/>
    <p:sldLayoutId id="2147483666" r:id="rId10"/>
    <p:sldLayoutId id="2147483667" r:id="rId11"/>
    <p:sldLayoutId id="2147483670" r:id="rId12"/>
    <p:sldLayoutId id="2147483668" r:id="rId13"/>
    <p:sldLayoutId id="2147483669" r:id="rId14"/>
    <p:sldLayoutId id="2147483677" r:id="rId15"/>
    <p:sldLayoutId id="2147483673" r:id="rId16"/>
    <p:sldLayoutId id="2147483675" r:id="rId17"/>
    <p:sldLayoutId id="2147483674" r:id="rId18"/>
    <p:sldLayoutId id="2147483676" r:id="rId19"/>
    <p:sldLayoutId id="2147483678" r:id="rId20"/>
    <p:sldLayoutId id="2147483679" r:id="rId21"/>
    <p:sldLayoutId id="2147483680" r:id="rId22"/>
    <p:sldLayoutId id="2147483681" r:id="rId23"/>
    <p:sldLayoutId id="2147483682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052028-CCF9-0A44-82AB-381B5C0D8FF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i-FI">
                <a:latin typeface="Segoe UI"/>
                <a:cs typeface="Segoe UI"/>
              </a:rPr>
              <a:t>A1-kielivalinnat keväällä 2024</a:t>
            </a:r>
            <a:br>
              <a:rPr lang="fi-FI">
                <a:latin typeface="Segoe UI"/>
                <a:cs typeface="Segoe UI"/>
              </a:rPr>
            </a:br>
            <a:r>
              <a:rPr lang="fi-FI" sz="2800">
                <a:latin typeface="Segoe UI"/>
                <a:cs typeface="Segoe UI"/>
              </a:rPr>
              <a:t>Tiedote eskareiden huoltajille</a:t>
            </a:r>
            <a:endParaRPr lang="en-US" sz="280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1D2B47B0-186E-724E-8713-D5575A23AF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43072" y="4213077"/>
            <a:ext cx="7424928" cy="96316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Segoe UI"/>
                <a:cs typeface="Segoe UI"/>
              </a:rPr>
              <a:t>Oulun sivistys- ja kulttuuripalvelut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9A1DE5F6-F4FF-478A-B8CF-CF09576C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17712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A1-kieli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Segoe UI"/>
                <a:cs typeface="Segoe UI"/>
              </a:rPr>
              <a:t>A1-kieli on ensimmäinen vieras kieli.</a:t>
            </a:r>
          </a:p>
          <a:p>
            <a:r>
              <a:rPr lang="fi-FI">
                <a:latin typeface="Segoe UI"/>
                <a:cs typeface="Segoe UI"/>
              </a:rPr>
              <a:t>Oulun kaupungissa tarjotaan A1-kielinä englantia, espanjaa, ranskaa, ruotsia, saksaa ja venäjää.</a:t>
            </a:r>
          </a:p>
          <a:p>
            <a:r>
              <a:rPr lang="fi-FI">
                <a:latin typeface="Segoe UI"/>
                <a:cs typeface="Segoe UI"/>
              </a:rPr>
              <a:t>Jokainen koulu tarjoaa ainakin kahta A1-kieltä.</a:t>
            </a:r>
          </a:p>
          <a:p>
            <a:r>
              <a:rPr lang="fi-FI">
                <a:latin typeface="Segoe UI"/>
                <a:cs typeface="Segoe UI"/>
              </a:rPr>
              <a:t>Oppilas valitsee A1-kielen tulevan lähikoulunsa kielistä.</a:t>
            </a:r>
          </a:p>
          <a:p>
            <a:pPr lvl="1"/>
            <a:r>
              <a:rPr lang="fi-FI">
                <a:latin typeface="Segoe UI"/>
                <a:cs typeface="Segoe UI"/>
              </a:rPr>
              <a:t>Koulun kielivalikoima on nähtävillä koulun nettisivuilla.</a:t>
            </a:r>
          </a:p>
          <a:p>
            <a:r>
              <a:rPr lang="fi-FI">
                <a:latin typeface="Segoe UI"/>
                <a:cs typeface="Segoe UI"/>
              </a:rPr>
              <a:t>A1-kieli on pakollinen kieli.</a:t>
            </a:r>
          </a:p>
          <a:p>
            <a:r>
              <a:rPr lang="fi-FI">
                <a:latin typeface="Segoe UI"/>
                <a:cs typeface="Segoe UI"/>
              </a:rPr>
              <a:t>A1-kielen opiskelu alkaa 1. luokan oppilailla elokuussa 2024.</a:t>
            </a:r>
            <a:endParaRPr lang="fi-FI"/>
          </a:p>
          <a:p>
            <a:pPr lvl="1"/>
            <a:r>
              <a:rPr lang="fi-FI">
                <a:latin typeface="Segoe UI"/>
                <a:cs typeface="Segoe UI"/>
              </a:rPr>
              <a:t>Vuosiluokilla 1-2 oppilas opiskelee kieltä 1 h/vko.</a:t>
            </a:r>
          </a:p>
          <a:p>
            <a:pPr lvl="1"/>
            <a:r>
              <a:rPr lang="fi-FI">
                <a:latin typeface="Segoe UI"/>
                <a:cs typeface="Segoe UI"/>
              </a:rPr>
              <a:t>Vuosiluokilla 3-4 oppilas opiskelee kieltä 2 h/vko.</a:t>
            </a:r>
          </a:p>
          <a:p>
            <a:pPr lvl="1"/>
            <a:r>
              <a:rPr lang="fi-FI">
                <a:latin typeface="Segoe UI"/>
                <a:cs typeface="Segoe UI"/>
              </a:rPr>
              <a:t>Vuosiluokalla 5 oppilas opiskelee kieltä 3 h/vko.</a:t>
            </a:r>
          </a:p>
          <a:p>
            <a:pPr lvl="1"/>
            <a:r>
              <a:rPr lang="fi-FI">
                <a:latin typeface="Segoe UI"/>
                <a:cs typeface="Segoe UI"/>
              </a:rPr>
              <a:t>Vuosiluokalla 6 oppilas opiskelee kieltä 2 h/vko.</a:t>
            </a:r>
          </a:p>
          <a:p>
            <a:endParaRPr lang="fi-FI">
              <a:latin typeface="Segoe UI"/>
              <a:cs typeface="Segoe UI"/>
            </a:endParaRPr>
          </a:p>
          <a:p>
            <a:endParaRPr lang="fi-FI">
              <a:latin typeface="Segoe UI"/>
              <a:cs typeface="Segoe UI"/>
            </a:endParaRPr>
          </a:p>
          <a:p>
            <a:pPr marL="0" indent="0">
              <a:buNone/>
            </a:pPr>
            <a:endParaRPr lang="fi-FI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46ADD43-78DB-E2E5-51B6-5AA4D2296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7440" y="3844047"/>
            <a:ext cx="3810000" cy="231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23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DA13D8F-8A4D-4763-954C-4A204061E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>
                <a:latin typeface="Segoe UI"/>
                <a:cs typeface="Segoe UI"/>
              </a:rPr>
              <a:t>A1-kielen valinta tehdään Wilmassa</a:t>
            </a:r>
            <a:endParaRPr lang="fi-FI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64AACDA-B5F3-443E-8EB6-B55E9E899B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 b="1">
                <a:latin typeface="Segoe UI"/>
                <a:cs typeface="Segoe UI"/>
              </a:rPr>
              <a:t>Valinta tehdään viikoilla </a:t>
            </a:r>
            <a:r>
              <a:rPr lang="fi-FI" sz="1800" b="1">
                <a:solidFill>
                  <a:srgbClr val="000000"/>
                </a:solidFill>
                <a:effectLst/>
                <a:latin typeface="Segoe UI"/>
                <a:ea typeface="Times New Roman" panose="02020603050405020304" pitchFamily="18" charset="0"/>
                <a:cs typeface="Segoe UI"/>
              </a:rPr>
              <a:t>11-12 eli </a:t>
            </a:r>
            <a:r>
              <a:rPr lang="fi-FI" b="1">
                <a:solidFill>
                  <a:srgbClr val="000000"/>
                </a:solidFill>
                <a:latin typeface="Segoe UI"/>
                <a:ea typeface="Times New Roman" panose="02020603050405020304" pitchFamily="18" charset="0"/>
                <a:cs typeface="Segoe UI"/>
              </a:rPr>
              <a:t>11.-24.3</a:t>
            </a:r>
            <a:r>
              <a:rPr lang="fi-FI" b="1">
                <a:solidFill>
                  <a:srgbClr val="000000"/>
                </a:solidFill>
                <a:latin typeface="Segoe UI"/>
                <a:cs typeface="Segoe UI"/>
              </a:rPr>
              <a:t>.2024</a:t>
            </a:r>
            <a:r>
              <a:rPr lang="fi-FI">
                <a:solidFill>
                  <a:srgbClr val="000000"/>
                </a:solidFill>
                <a:latin typeface="Segoe UI"/>
                <a:cs typeface="Segoe UI"/>
              </a:rPr>
              <a:t>.</a:t>
            </a:r>
            <a:endParaRPr lang="fi-FI" sz="1800">
              <a:solidFill>
                <a:srgbClr val="000000"/>
              </a:solidFill>
              <a:effectLst/>
              <a:latin typeface="Segoe UI"/>
              <a:ea typeface="Times New Roman" panose="02020603050405020304" pitchFamily="18" charset="0"/>
              <a:cs typeface="Segoe UI"/>
            </a:endParaRPr>
          </a:p>
          <a:p>
            <a:r>
              <a:rPr lang="fi-FI">
                <a:solidFill>
                  <a:srgbClr val="000000"/>
                </a:solidFill>
                <a:latin typeface="Segoe UI"/>
                <a:cs typeface="Segoe UI"/>
              </a:rPr>
              <a:t>Oulun kaupunki järjestää helmi-maaliskuussa 2024 yhteisen </a:t>
            </a:r>
            <a:r>
              <a:rPr lang="fi-FI" err="1">
                <a:solidFill>
                  <a:srgbClr val="000000"/>
                </a:solidFill>
                <a:latin typeface="Segoe UI"/>
                <a:cs typeface="Segoe UI"/>
              </a:rPr>
              <a:t>Teams</a:t>
            </a:r>
            <a:r>
              <a:rPr lang="fi-FI">
                <a:solidFill>
                  <a:srgbClr val="000000"/>
                </a:solidFill>
                <a:latin typeface="Segoe UI"/>
                <a:cs typeface="Segoe UI"/>
              </a:rPr>
              <a:t>-infon A1-kielivalintoihin. Tarkempi ajankohta ilmoitetaan vuoden 2024 alussa.</a:t>
            </a:r>
            <a:endParaRPr lang="fi-FI">
              <a:solidFill>
                <a:srgbClr val="000000"/>
              </a:solidFill>
            </a:endParaRPr>
          </a:p>
          <a:p>
            <a:r>
              <a:rPr lang="fi-FI">
                <a:solidFill>
                  <a:srgbClr val="000000"/>
                </a:solidFill>
                <a:latin typeface="Segoe UI"/>
                <a:cs typeface="Segoe UI"/>
              </a:rPr>
              <a:t>Oppilaan</a:t>
            </a:r>
            <a:r>
              <a:rPr lang="fi-FI">
                <a:latin typeface="Segoe UI"/>
                <a:cs typeface="Segoe UI"/>
              </a:rPr>
              <a:t> lähikoulun tarjoamat A1-kielet näkyvät Wilman Lomakkeet-valikossa valinta-ajankohtana.</a:t>
            </a:r>
            <a:endParaRPr lang="fi-FI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7D080C27-17BB-07A8-9F83-5FBCB45D0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564" y="3136117"/>
            <a:ext cx="3484880" cy="3380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943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/>
              <a:t>Kielivalinnoissa huomioitavaa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Segoe UI"/>
                <a:cs typeface="Segoe UI"/>
              </a:rPr>
              <a:t>A1-kieltä opiskellaan 9. luokan loppuun saakka.</a:t>
            </a:r>
          </a:p>
          <a:p>
            <a:r>
              <a:rPr lang="fi-FI">
                <a:latin typeface="Segoe UI"/>
                <a:cs typeface="Segoe UI"/>
              </a:rPr>
              <a:t>Ryhmän perustamisraja on 12 oppilasta.</a:t>
            </a:r>
          </a:p>
          <a:p>
            <a:r>
              <a:rPr lang="fi-FI">
                <a:latin typeface="Segoe UI"/>
                <a:cs typeface="Segoe UI"/>
              </a:rPr>
              <a:t>A1-kieli voidaan valita vain oman lähikoulun kielistä.</a:t>
            </a:r>
          </a:p>
          <a:p>
            <a:r>
              <a:rPr lang="fi-FI">
                <a:latin typeface="Segoe UI"/>
                <a:cs typeface="Segoe UI"/>
              </a:rPr>
              <a:t>Jos A1-kieli on joku muu kuin englanti, suositellaan vahvasti englannin valintaa A2-kielenä. A2-kielen opiskelu aloitetaan 4. luokalla.</a:t>
            </a:r>
            <a:endParaRPr lang="fi-FI"/>
          </a:p>
          <a:p>
            <a:pPr marL="0" indent="0">
              <a:buNone/>
            </a:pPr>
            <a:endParaRPr lang="fi-FI">
              <a:cs typeface="Segoe UI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3753FA4-7D7A-8B88-629E-D5396994F8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8320" y="3400659"/>
            <a:ext cx="3271520" cy="277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0678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20818-4F71-D2F8-18CA-8B13D9123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>
                <a:latin typeface="Segoe UI"/>
                <a:cs typeface="Segoe UI"/>
              </a:rPr>
              <a:t>Miksi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valita</a:t>
            </a:r>
            <a:r>
              <a:rPr lang="en-US">
                <a:latin typeface="Segoe UI"/>
                <a:cs typeface="Segoe UI"/>
              </a:rPr>
              <a:t> A1-kieleksi </a:t>
            </a:r>
            <a:r>
              <a:rPr lang="en-US" err="1">
                <a:latin typeface="Segoe UI"/>
                <a:cs typeface="Segoe UI"/>
              </a:rPr>
              <a:t>joku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muu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kieli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kuin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englanti</a:t>
            </a:r>
            <a:r>
              <a:rPr lang="en-US">
                <a:latin typeface="Segoe UI"/>
                <a:cs typeface="Segoe UI"/>
              </a:rPr>
              <a:t>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95721-E723-371B-C189-462A9AE613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err="1">
                <a:latin typeface="Segoe UI"/>
                <a:cs typeface="Segoe UI"/>
              </a:rPr>
              <a:t>Herkkyyskausi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äänteiden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oppimiseen</a:t>
            </a:r>
            <a:r>
              <a:rPr lang="en-US">
                <a:latin typeface="Segoe UI"/>
                <a:cs typeface="Segoe UI"/>
              </a:rPr>
              <a:t> 9-vuotiaaksi </a:t>
            </a:r>
            <a:r>
              <a:rPr lang="en-US" err="1">
                <a:latin typeface="Segoe UI"/>
                <a:cs typeface="Segoe UI"/>
              </a:rPr>
              <a:t>asti</a:t>
            </a:r>
            <a:r>
              <a:rPr lang="en-US">
                <a:latin typeface="Segoe UI"/>
                <a:cs typeface="Segoe UI"/>
              </a:rPr>
              <a:t>.</a:t>
            </a:r>
          </a:p>
          <a:p>
            <a:r>
              <a:rPr lang="en-US" err="1">
                <a:latin typeface="Segoe UI"/>
                <a:cs typeface="Segoe UI"/>
              </a:rPr>
              <a:t>Englannin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ehtii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oppia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myöhemminkin</a:t>
            </a:r>
            <a:r>
              <a:rPr lang="en-US">
                <a:latin typeface="Segoe UI"/>
                <a:cs typeface="Segoe UI"/>
              </a:rPr>
              <a:t>.</a:t>
            </a:r>
          </a:p>
          <a:p>
            <a:r>
              <a:rPr lang="en-US" err="1">
                <a:latin typeface="Segoe UI"/>
                <a:cs typeface="Segoe UI"/>
              </a:rPr>
              <a:t>Oppilas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oppii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ainakin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kaksi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vahvaa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kieltä</a:t>
            </a:r>
            <a:r>
              <a:rPr lang="en-US">
                <a:latin typeface="Segoe UI"/>
                <a:cs typeface="Segoe UI"/>
              </a:rPr>
              <a:t> </a:t>
            </a:r>
            <a:r>
              <a:rPr lang="en-US" err="1">
                <a:latin typeface="Segoe UI"/>
                <a:cs typeface="Segoe UI"/>
              </a:rPr>
              <a:t>perusopetuksen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aikana</a:t>
            </a:r>
            <a:r>
              <a:rPr lang="en-US">
                <a:latin typeface="Segoe UI"/>
                <a:cs typeface="Segoe UI"/>
              </a:rPr>
              <a:t>.</a:t>
            </a:r>
            <a:endParaRPr lang="en-US"/>
          </a:p>
          <a:p>
            <a:r>
              <a:rPr lang="en-US" err="1">
                <a:latin typeface="Segoe UI"/>
                <a:cs typeface="Segoe UI"/>
              </a:rPr>
              <a:t>Oppilas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omaksuu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paremmat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kielenopiskelutaidot</a:t>
            </a:r>
            <a:r>
              <a:rPr lang="en-US">
                <a:latin typeface="Segoe UI"/>
                <a:cs typeface="Segoe UI"/>
              </a:rPr>
              <a:t>.</a:t>
            </a:r>
            <a:endParaRPr lang="en-US"/>
          </a:p>
          <a:p>
            <a:r>
              <a:rPr lang="en-US" err="1">
                <a:latin typeface="Segoe UI"/>
                <a:cs typeface="Segoe UI"/>
              </a:rPr>
              <a:t>Opiskelu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tapahtuu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todennäköisesti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pienemmässä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ryhmässä</a:t>
            </a:r>
            <a:r>
              <a:rPr lang="en-US">
                <a:latin typeface="Segoe UI"/>
                <a:cs typeface="Segoe UI"/>
              </a:rPr>
              <a:t>.</a:t>
            </a:r>
            <a:endParaRPr lang="en-US"/>
          </a:p>
          <a:p>
            <a:r>
              <a:rPr lang="en-US" err="1">
                <a:latin typeface="Segoe UI"/>
                <a:cs typeface="Segoe UI"/>
              </a:rPr>
              <a:t>Muiden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kielten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osaajat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erottuvat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joukosta</a:t>
            </a:r>
            <a:r>
              <a:rPr lang="en-US">
                <a:latin typeface="Segoe UI"/>
                <a:cs typeface="Segoe UI"/>
              </a:rPr>
              <a:t>.</a:t>
            </a:r>
          </a:p>
          <a:p>
            <a:r>
              <a:rPr lang="en-US">
                <a:latin typeface="Segoe UI"/>
                <a:cs typeface="Segoe UI"/>
              </a:rPr>
              <a:t>"</a:t>
            </a:r>
            <a:r>
              <a:rPr lang="en-US" err="1">
                <a:latin typeface="Segoe UI"/>
                <a:cs typeface="Segoe UI"/>
              </a:rPr>
              <a:t>Englannilla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voi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ostaa</a:t>
            </a:r>
            <a:r>
              <a:rPr lang="en-US">
                <a:latin typeface="Segoe UI"/>
                <a:cs typeface="Segoe UI"/>
              </a:rPr>
              <a:t>, </a:t>
            </a:r>
            <a:r>
              <a:rPr lang="en-US" err="1">
                <a:latin typeface="Segoe UI"/>
                <a:cs typeface="Segoe UI"/>
              </a:rPr>
              <a:t>ei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myydä</a:t>
            </a:r>
            <a:r>
              <a:rPr lang="en-US">
                <a:latin typeface="Segoe UI"/>
                <a:cs typeface="Segoe UI"/>
              </a:rPr>
              <a:t>."</a:t>
            </a:r>
          </a:p>
          <a:p>
            <a:r>
              <a:rPr lang="en-US" err="1">
                <a:latin typeface="Segoe UI"/>
                <a:cs typeface="Segoe UI"/>
              </a:rPr>
              <a:t>Kannattaa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tarttua</a:t>
            </a:r>
            <a:r>
              <a:rPr lang="en-US">
                <a:latin typeface="Segoe UI"/>
                <a:cs typeface="Segoe UI"/>
              </a:rPr>
              <a:t> </a:t>
            </a:r>
            <a:r>
              <a:rPr lang="en-US" err="1">
                <a:latin typeface="Segoe UI"/>
                <a:cs typeface="Segoe UI"/>
              </a:rPr>
              <a:t>mahdollisuuteen</a:t>
            </a:r>
            <a:r>
              <a:rPr lang="en-US">
                <a:latin typeface="Segoe UI"/>
                <a:cs typeface="Segoe UI"/>
              </a:rPr>
              <a:t>!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D029F1-0637-1A80-E567-0FE523B961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5</a:t>
            </a:fld>
            <a:endParaRPr lang="fi-FI"/>
          </a:p>
        </p:txBody>
      </p:sp>
      <p:pic>
        <p:nvPicPr>
          <p:cNvPr id="5" name="Kuva 5">
            <a:extLst>
              <a:ext uri="{FF2B5EF4-FFF2-40B4-BE49-F238E27FC236}">
                <a16:creationId xmlns:a16="http://schemas.microsoft.com/office/drawing/2014/main" id="{F0F71105-0748-D879-217E-9D791E3A8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3927" y="1317822"/>
            <a:ext cx="3554361" cy="5042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508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6E40AAC-137C-4CEF-9D4B-52FA482F6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311" y="2928135"/>
            <a:ext cx="4822974" cy="1225452"/>
          </a:xfrm>
        </p:spPr>
        <p:txBody>
          <a:bodyPr>
            <a:normAutofit fontScale="90000"/>
          </a:bodyPr>
          <a:lstStyle/>
          <a:p>
            <a:br>
              <a:rPr lang="en-US">
                <a:latin typeface="Segoe UI"/>
                <a:cs typeface="Segoe UI"/>
              </a:rPr>
            </a:br>
            <a:br>
              <a:rPr lang="en-US">
                <a:latin typeface="Segoe UI"/>
                <a:cs typeface="Segoe UI"/>
              </a:rPr>
            </a:br>
            <a:br>
              <a:rPr lang="en-US">
                <a:latin typeface="Segoe UI"/>
                <a:cs typeface="Segoe UI"/>
              </a:rPr>
            </a:br>
            <a:br>
              <a:rPr lang="en-US">
                <a:latin typeface="Segoe UI"/>
                <a:cs typeface="Segoe UI"/>
              </a:rPr>
            </a:br>
            <a:br>
              <a:rPr lang="en-US">
                <a:latin typeface="Segoe UI"/>
                <a:cs typeface="Segoe UI"/>
              </a:rPr>
            </a:br>
            <a:br>
              <a:rPr lang="en-US">
                <a:latin typeface="Segoe UI"/>
                <a:cs typeface="Segoe UI"/>
              </a:rPr>
            </a:br>
            <a:r>
              <a:rPr lang="en-US" sz="3600" err="1">
                <a:latin typeface="Segoe UI"/>
                <a:cs typeface="Segoe UI"/>
              </a:rPr>
              <a:t>Oulun</a:t>
            </a:r>
            <a:r>
              <a:rPr lang="en-US" sz="3600">
                <a:latin typeface="Segoe UI"/>
                <a:cs typeface="Segoe UI"/>
              </a:rPr>
              <a:t> </a:t>
            </a:r>
            <a:r>
              <a:rPr lang="en-US" sz="3600" err="1">
                <a:latin typeface="Segoe UI"/>
                <a:cs typeface="Segoe UI"/>
              </a:rPr>
              <a:t>kaupungin</a:t>
            </a:r>
            <a:r>
              <a:rPr lang="en-US" sz="3600">
                <a:latin typeface="Segoe UI"/>
                <a:cs typeface="Segoe UI"/>
              </a:rPr>
              <a:t> </a:t>
            </a:r>
            <a:r>
              <a:rPr lang="en-US" sz="3600" err="1">
                <a:latin typeface="Segoe UI"/>
                <a:cs typeface="Segoe UI"/>
              </a:rPr>
              <a:t>kielipolku</a:t>
            </a:r>
            <a:endParaRPr lang="en-US" sz="3600" err="1"/>
          </a:p>
        </p:txBody>
      </p:sp>
      <p:pic>
        <p:nvPicPr>
          <p:cNvPr id="4" name="Kuva 4">
            <a:extLst>
              <a:ext uri="{FF2B5EF4-FFF2-40B4-BE49-F238E27FC236}">
                <a16:creationId xmlns:a16="http://schemas.microsoft.com/office/drawing/2014/main" id="{B23C8629-976E-43A6-8947-7C6EAFD80A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9806" y="273051"/>
            <a:ext cx="4822974" cy="6310313"/>
          </a:xfrm>
          <a:noFill/>
        </p:spPr>
      </p:pic>
    </p:spTree>
    <p:extLst>
      <p:ext uri="{BB962C8B-B14F-4D97-AF65-F5344CB8AC3E}">
        <p14:creationId xmlns:p14="http://schemas.microsoft.com/office/powerpoint/2010/main" val="1334031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A2-kieli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Segoe UI"/>
                <a:cs typeface="Segoe UI"/>
              </a:rPr>
              <a:t>A2-kieli on </a:t>
            </a:r>
            <a:r>
              <a:rPr lang="fi-FI" b="1">
                <a:latin typeface="Segoe UI"/>
                <a:cs typeface="Segoe UI"/>
              </a:rPr>
              <a:t>vapaaehtoinen</a:t>
            </a:r>
            <a:r>
              <a:rPr lang="fi-FI">
                <a:latin typeface="Segoe UI"/>
                <a:cs typeface="Segoe UI"/>
              </a:rPr>
              <a:t> </a:t>
            </a:r>
            <a:r>
              <a:rPr lang="fi-FI" b="1">
                <a:latin typeface="Segoe UI"/>
                <a:cs typeface="Segoe UI"/>
              </a:rPr>
              <a:t>vieras kieli.</a:t>
            </a:r>
            <a:endParaRPr lang="fi-FI">
              <a:latin typeface="Segoe UI"/>
              <a:cs typeface="Segoe UI"/>
            </a:endParaRPr>
          </a:p>
          <a:p>
            <a:r>
              <a:rPr lang="fi-FI">
                <a:latin typeface="Segoe UI"/>
                <a:cs typeface="Segoe UI"/>
              </a:rPr>
              <a:t>A2-kielen valinta tehdään 3. luokan keväällä.</a:t>
            </a:r>
          </a:p>
          <a:p>
            <a:r>
              <a:rPr lang="fi-FI">
                <a:latin typeface="Segoe UI"/>
                <a:cs typeface="Segoe UI"/>
              </a:rPr>
              <a:t>A2-kieltä opiskellaan 4.-9.-luokilla 2 </a:t>
            </a:r>
            <a:r>
              <a:rPr lang="fi-FI" err="1">
                <a:latin typeface="Segoe UI"/>
                <a:cs typeface="Segoe UI"/>
              </a:rPr>
              <a:t>vvh</a:t>
            </a:r>
            <a:r>
              <a:rPr lang="fi-FI">
                <a:latin typeface="Segoe UI"/>
                <a:cs typeface="Segoe UI"/>
              </a:rPr>
              <a:t>/vuosiluokka.</a:t>
            </a:r>
          </a:p>
          <a:p>
            <a:r>
              <a:rPr lang="fi-FI">
                <a:latin typeface="Segoe UI"/>
                <a:cs typeface="Segoe UI"/>
              </a:rPr>
              <a:t>A2-kielinä tarjotaan Oulussa englantia, espanjaa, ranskaa, ruotsia, saksaa ja venäjää.</a:t>
            </a:r>
          </a:p>
          <a:p>
            <a:r>
              <a:rPr lang="fi-FI">
                <a:latin typeface="Segoe UI"/>
                <a:cs typeface="Segoe UI"/>
              </a:rPr>
              <a:t>A2-kielten valikoima vaihtelee koulun mukaan.</a:t>
            </a:r>
          </a:p>
          <a:p>
            <a:r>
              <a:rPr lang="fi-FI">
                <a:latin typeface="Segoe UI"/>
                <a:cs typeface="Segoe UI"/>
              </a:rPr>
              <a:t>Ryhmän perustamisraja on 12 oppilasta.</a:t>
            </a:r>
          </a:p>
          <a:p>
            <a:r>
              <a:rPr lang="fi-FI">
                <a:latin typeface="Segoe UI"/>
                <a:cs typeface="Segoe UI"/>
              </a:rPr>
              <a:t>Ryhmien perustamisessa tehdään yhteistyötä alueellisesti koulujen välillä.</a:t>
            </a: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A441F3CB-4CA7-A674-AEDC-5963C5F03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5007" y="3889907"/>
            <a:ext cx="3474720" cy="255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6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B-kielet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fi-FI">
                <a:latin typeface="Segoe UI"/>
                <a:cs typeface="Segoe UI"/>
              </a:rPr>
              <a:t>B1-kieli on </a:t>
            </a:r>
            <a:r>
              <a:rPr lang="fi-FI" b="1">
                <a:latin typeface="Segoe UI"/>
                <a:cs typeface="Segoe UI"/>
              </a:rPr>
              <a:t>toinen vieras kieli</a:t>
            </a:r>
            <a:r>
              <a:rPr lang="fi-FI">
                <a:latin typeface="Segoe UI"/>
                <a:cs typeface="Segoe UI"/>
              </a:rPr>
              <a:t>.</a:t>
            </a:r>
          </a:p>
          <a:p>
            <a:pPr lvl="1"/>
            <a:r>
              <a:rPr lang="fi-FI">
                <a:latin typeface="Segoe UI"/>
                <a:cs typeface="Segoe UI"/>
              </a:rPr>
              <a:t>Kieltä opiskellaan vuosiluokilla 6-9.</a:t>
            </a:r>
          </a:p>
          <a:p>
            <a:pPr lvl="1"/>
            <a:r>
              <a:rPr lang="fi-FI">
                <a:latin typeface="Segoe UI"/>
                <a:cs typeface="Segoe UI"/>
              </a:rPr>
              <a:t>Kieli on useimmiten ruotsi (jos ruotsia ei ole valittu A1- tai A2-kieleksi).</a:t>
            </a:r>
            <a:endParaRPr lang="fi-FI"/>
          </a:p>
          <a:p>
            <a:pPr marL="457200" lvl="1" indent="0">
              <a:buNone/>
            </a:pPr>
            <a:endParaRPr lang="fi-FI">
              <a:cs typeface="Segoe UI"/>
            </a:endParaRPr>
          </a:p>
          <a:p>
            <a:r>
              <a:rPr lang="fi-FI">
                <a:latin typeface="Segoe UI"/>
                <a:cs typeface="Segoe UI"/>
              </a:rPr>
              <a:t>B2-kieli on </a:t>
            </a:r>
            <a:r>
              <a:rPr lang="fi-FI" b="1">
                <a:latin typeface="Segoe UI"/>
                <a:cs typeface="Segoe UI"/>
              </a:rPr>
              <a:t>vapaaehtoinen vieras kieli</a:t>
            </a:r>
            <a:r>
              <a:rPr lang="fi-FI">
                <a:latin typeface="Segoe UI"/>
                <a:cs typeface="Segoe UI"/>
              </a:rPr>
              <a:t>.</a:t>
            </a:r>
          </a:p>
          <a:p>
            <a:pPr lvl="1"/>
            <a:r>
              <a:rPr lang="fi-FI">
                <a:latin typeface="Segoe UI"/>
                <a:cs typeface="Segoe UI"/>
              </a:rPr>
              <a:t>Kieltä opiskellaan vuosiluokilla 8-9.</a:t>
            </a:r>
          </a:p>
          <a:p>
            <a:pPr lvl="1"/>
            <a:r>
              <a:rPr lang="fi-FI">
                <a:latin typeface="Segoe UI"/>
                <a:cs typeface="Segoe UI"/>
              </a:rPr>
              <a:t>B2-kielinä tarjotaan yläkoulusta riippuen espanjaa, italiaa, japania, kiinaa, ranskaa, saksaa ja venäjää tai jotain muuta kieltä (jatkumo lukioon taattava).</a:t>
            </a:r>
            <a:endParaRPr lang="fi-FI"/>
          </a:p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72398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3D4364-0C59-4826-9D29-8C2264FEA6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43072" y="4749599"/>
            <a:ext cx="7371140" cy="806823"/>
          </a:xfrm>
        </p:spPr>
        <p:txBody>
          <a:bodyPr>
            <a:normAutofit fontScale="90000"/>
          </a:bodyPr>
          <a:lstStyle/>
          <a:p>
            <a:r>
              <a:rPr lang="fi-FI">
                <a:latin typeface="Segoe UI"/>
                <a:cs typeface="Segoe UI"/>
              </a:rPr>
              <a:t>Lisätietoja:</a:t>
            </a:r>
            <a:br>
              <a:rPr lang="fi-FI">
                <a:latin typeface="Segoe UI"/>
                <a:cs typeface="Segoe UI"/>
              </a:rPr>
            </a:br>
            <a:r>
              <a:rPr lang="fi-FI">
                <a:latin typeface="Segoe UI"/>
                <a:cs typeface="Segoe UI"/>
              </a:rPr>
              <a:t>pauliina.kanervo@ouka.fi</a:t>
            </a:r>
            <a:br>
              <a:rPr lang="fi-FI">
                <a:latin typeface="Segoe UI"/>
                <a:cs typeface="Segoe UI"/>
              </a:rPr>
            </a:br>
            <a:r>
              <a:rPr lang="fi-FI">
                <a:latin typeface="Segoe UI"/>
                <a:cs typeface="Segoe UI"/>
              </a:rPr>
              <a:t>paivi.packalen@ouka.fi</a:t>
            </a:r>
            <a:br>
              <a:rPr lang="fi-FI"/>
            </a:br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5FCDA2F-FD07-41D1-AFF6-1E970D9E9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2F4FE-713B-884F-B5BF-63AA24B8D1FF}" type="slidenum">
              <a:rPr lang="fi-FI" smtClean="0"/>
              <a:pPr/>
              <a:t>9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9867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ulu-Powerpointpohja2021.potx" id="{ACDF1969-C6DC-4F3E-B30E-7F0C23070DD9}" vid="{D3D5464A-4AB4-4E04-A592-CFCB901F2B7D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C325F39584EFE048B7FB3AB7CA072301" ma:contentTypeVersion="3" ma:contentTypeDescription="Luo uusi asiakirja." ma:contentTypeScope="" ma:versionID="245b4830cec6f50eaaf04e1d2b3a9584">
  <xsd:schema xmlns:xsd="http://www.w3.org/2001/XMLSchema" xmlns:xs="http://www.w3.org/2001/XMLSchema" xmlns:p="http://schemas.microsoft.com/office/2006/metadata/properties" xmlns:ns2="b1e72d22-82b3-4bf7-b340-83344a6e485b" targetNamespace="http://schemas.microsoft.com/office/2006/metadata/properties" ma:root="true" ma:fieldsID="979eed420b638f0b058c9a6317b043ef" ns2:_="">
    <xsd:import namespace="b1e72d22-82b3-4bf7-b340-83344a6e48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e72d22-82b3-4bf7-b340-83344a6e48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56D5A7D-9B24-4043-B2D4-8B10641E0569}">
  <ds:schemaRefs>
    <ds:schemaRef ds:uri="b1e72d22-82b3-4bf7-b340-83344a6e485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01E74C0-67D2-4965-A615-CBC0216D19E6}">
  <ds:schemaRefs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b1e72d22-82b3-4bf7-b340-83344a6e485b"/>
    <ds:schemaRef ds:uri="http://purl.org/dc/dcmitype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0F64D2-1BE2-4005-8C79-8529DEA025D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Oulu-Powerpointpohja2021</Template>
  <TotalTime>0</TotalTime>
  <Words>407</Words>
  <Application>Microsoft Office PowerPoint</Application>
  <PresentationFormat>Laajakuva</PresentationFormat>
  <Paragraphs>54</Paragraphs>
  <Slides>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3" baseType="lpstr">
      <vt:lpstr>Arial</vt:lpstr>
      <vt:lpstr>Calibri</vt:lpstr>
      <vt:lpstr>Segoe UI</vt:lpstr>
      <vt:lpstr>Office-teema</vt:lpstr>
      <vt:lpstr>A1-kielivalinnat keväällä 2024 Tiedote eskareiden huoltajille</vt:lpstr>
      <vt:lpstr>A1-kieli</vt:lpstr>
      <vt:lpstr>A1-kielen valinta tehdään Wilmassa</vt:lpstr>
      <vt:lpstr>Kielivalinnoissa huomioitavaa</vt:lpstr>
      <vt:lpstr>Miksi valita A1-kieleksi joku muu kieli kuin englanti?</vt:lpstr>
      <vt:lpstr>      Oulun kaupungin kielipolku</vt:lpstr>
      <vt:lpstr>A2-kieli</vt:lpstr>
      <vt:lpstr>B-kielet</vt:lpstr>
      <vt:lpstr>Lisätietoja: pauliina.kanervo@ouka.fi paivi.packalen@ouka.fi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A1-kielivalinnat keväällä 2022</dc:title>
  <dc:creator>Kanervo Pauliina</dc:creator>
  <cp:lastModifiedBy>Pauliina</cp:lastModifiedBy>
  <cp:revision>2</cp:revision>
  <dcterms:created xsi:type="dcterms:W3CDTF">2022-01-11T14:29:36Z</dcterms:created>
  <dcterms:modified xsi:type="dcterms:W3CDTF">2023-09-27T10:18:17Z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0x010100C325F39584EFE048B7FB3AB7CA072301</vt:lpwstr>
  </property>
  <property fmtid="{D5CDD505-2E9C-101B-9397-08002B2CF9AE}" pid="3" name="MSIP_Label_526a5ccf-75e0-4723-97e5-a738116b253f_Enabled">
    <vt:lpwstr>true</vt:lpwstr>
  </property>
  <property fmtid="{D5CDD505-2E9C-101B-9397-08002B2CF9AE}" pid="4" name="MSIP_Label_526a5ccf-75e0-4723-97e5-a738116b253f_SetDate">
    <vt:lpwstr>2022-01-11T14:33:04Z</vt:lpwstr>
  </property>
  <property fmtid="{D5CDD505-2E9C-101B-9397-08002B2CF9AE}" pid="5" name="MSIP_Label_526a5ccf-75e0-4723-97e5-a738116b253f_Method">
    <vt:lpwstr>Privileged</vt:lpwstr>
  </property>
  <property fmtid="{D5CDD505-2E9C-101B-9397-08002B2CF9AE}" pid="6" name="MSIP_Label_526a5ccf-75e0-4723-97e5-a738116b253f_Name">
    <vt:lpwstr>526a5ccf-75e0-4723-97e5-a738116b253f</vt:lpwstr>
  </property>
  <property fmtid="{D5CDD505-2E9C-101B-9397-08002B2CF9AE}" pid="7" name="MSIP_Label_526a5ccf-75e0-4723-97e5-a738116b253f_SiteId">
    <vt:lpwstr>5cc89a67-fa29-4356-af5d-f436abc7c21b</vt:lpwstr>
  </property>
  <property fmtid="{D5CDD505-2E9C-101B-9397-08002B2CF9AE}" pid="8" name="MSIP_Label_526a5ccf-75e0-4723-97e5-a738116b253f_ActionId">
    <vt:lpwstr>ce913bd9-6f9d-4bb0-9527-b0171d70d6ee</vt:lpwstr>
  </property>
  <property fmtid="{D5CDD505-2E9C-101B-9397-08002B2CF9AE}" pid="9" name="MSIP_Label_526a5ccf-75e0-4723-97e5-a738116b253f_ContentBits">
    <vt:lpwstr>0</vt:lpwstr>
  </property>
  <property fmtid="{D5CDD505-2E9C-101B-9397-08002B2CF9AE}" pid="10" name="MediaServiceImageTags">
    <vt:lpwstr/>
  </property>
</Properties>
</file>