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7" r:id="rId5"/>
    <p:sldMasterId id="2147483667" r:id="rId6"/>
  </p:sldMasterIdLst>
  <p:notesMasterIdLst>
    <p:notesMasterId r:id="rId31"/>
  </p:notesMasterIdLst>
  <p:handoutMasterIdLst>
    <p:handoutMasterId r:id="rId32"/>
  </p:handoutMasterIdLst>
  <p:sldIdLst>
    <p:sldId id="1921" r:id="rId7"/>
    <p:sldId id="1922" r:id="rId8"/>
    <p:sldId id="257" r:id="rId9"/>
    <p:sldId id="263" r:id="rId10"/>
    <p:sldId id="357" r:id="rId11"/>
    <p:sldId id="278" r:id="rId12"/>
    <p:sldId id="1928" r:id="rId13"/>
    <p:sldId id="701" r:id="rId14"/>
    <p:sldId id="451" r:id="rId15"/>
    <p:sldId id="449" r:id="rId16"/>
    <p:sldId id="281" r:id="rId17"/>
    <p:sldId id="262" r:id="rId18"/>
    <p:sldId id="282" r:id="rId19"/>
    <p:sldId id="279" r:id="rId20"/>
    <p:sldId id="267" r:id="rId21"/>
    <p:sldId id="269" r:id="rId22"/>
    <p:sldId id="270" r:id="rId23"/>
    <p:sldId id="271" r:id="rId24"/>
    <p:sldId id="293" r:id="rId25"/>
    <p:sldId id="273" r:id="rId26"/>
    <p:sldId id="277" r:id="rId27"/>
    <p:sldId id="1924" r:id="rId28"/>
    <p:sldId id="1927" r:id="rId29"/>
    <p:sldId id="1929" r:id="rId30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letusosa" id="{EDE9425B-5B77-4D47-9787-46824CB918B7}">
          <p14:sldIdLst>
            <p14:sldId id="1921"/>
            <p14:sldId id="1922"/>
            <p14:sldId id="257"/>
            <p14:sldId id="263"/>
            <p14:sldId id="357"/>
            <p14:sldId id="278"/>
            <p14:sldId id="1928"/>
            <p14:sldId id="701"/>
            <p14:sldId id="451"/>
            <p14:sldId id="449"/>
            <p14:sldId id="281"/>
            <p14:sldId id="262"/>
            <p14:sldId id="282"/>
            <p14:sldId id="279"/>
            <p14:sldId id="267"/>
            <p14:sldId id="269"/>
            <p14:sldId id="270"/>
            <p14:sldId id="271"/>
            <p14:sldId id="293"/>
            <p14:sldId id="273"/>
            <p14:sldId id="277"/>
            <p14:sldId id="1924"/>
            <p14:sldId id="1927"/>
            <p14:sldId id="1929"/>
          </p14:sldIdLst>
        </p14:section>
        <p14:section name="Nimetön osa" id="{A9FE6C20-6BDA-42EE-8A20-23BAA875920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ukkarinen Kirsi (OPH)" initials="NK(" lastIdx="1" clrIdx="0">
    <p:extLst>
      <p:ext uri="{19B8F6BF-5375-455C-9EA6-DF929625EA0E}">
        <p15:presenceInfo xmlns:p15="http://schemas.microsoft.com/office/powerpoint/2012/main" userId="S::kirsi.naukkarinen@oph.fi::f41ca7f0-5c17-4912-88dc-e5c59c1e2af8" providerId="AD"/>
      </p:ext>
    </p:extLst>
  </p:cmAuthor>
  <p:cmAuthor id="2" name="Hanna Vehviläinen" initials="HV" lastIdx="12" clrIdx="1">
    <p:extLst>
      <p:ext uri="{19B8F6BF-5375-455C-9EA6-DF929625EA0E}">
        <p15:presenceInfo xmlns:p15="http://schemas.microsoft.com/office/powerpoint/2012/main" userId="S::hanna.vehvilainen@likes.fi::95da0ea8-4df9-4132-a1b6-ed0d3bf644a6" providerId="AD"/>
      </p:ext>
    </p:extLst>
  </p:cmAuthor>
  <p:cmAuthor id="3" name="Katariina Kämppi" initials="KK" lastIdx="1" clrIdx="2">
    <p:extLst>
      <p:ext uri="{19B8F6BF-5375-455C-9EA6-DF929625EA0E}">
        <p15:presenceInfo xmlns:p15="http://schemas.microsoft.com/office/powerpoint/2012/main" userId="S::katariina.kamppi@likes.fi::678a94b7-5ce8-4881-ad16-3cb8649b063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C42F"/>
    <a:srgbClr val="4A4A4A"/>
    <a:srgbClr val="7C7C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893761-F4FE-4F52-866D-88C46ADD46DC}" v="3" dt="2023-05-05T12:15:02.6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5" autoAdjust="0"/>
    <p:restoredTop sz="94660"/>
  </p:normalViewPr>
  <p:slideViewPr>
    <p:cSldViewPr snapToGrid="0">
      <p:cViewPr varScale="1">
        <p:scale>
          <a:sx n="71" d="100"/>
          <a:sy n="71" d="100"/>
        </p:scale>
        <p:origin x="464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commentAuthors" Target="commentAuthor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image" Target="../media/image34.jpeg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image" Target="../media/image34.jpeg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959F18-F9C7-43BA-8ED4-5C22F340D774}" type="doc">
      <dgm:prSet loTypeId="urn:microsoft.com/office/officeart/2008/layout/CaptionedPictures" loCatId="pictur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92F6B9A3-D9E6-4DB2-8288-1C08886DC8F1}">
      <dgm:prSet phldrT="[Teksti]"/>
      <dgm:spPr/>
      <dgm:t>
        <a:bodyPr/>
        <a:lstStyle/>
        <a:p>
          <a:r>
            <a:rPr lang="fi-FI"/>
            <a:t>Koulumatkat</a:t>
          </a:r>
        </a:p>
      </dgm:t>
    </dgm:pt>
    <dgm:pt modelId="{900BC877-ABC9-4DA6-9FCB-33B6E082A30F}" type="parTrans" cxnId="{B4782D25-A186-4849-B616-38ADB3872721}">
      <dgm:prSet/>
      <dgm:spPr/>
      <dgm:t>
        <a:bodyPr/>
        <a:lstStyle/>
        <a:p>
          <a:endParaRPr lang="fi-FI"/>
        </a:p>
      </dgm:t>
    </dgm:pt>
    <dgm:pt modelId="{7D6C9664-1FBD-4D6D-A022-CCBE248E65A4}" type="sibTrans" cxnId="{B4782D25-A186-4849-B616-38ADB3872721}">
      <dgm:prSet/>
      <dgm:spPr/>
      <dgm:t>
        <a:bodyPr/>
        <a:lstStyle/>
        <a:p>
          <a:endParaRPr lang="fi-FI"/>
        </a:p>
      </dgm:t>
    </dgm:pt>
    <dgm:pt modelId="{16AF5E43-9C7E-4EEB-AE87-02C0B36C6925}">
      <dgm:prSet phldrT="[Teksti]"/>
      <dgm:spPr/>
      <dgm:t>
        <a:bodyPr/>
        <a:lstStyle/>
        <a:p>
          <a:r>
            <a:rPr lang="fi-FI"/>
            <a:t>Istumisen tauottaminen</a:t>
          </a:r>
        </a:p>
      </dgm:t>
    </dgm:pt>
    <dgm:pt modelId="{C8259E4C-21C5-48DE-867B-CAF5982ACB4F}" type="parTrans" cxnId="{299AFBB3-9FC8-4018-A459-BFBD2489DB3A}">
      <dgm:prSet/>
      <dgm:spPr/>
      <dgm:t>
        <a:bodyPr/>
        <a:lstStyle/>
        <a:p>
          <a:endParaRPr lang="fi-FI"/>
        </a:p>
      </dgm:t>
    </dgm:pt>
    <dgm:pt modelId="{32F8CE84-FCF9-440D-8E78-5B096C68A75C}" type="sibTrans" cxnId="{299AFBB3-9FC8-4018-A459-BFBD2489DB3A}">
      <dgm:prSet/>
      <dgm:spPr/>
      <dgm:t>
        <a:bodyPr/>
        <a:lstStyle/>
        <a:p>
          <a:endParaRPr lang="fi-FI"/>
        </a:p>
      </dgm:t>
    </dgm:pt>
    <dgm:pt modelId="{6D5DB45D-341F-455F-9D3F-097D31215777}">
      <dgm:prSet phldrT="[Teksti]"/>
      <dgm:spPr/>
      <dgm:t>
        <a:bodyPr/>
        <a:lstStyle/>
        <a:p>
          <a:r>
            <a:rPr lang="fi-FI"/>
            <a:t>Välitunnit</a:t>
          </a:r>
        </a:p>
      </dgm:t>
    </dgm:pt>
    <dgm:pt modelId="{5DD6F3FD-3E9E-4E2E-AE58-FDC66F9D3B05}" type="parTrans" cxnId="{C1DDAF94-9AB4-4667-A638-02A7885A4350}">
      <dgm:prSet/>
      <dgm:spPr/>
      <dgm:t>
        <a:bodyPr/>
        <a:lstStyle/>
        <a:p>
          <a:endParaRPr lang="fi-FI"/>
        </a:p>
      </dgm:t>
    </dgm:pt>
    <dgm:pt modelId="{8A9F4548-27F9-48E0-8142-379874729483}" type="sibTrans" cxnId="{C1DDAF94-9AB4-4667-A638-02A7885A4350}">
      <dgm:prSet/>
      <dgm:spPr/>
      <dgm:t>
        <a:bodyPr/>
        <a:lstStyle/>
        <a:p>
          <a:endParaRPr lang="fi-FI"/>
        </a:p>
      </dgm:t>
    </dgm:pt>
    <dgm:pt modelId="{5827FBCA-33A4-4CC5-9B33-6C09BCBFBC75}">
      <dgm:prSet phldrT="[Teksti]"/>
      <dgm:spPr/>
      <dgm:t>
        <a:bodyPr/>
        <a:lstStyle/>
        <a:p>
          <a:r>
            <a:rPr lang="fi-FI"/>
            <a:t>Opetukseen integroitu liikkuminen</a:t>
          </a:r>
        </a:p>
      </dgm:t>
    </dgm:pt>
    <dgm:pt modelId="{97CA7737-E0E1-4582-87EE-F8011D1B02A9}" type="parTrans" cxnId="{EF96A480-A370-4D69-8534-C18E2F67ED3C}">
      <dgm:prSet/>
      <dgm:spPr/>
      <dgm:t>
        <a:bodyPr/>
        <a:lstStyle/>
        <a:p>
          <a:endParaRPr lang="fi-FI"/>
        </a:p>
      </dgm:t>
    </dgm:pt>
    <dgm:pt modelId="{F937354F-ECCB-4F67-B19D-9001801983E6}" type="sibTrans" cxnId="{EF96A480-A370-4D69-8534-C18E2F67ED3C}">
      <dgm:prSet/>
      <dgm:spPr/>
      <dgm:t>
        <a:bodyPr/>
        <a:lstStyle/>
        <a:p>
          <a:endParaRPr lang="fi-FI"/>
        </a:p>
      </dgm:t>
    </dgm:pt>
    <dgm:pt modelId="{BCEBA282-EBD6-47BD-A71A-34369D4B6F9E}">
      <dgm:prSet phldrT="[Teksti]"/>
      <dgm:spPr/>
      <dgm:t>
        <a:bodyPr/>
        <a:lstStyle/>
        <a:p>
          <a:r>
            <a:rPr lang="fi-FI"/>
            <a:t>Liikuntatunnit</a:t>
          </a:r>
        </a:p>
      </dgm:t>
    </dgm:pt>
    <dgm:pt modelId="{ED6B21FC-49F1-4F7E-BEEC-E9594E6A69A7}" type="parTrans" cxnId="{70A48A8D-E466-493C-A694-085E31589828}">
      <dgm:prSet/>
      <dgm:spPr/>
      <dgm:t>
        <a:bodyPr/>
        <a:lstStyle/>
        <a:p>
          <a:endParaRPr lang="fi-FI"/>
        </a:p>
      </dgm:t>
    </dgm:pt>
    <dgm:pt modelId="{FE582604-2104-4F4C-B963-2C875D7C69E8}" type="sibTrans" cxnId="{70A48A8D-E466-493C-A694-085E31589828}">
      <dgm:prSet/>
      <dgm:spPr/>
      <dgm:t>
        <a:bodyPr/>
        <a:lstStyle/>
        <a:p>
          <a:endParaRPr lang="fi-FI"/>
        </a:p>
      </dgm:t>
    </dgm:pt>
    <dgm:pt modelId="{A1AFB677-E560-46AC-88A2-04726A1C8F71}">
      <dgm:prSet phldrT="[Teksti]"/>
      <dgm:spPr/>
      <dgm:t>
        <a:bodyPr/>
        <a:lstStyle/>
        <a:p>
          <a:r>
            <a:rPr lang="fi-FI"/>
            <a:t>Liikuntakerhot</a:t>
          </a:r>
        </a:p>
      </dgm:t>
    </dgm:pt>
    <dgm:pt modelId="{25526112-1661-45B4-97A5-A36B02E6CF32}" type="parTrans" cxnId="{4F1385DC-96BA-4CDB-A706-71169CB019A3}">
      <dgm:prSet/>
      <dgm:spPr/>
      <dgm:t>
        <a:bodyPr/>
        <a:lstStyle/>
        <a:p>
          <a:endParaRPr lang="fi-FI"/>
        </a:p>
      </dgm:t>
    </dgm:pt>
    <dgm:pt modelId="{26CFC0FF-9328-4782-ABB7-8803B554165D}" type="sibTrans" cxnId="{4F1385DC-96BA-4CDB-A706-71169CB019A3}">
      <dgm:prSet/>
      <dgm:spPr/>
      <dgm:t>
        <a:bodyPr/>
        <a:lstStyle/>
        <a:p>
          <a:endParaRPr lang="fi-FI"/>
        </a:p>
      </dgm:t>
    </dgm:pt>
    <dgm:pt modelId="{BB6C06F8-36E6-4FFB-8CAC-8846E9FD6D71}">
      <dgm:prSet phldrT="[Teksti]"/>
      <dgm:spPr/>
      <dgm:t>
        <a:bodyPr/>
        <a:lstStyle/>
        <a:p>
          <a:r>
            <a:rPr lang="fi-FI"/>
            <a:t>Muu koulupäivän aikainen liikunta</a:t>
          </a:r>
        </a:p>
      </dgm:t>
    </dgm:pt>
    <dgm:pt modelId="{D45F1F90-8F34-4F63-851A-15A9CDFC8C02}" type="parTrans" cxnId="{67322DA4-9B4B-4636-A703-225F224B9724}">
      <dgm:prSet/>
      <dgm:spPr/>
      <dgm:t>
        <a:bodyPr/>
        <a:lstStyle/>
        <a:p>
          <a:endParaRPr lang="fi-FI"/>
        </a:p>
      </dgm:t>
    </dgm:pt>
    <dgm:pt modelId="{0D267C5F-40BD-47F1-901C-A785450986B8}" type="sibTrans" cxnId="{67322DA4-9B4B-4636-A703-225F224B9724}">
      <dgm:prSet/>
      <dgm:spPr/>
      <dgm:t>
        <a:bodyPr/>
        <a:lstStyle/>
        <a:p>
          <a:endParaRPr lang="fi-FI"/>
        </a:p>
      </dgm:t>
    </dgm:pt>
    <dgm:pt modelId="{26EEDE08-6084-42C0-B0B9-B131160CA03A}" type="pres">
      <dgm:prSet presAssocID="{C0959F18-F9C7-43BA-8ED4-5C22F340D774}" presName="Name0" presStyleCnt="0">
        <dgm:presLayoutVars>
          <dgm:chMax/>
          <dgm:chPref/>
          <dgm:dir/>
        </dgm:presLayoutVars>
      </dgm:prSet>
      <dgm:spPr/>
    </dgm:pt>
    <dgm:pt modelId="{A4B5FB3C-B7B7-465F-8B68-602116C61848}" type="pres">
      <dgm:prSet presAssocID="{92F6B9A3-D9E6-4DB2-8288-1C08886DC8F1}" presName="composite" presStyleCnt="0">
        <dgm:presLayoutVars>
          <dgm:chMax val="1"/>
          <dgm:chPref val="1"/>
        </dgm:presLayoutVars>
      </dgm:prSet>
      <dgm:spPr/>
    </dgm:pt>
    <dgm:pt modelId="{A54CE6C5-349D-4718-BCD9-4397B8B185E8}" type="pres">
      <dgm:prSet presAssocID="{92F6B9A3-D9E6-4DB2-8288-1C08886DC8F1}" presName="Accent" presStyleLbl="trAlignAcc1" presStyleIdx="0" presStyleCnt="7">
        <dgm:presLayoutVars>
          <dgm:chMax val="0"/>
          <dgm:chPref val="0"/>
        </dgm:presLayoutVars>
      </dgm:prSet>
      <dgm:spPr/>
    </dgm:pt>
    <dgm:pt modelId="{84F942B4-0FCA-4B8C-AF29-703E96E5CF4C}" type="pres">
      <dgm:prSet presAssocID="{92F6B9A3-D9E6-4DB2-8288-1C08886DC8F1}" presName="Image" presStyleLbl="alignImgPlace1" presStyleIdx="0" presStyleCnt="7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E6A2E42A-60C1-44D3-8CB2-067AEF34E847}" type="pres">
      <dgm:prSet presAssocID="{92F6B9A3-D9E6-4DB2-8288-1C08886DC8F1}" presName="ChildComposite" presStyleCnt="0"/>
      <dgm:spPr/>
    </dgm:pt>
    <dgm:pt modelId="{8E9DD4B3-6983-4D9E-AE9B-AB1F3B6E08C2}" type="pres">
      <dgm:prSet presAssocID="{92F6B9A3-D9E6-4DB2-8288-1C08886DC8F1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FF66EF82-16D3-4EDB-AD08-CEF9966708ED}" type="pres">
      <dgm:prSet presAssocID="{92F6B9A3-D9E6-4DB2-8288-1C08886DC8F1}" presName="Parent" presStyleLbl="revTx" presStyleIdx="0" presStyleCnt="7">
        <dgm:presLayoutVars>
          <dgm:chMax val="1"/>
          <dgm:chPref val="0"/>
          <dgm:bulletEnabled val="1"/>
        </dgm:presLayoutVars>
      </dgm:prSet>
      <dgm:spPr/>
    </dgm:pt>
    <dgm:pt modelId="{8E0AF741-AF65-4DD6-96BF-29DC5D49E047}" type="pres">
      <dgm:prSet presAssocID="{7D6C9664-1FBD-4D6D-A022-CCBE248E65A4}" presName="sibTrans" presStyleCnt="0"/>
      <dgm:spPr/>
    </dgm:pt>
    <dgm:pt modelId="{D3D97AB8-B7B2-4B20-A501-B82238E5EB68}" type="pres">
      <dgm:prSet presAssocID="{16AF5E43-9C7E-4EEB-AE87-02C0B36C6925}" presName="composite" presStyleCnt="0">
        <dgm:presLayoutVars>
          <dgm:chMax val="1"/>
          <dgm:chPref val="1"/>
        </dgm:presLayoutVars>
      </dgm:prSet>
      <dgm:spPr/>
    </dgm:pt>
    <dgm:pt modelId="{97E3EC4E-1B2D-4FA8-BAD4-44556BBA3661}" type="pres">
      <dgm:prSet presAssocID="{16AF5E43-9C7E-4EEB-AE87-02C0B36C6925}" presName="Accent" presStyleLbl="trAlignAcc1" presStyleIdx="1" presStyleCnt="7">
        <dgm:presLayoutVars>
          <dgm:chMax val="0"/>
          <dgm:chPref val="0"/>
        </dgm:presLayoutVars>
      </dgm:prSet>
      <dgm:spPr/>
    </dgm:pt>
    <dgm:pt modelId="{F7165DE1-B8BF-48AF-9132-008F45C0B129}" type="pres">
      <dgm:prSet presAssocID="{16AF5E43-9C7E-4EEB-AE87-02C0B36C6925}" presName="Image" presStyleLbl="alignImgPlace1" presStyleIdx="1" presStyleCnt="7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</dgm:spPr>
    </dgm:pt>
    <dgm:pt modelId="{F1435E14-AB02-4581-ACCA-547749DCE30E}" type="pres">
      <dgm:prSet presAssocID="{16AF5E43-9C7E-4EEB-AE87-02C0B36C6925}" presName="ChildComposite" presStyleCnt="0"/>
      <dgm:spPr/>
    </dgm:pt>
    <dgm:pt modelId="{02D7AC8E-42BE-44AC-966E-E531C49D0DDC}" type="pres">
      <dgm:prSet presAssocID="{16AF5E43-9C7E-4EEB-AE87-02C0B36C6925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25D5C121-2011-4441-9857-6CD0AE934A1A}" type="pres">
      <dgm:prSet presAssocID="{16AF5E43-9C7E-4EEB-AE87-02C0B36C6925}" presName="Parent" presStyleLbl="revTx" presStyleIdx="1" presStyleCnt="7">
        <dgm:presLayoutVars>
          <dgm:chMax val="1"/>
          <dgm:chPref val="0"/>
          <dgm:bulletEnabled val="1"/>
        </dgm:presLayoutVars>
      </dgm:prSet>
      <dgm:spPr/>
    </dgm:pt>
    <dgm:pt modelId="{FB88A730-55F5-495D-A853-CF9204247C63}" type="pres">
      <dgm:prSet presAssocID="{32F8CE84-FCF9-440D-8E78-5B096C68A75C}" presName="sibTrans" presStyleCnt="0"/>
      <dgm:spPr/>
    </dgm:pt>
    <dgm:pt modelId="{FB1979B1-63D1-4789-AA8C-ADE9CA2CABF5}" type="pres">
      <dgm:prSet presAssocID="{6D5DB45D-341F-455F-9D3F-097D31215777}" presName="composite" presStyleCnt="0">
        <dgm:presLayoutVars>
          <dgm:chMax val="1"/>
          <dgm:chPref val="1"/>
        </dgm:presLayoutVars>
      </dgm:prSet>
      <dgm:spPr/>
    </dgm:pt>
    <dgm:pt modelId="{9EEAD2AE-D52D-4FDB-99D3-60EB7B7AC036}" type="pres">
      <dgm:prSet presAssocID="{6D5DB45D-341F-455F-9D3F-097D31215777}" presName="Accent" presStyleLbl="trAlignAcc1" presStyleIdx="2" presStyleCnt="7">
        <dgm:presLayoutVars>
          <dgm:chMax val="0"/>
          <dgm:chPref val="0"/>
        </dgm:presLayoutVars>
      </dgm:prSet>
      <dgm:spPr/>
    </dgm:pt>
    <dgm:pt modelId="{7D1C0B24-FAA4-4B7D-B964-F9410E24CACE}" type="pres">
      <dgm:prSet presAssocID="{6D5DB45D-341F-455F-9D3F-097D31215777}" presName="Image" presStyleLbl="alignImgPlace1" presStyleIdx="2" presStyleCnt="7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1D3D69EC-BEC4-478E-B213-01E01DE8B6B6}" type="pres">
      <dgm:prSet presAssocID="{6D5DB45D-341F-455F-9D3F-097D31215777}" presName="ChildComposite" presStyleCnt="0"/>
      <dgm:spPr/>
    </dgm:pt>
    <dgm:pt modelId="{C0C7462D-0BA0-4269-8C2B-817350DA5C8B}" type="pres">
      <dgm:prSet presAssocID="{6D5DB45D-341F-455F-9D3F-097D31215777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AA1D01D3-EE87-4E95-8883-552C8ABD8A8E}" type="pres">
      <dgm:prSet presAssocID="{6D5DB45D-341F-455F-9D3F-097D31215777}" presName="Parent" presStyleLbl="revTx" presStyleIdx="2" presStyleCnt="7">
        <dgm:presLayoutVars>
          <dgm:chMax val="1"/>
          <dgm:chPref val="0"/>
          <dgm:bulletEnabled val="1"/>
        </dgm:presLayoutVars>
      </dgm:prSet>
      <dgm:spPr/>
    </dgm:pt>
    <dgm:pt modelId="{B15D796A-008B-41CD-A99D-F72A4789982A}" type="pres">
      <dgm:prSet presAssocID="{8A9F4548-27F9-48E0-8142-379874729483}" presName="sibTrans" presStyleCnt="0"/>
      <dgm:spPr/>
    </dgm:pt>
    <dgm:pt modelId="{3C34EE6E-2793-424E-AFF1-B9D8F4410C1A}" type="pres">
      <dgm:prSet presAssocID="{5827FBCA-33A4-4CC5-9B33-6C09BCBFBC75}" presName="composite" presStyleCnt="0">
        <dgm:presLayoutVars>
          <dgm:chMax val="1"/>
          <dgm:chPref val="1"/>
        </dgm:presLayoutVars>
      </dgm:prSet>
      <dgm:spPr/>
    </dgm:pt>
    <dgm:pt modelId="{60665597-1F73-4F63-9646-9B884F4F73A8}" type="pres">
      <dgm:prSet presAssocID="{5827FBCA-33A4-4CC5-9B33-6C09BCBFBC75}" presName="Accent" presStyleLbl="trAlignAcc1" presStyleIdx="3" presStyleCnt="7">
        <dgm:presLayoutVars>
          <dgm:chMax val="0"/>
          <dgm:chPref val="0"/>
        </dgm:presLayoutVars>
      </dgm:prSet>
      <dgm:spPr/>
    </dgm:pt>
    <dgm:pt modelId="{86D48873-12E8-4E44-BD00-D0C8993732A1}" type="pres">
      <dgm:prSet presAssocID="{5827FBCA-33A4-4CC5-9B33-6C09BCBFBC75}" presName="Image" presStyleLbl="alignImgPlace1" presStyleIdx="3" presStyleCnt="7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F5597555-2683-4A33-965C-85C411DE33E6}" type="pres">
      <dgm:prSet presAssocID="{5827FBCA-33A4-4CC5-9B33-6C09BCBFBC75}" presName="ChildComposite" presStyleCnt="0"/>
      <dgm:spPr/>
    </dgm:pt>
    <dgm:pt modelId="{AFC5C3BC-F99C-458B-9E74-F245951993D6}" type="pres">
      <dgm:prSet presAssocID="{5827FBCA-33A4-4CC5-9B33-6C09BCBFBC75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E4ADC5C5-2E00-47AE-9263-2730127AF0EA}" type="pres">
      <dgm:prSet presAssocID="{5827FBCA-33A4-4CC5-9B33-6C09BCBFBC75}" presName="Parent" presStyleLbl="revTx" presStyleIdx="3" presStyleCnt="7">
        <dgm:presLayoutVars>
          <dgm:chMax val="1"/>
          <dgm:chPref val="0"/>
          <dgm:bulletEnabled val="1"/>
        </dgm:presLayoutVars>
      </dgm:prSet>
      <dgm:spPr/>
    </dgm:pt>
    <dgm:pt modelId="{C7824942-0D8E-4121-97D8-9710C85EEDAE}" type="pres">
      <dgm:prSet presAssocID="{F937354F-ECCB-4F67-B19D-9001801983E6}" presName="sibTrans" presStyleCnt="0"/>
      <dgm:spPr/>
    </dgm:pt>
    <dgm:pt modelId="{BE26C3D4-3E79-451C-9511-8BA06A46A748}" type="pres">
      <dgm:prSet presAssocID="{BCEBA282-EBD6-47BD-A71A-34369D4B6F9E}" presName="composite" presStyleCnt="0">
        <dgm:presLayoutVars>
          <dgm:chMax val="1"/>
          <dgm:chPref val="1"/>
        </dgm:presLayoutVars>
      </dgm:prSet>
      <dgm:spPr/>
    </dgm:pt>
    <dgm:pt modelId="{40B5C84E-E5F0-4CE7-941F-F60D627E320D}" type="pres">
      <dgm:prSet presAssocID="{BCEBA282-EBD6-47BD-A71A-34369D4B6F9E}" presName="Accent" presStyleLbl="trAlignAcc1" presStyleIdx="4" presStyleCnt="7">
        <dgm:presLayoutVars>
          <dgm:chMax val="0"/>
          <dgm:chPref val="0"/>
        </dgm:presLayoutVars>
      </dgm:prSet>
      <dgm:spPr/>
    </dgm:pt>
    <dgm:pt modelId="{965BB011-41B3-4C0D-86E7-38C1A61061DD}" type="pres">
      <dgm:prSet presAssocID="{BCEBA282-EBD6-47BD-A71A-34369D4B6F9E}" presName="Image" presStyleLbl="alignImgPlace1" presStyleIdx="4" presStyleCnt="7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7675CFE3-91C9-4950-87CC-6D43B01AEFAA}" type="pres">
      <dgm:prSet presAssocID="{BCEBA282-EBD6-47BD-A71A-34369D4B6F9E}" presName="ChildComposite" presStyleCnt="0"/>
      <dgm:spPr/>
    </dgm:pt>
    <dgm:pt modelId="{289E90D6-942C-4D4F-AC9A-5238F97D85FB}" type="pres">
      <dgm:prSet presAssocID="{BCEBA282-EBD6-47BD-A71A-34369D4B6F9E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41A4CB5E-9A3F-478C-AADE-DD262315EB60}" type="pres">
      <dgm:prSet presAssocID="{BCEBA282-EBD6-47BD-A71A-34369D4B6F9E}" presName="Parent" presStyleLbl="revTx" presStyleIdx="4" presStyleCnt="7">
        <dgm:presLayoutVars>
          <dgm:chMax val="1"/>
          <dgm:chPref val="0"/>
          <dgm:bulletEnabled val="1"/>
        </dgm:presLayoutVars>
      </dgm:prSet>
      <dgm:spPr/>
    </dgm:pt>
    <dgm:pt modelId="{41C5A6DF-312A-41B5-A18E-27B4F73B8A3C}" type="pres">
      <dgm:prSet presAssocID="{FE582604-2104-4F4C-B963-2C875D7C69E8}" presName="sibTrans" presStyleCnt="0"/>
      <dgm:spPr/>
    </dgm:pt>
    <dgm:pt modelId="{CEADBD6E-DFEF-4A6A-B622-998D59EB5D6F}" type="pres">
      <dgm:prSet presAssocID="{BB6C06F8-36E6-4FFB-8CAC-8846E9FD6D71}" presName="composite" presStyleCnt="0">
        <dgm:presLayoutVars>
          <dgm:chMax val="1"/>
          <dgm:chPref val="1"/>
        </dgm:presLayoutVars>
      </dgm:prSet>
      <dgm:spPr/>
    </dgm:pt>
    <dgm:pt modelId="{952AB81F-F54B-40A1-8E8D-7D3FB5049EB4}" type="pres">
      <dgm:prSet presAssocID="{BB6C06F8-36E6-4FFB-8CAC-8846E9FD6D71}" presName="Accent" presStyleLbl="trAlignAcc1" presStyleIdx="5" presStyleCnt="7">
        <dgm:presLayoutVars>
          <dgm:chMax val="0"/>
          <dgm:chPref val="0"/>
        </dgm:presLayoutVars>
      </dgm:prSet>
      <dgm:spPr/>
    </dgm:pt>
    <dgm:pt modelId="{B62E9D77-BECC-4153-B0FD-F78B2BA157F6}" type="pres">
      <dgm:prSet presAssocID="{BB6C06F8-36E6-4FFB-8CAC-8846E9FD6D71}" presName="Image" presStyleLbl="alignImgPlace1" presStyleIdx="5" presStyleCnt="7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CD1A2973-54B1-43A3-97C6-2DE2C7088B73}" type="pres">
      <dgm:prSet presAssocID="{BB6C06F8-36E6-4FFB-8CAC-8846E9FD6D71}" presName="ChildComposite" presStyleCnt="0"/>
      <dgm:spPr/>
    </dgm:pt>
    <dgm:pt modelId="{6B03DB43-EE9C-4C79-BE6C-C5542E729C68}" type="pres">
      <dgm:prSet presAssocID="{BB6C06F8-36E6-4FFB-8CAC-8846E9FD6D71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782F9BDA-5EF5-4FCF-A5A8-1999CB56DAF4}" type="pres">
      <dgm:prSet presAssocID="{BB6C06F8-36E6-4FFB-8CAC-8846E9FD6D71}" presName="Parent" presStyleLbl="revTx" presStyleIdx="5" presStyleCnt="7">
        <dgm:presLayoutVars>
          <dgm:chMax val="1"/>
          <dgm:chPref val="0"/>
          <dgm:bulletEnabled val="1"/>
        </dgm:presLayoutVars>
      </dgm:prSet>
      <dgm:spPr/>
    </dgm:pt>
    <dgm:pt modelId="{0207F7C6-AEC4-4A85-9BF6-169781CCF1F6}" type="pres">
      <dgm:prSet presAssocID="{0D267C5F-40BD-47F1-901C-A785450986B8}" presName="sibTrans" presStyleCnt="0"/>
      <dgm:spPr/>
    </dgm:pt>
    <dgm:pt modelId="{3F7A0649-153C-45A0-9711-00216EBAED68}" type="pres">
      <dgm:prSet presAssocID="{A1AFB677-E560-46AC-88A2-04726A1C8F71}" presName="composite" presStyleCnt="0">
        <dgm:presLayoutVars>
          <dgm:chMax val="1"/>
          <dgm:chPref val="1"/>
        </dgm:presLayoutVars>
      </dgm:prSet>
      <dgm:spPr/>
    </dgm:pt>
    <dgm:pt modelId="{0CB3B365-EF5E-48EF-A050-C5DD0B2D2CCC}" type="pres">
      <dgm:prSet presAssocID="{A1AFB677-E560-46AC-88A2-04726A1C8F71}" presName="Accent" presStyleLbl="trAlignAcc1" presStyleIdx="6" presStyleCnt="7">
        <dgm:presLayoutVars>
          <dgm:chMax val="0"/>
          <dgm:chPref val="0"/>
        </dgm:presLayoutVars>
      </dgm:prSet>
      <dgm:spPr/>
    </dgm:pt>
    <dgm:pt modelId="{88DA8D45-7E7D-4587-9980-CF0B90915EF6}" type="pres">
      <dgm:prSet presAssocID="{A1AFB677-E560-46AC-88A2-04726A1C8F71}" presName="Image" presStyleLbl="alignImgPlace1" presStyleIdx="6" presStyleCnt="7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2AE2B2C8-EE50-4695-A2EC-1A54EA83DB10}" type="pres">
      <dgm:prSet presAssocID="{A1AFB677-E560-46AC-88A2-04726A1C8F71}" presName="ChildComposite" presStyleCnt="0"/>
      <dgm:spPr/>
    </dgm:pt>
    <dgm:pt modelId="{DD3B7D14-C5C0-4DB5-A20D-627B494B2C62}" type="pres">
      <dgm:prSet presAssocID="{A1AFB677-E560-46AC-88A2-04726A1C8F71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ECDF6369-202E-482F-A32C-4684704F4DE6}" type="pres">
      <dgm:prSet presAssocID="{A1AFB677-E560-46AC-88A2-04726A1C8F71}" presName="Parent" presStyleLbl="revTx" presStyleIdx="6" presStyleCnt="7">
        <dgm:presLayoutVars>
          <dgm:chMax val="1"/>
          <dgm:chPref val="0"/>
          <dgm:bulletEnabled val="1"/>
        </dgm:presLayoutVars>
      </dgm:prSet>
      <dgm:spPr/>
    </dgm:pt>
  </dgm:ptLst>
  <dgm:cxnLst>
    <dgm:cxn modelId="{971E4201-1FAD-44A4-87E6-D6744B67FD8F}" type="presOf" srcId="{5827FBCA-33A4-4CC5-9B33-6C09BCBFBC75}" destId="{E4ADC5C5-2E00-47AE-9263-2730127AF0EA}" srcOrd="0" destOrd="0" presId="urn:microsoft.com/office/officeart/2008/layout/CaptionedPictures"/>
    <dgm:cxn modelId="{DC5D231E-107F-4599-B15A-90E025A22745}" type="presOf" srcId="{A1AFB677-E560-46AC-88A2-04726A1C8F71}" destId="{ECDF6369-202E-482F-A32C-4684704F4DE6}" srcOrd="0" destOrd="0" presId="urn:microsoft.com/office/officeart/2008/layout/CaptionedPictures"/>
    <dgm:cxn modelId="{B4782D25-A186-4849-B616-38ADB3872721}" srcId="{C0959F18-F9C7-43BA-8ED4-5C22F340D774}" destId="{92F6B9A3-D9E6-4DB2-8288-1C08886DC8F1}" srcOrd="0" destOrd="0" parTransId="{900BC877-ABC9-4DA6-9FCB-33B6E082A30F}" sibTransId="{7D6C9664-1FBD-4D6D-A022-CCBE248E65A4}"/>
    <dgm:cxn modelId="{BCBC0C30-29D8-4C0C-8F37-F6884A587F4D}" type="presOf" srcId="{BCEBA282-EBD6-47BD-A71A-34369D4B6F9E}" destId="{41A4CB5E-9A3F-478C-AADE-DD262315EB60}" srcOrd="0" destOrd="0" presId="urn:microsoft.com/office/officeart/2008/layout/CaptionedPictures"/>
    <dgm:cxn modelId="{21962064-DFC6-40E8-8582-73D31A982412}" type="presOf" srcId="{6D5DB45D-341F-455F-9D3F-097D31215777}" destId="{AA1D01D3-EE87-4E95-8883-552C8ABD8A8E}" srcOrd="0" destOrd="0" presId="urn:microsoft.com/office/officeart/2008/layout/CaptionedPictures"/>
    <dgm:cxn modelId="{C9F99248-47F0-4CB2-B2E9-00CB9F83ED7F}" type="presOf" srcId="{BB6C06F8-36E6-4FFB-8CAC-8846E9FD6D71}" destId="{782F9BDA-5EF5-4FCF-A5A8-1999CB56DAF4}" srcOrd="0" destOrd="0" presId="urn:microsoft.com/office/officeart/2008/layout/CaptionedPictures"/>
    <dgm:cxn modelId="{EF96A480-A370-4D69-8534-C18E2F67ED3C}" srcId="{C0959F18-F9C7-43BA-8ED4-5C22F340D774}" destId="{5827FBCA-33A4-4CC5-9B33-6C09BCBFBC75}" srcOrd="3" destOrd="0" parTransId="{97CA7737-E0E1-4582-87EE-F8011D1B02A9}" sibTransId="{F937354F-ECCB-4F67-B19D-9001801983E6}"/>
    <dgm:cxn modelId="{70A48A8D-E466-493C-A694-085E31589828}" srcId="{C0959F18-F9C7-43BA-8ED4-5C22F340D774}" destId="{BCEBA282-EBD6-47BD-A71A-34369D4B6F9E}" srcOrd="4" destOrd="0" parTransId="{ED6B21FC-49F1-4F7E-BEEC-E9594E6A69A7}" sibTransId="{FE582604-2104-4F4C-B963-2C875D7C69E8}"/>
    <dgm:cxn modelId="{C1DDAF94-9AB4-4667-A638-02A7885A4350}" srcId="{C0959F18-F9C7-43BA-8ED4-5C22F340D774}" destId="{6D5DB45D-341F-455F-9D3F-097D31215777}" srcOrd="2" destOrd="0" parTransId="{5DD6F3FD-3E9E-4E2E-AE58-FDC66F9D3B05}" sibTransId="{8A9F4548-27F9-48E0-8142-379874729483}"/>
    <dgm:cxn modelId="{67322DA4-9B4B-4636-A703-225F224B9724}" srcId="{C0959F18-F9C7-43BA-8ED4-5C22F340D774}" destId="{BB6C06F8-36E6-4FFB-8CAC-8846E9FD6D71}" srcOrd="5" destOrd="0" parTransId="{D45F1F90-8F34-4F63-851A-15A9CDFC8C02}" sibTransId="{0D267C5F-40BD-47F1-901C-A785450986B8}"/>
    <dgm:cxn modelId="{299AFBB3-9FC8-4018-A459-BFBD2489DB3A}" srcId="{C0959F18-F9C7-43BA-8ED4-5C22F340D774}" destId="{16AF5E43-9C7E-4EEB-AE87-02C0B36C6925}" srcOrd="1" destOrd="0" parTransId="{C8259E4C-21C5-48DE-867B-CAF5982ACB4F}" sibTransId="{32F8CE84-FCF9-440D-8E78-5B096C68A75C}"/>
    <dgm:cxn modelId="{564942B8-C6BE-4A2A-85E9-3C7276024C39}" type="presOf" srcId="{C0959F18-F9C7-43BA-8ED4-5C22F340D774}" destId="{26EEDE08-6084-42C0-B0B9-B131160CA03A}" srcOrd="0" destOrd="0" presId="urn:microsoft.com/office/officeart/2008/layout/CaptionedPictures"/>
    <dgm:cxn modelId="{5923B6CC-ACE6-4215-871C-2AF1D6B1BB15}" type="presOf" srcId="{92F6B9A3-D9E6-4DB2-8288-1C08886DC8F1}" destId="{FF66EF82-16D3-4EDB-AD08-CEF9966708ED}" srcOrd="0" destOrd="0" presId="urn:microsoft.com/office/officeart/2008/layout/CaptionedPictures"/>
    <dgm:cxn modelId="{4F1385DC-96BA-4CDB-A706-71169CB019A3}" srcId="{C0959F18-F9C7-43BA-8ED4-5C22F340D774}" destId="{A1AFB677-E560-46AC-88A2-04726A1C8F71}" srcOrd="6" destOrd="0" parTransId="{25526112-1661-45B4-97A5-A36B02E6CF32}" sibTransId="{26CFC0FF-9328-4782-ABB7-8803B554165D}"/>
    <dgm:cxn modelId="{3589DEFB-EC29-40E1-977E-AB633F6E7398}" type="presOf" srcId="{16AF5E43-9C7E-4EEB-AE87-02C0B36C6925}" destId="{25D5C121-2011-4441-9857-6CD0AE934A1A}" srcOrd="0" destOrd="0" presId="urn:microsoft.com/office/officeart/2008/layout/CaptionedPictures"/>
    <dgm:cxn modelId="{4A172AF4-5400-42FD-8EBE-8A7682F858CD}" type="presParOf" srcId="{26EEDE08-6084-42C0-B0B9-B131160CA03A}" destId="{A4B5FB3C-B7B7-465F-8B68-602116C61848}" srcOrd="0" destOrd="0" presId="urn:microsoft.com/office/officeart/2008/layout/CaptionedPictures"/>
    <dgm:cxn modelId="{B39F94EF-875B-4BB3-82A5-D020F94C2542}" type="presParOf" srcId="{A4B5FB3C-B7B7-465F-8B68-602116C61848}" destId="{A54CE6C5-349D-4718-BCD9-4397B8B185E8}" srcOrd="0" destOrd="0" presId="urn:microsoft.com/office/officeart/2008/layout/CaptionedPictures"/>
    <dgm:cxn modelId="{394C1588-5CD7-49A6-9E30-EDAE679FBB8D}" type="presParOf" srcId="{A4B5FB3C-B7B7-465F-8B68-602116C61848}" destId="{84F942B4-0FCA-4B8C-AF29-703E96E5CF4C}" srcOrd="1" destOrd="0" presId="urn:microsoft.com/office/officeart/2008/layout/CaptionedPictures"/>
    <dgm:cxn modelId="{C89B710A-F822-4230-8C08-F2978991B8AB}" type="presParOf" srcId="{A4B5FB3C-B7B7-465F-8B68-602116C61848}" destId="{E6A2E42A-60C1-44D3-8CB2-067AEF34E847}" srcOrd="2" destOrd="0" presId="urn:microsoft.com/office/officeart/2008/layout/CaptionedPictures"/>
    <dgm:cxn modelId="{F38C2E1E-2B3A-4370-8C56-F8C1BF022AF9}" type="presParOf" srcId="{E6A2E42A-60C1-44D3-8CB2-067AEF34E847}" destId="{8E9DD4B3-6983-4D9E-AE9B-AB1F3B6E08C2}" srcOrd="0" destOrd="0" presId="urn:microsoft.com/office/officeart/2008/layout/CaptionedPictures"/>
    <dgm:cxn modelId="{7DA4D06F-03FB-40F6-95D0-14A4170BB20D}" type="presParOf" srcId="{E6A2E42A-60C1-44D3-8CB2-067AEF34E847}" destId="{FF66EF82-16D3-4EDB-AD08-CEF9966708ED}" srcOrd="1" destOrd="0" presId="urn:microsoft.com/office/officeart/2008/layout/CaptionedPictures"/>
    <dgm:cxn modelId="{FFFB9DCE-12BF-4E4B-9058-F027BFBD0DBC}" type="presParOf" srcId="{26EEDE08-6084-42C0-B0B9-B131160CA03A}" destId="{8E0AF741-AF65-4DD6-96BF-29DC5D49E047}" srcOrd="1" destOrd="0" presId="urn:microsoft.com/office/officeart/2008/layout/CaptionedPictures"/>
    <dgm:cxn modelId="{352B2C94-B0CC-4F18-BDE4-28283EE243C2}" type="presParOf" srcId="{26EEDE08-6084-42C0-B0B9-B131160CA03A}" destId="{D3D97AB8-B7B2-4B20-A501-B82238E5EB68}" srcOrd="2" destOrd="0" presId="urn:microsoft.com/office/officeart/2008/layout/CaptionedPictures"/>
    <dgm:cxn modelId="{F00B7F8F-B878-463A-8FC7-025A8DFEDA14}" type="presParOf" srcId="{D3D97AB8-B7B2-4B20-A501-B82238E5EB68}" destId="{97E3EC4E-1B2D-4FA8-BAD4-44556BBA3661}" srcOrd="0" destOrd="0" presId="urn:microsoft.com/office/officeart/2008/layout/CaptionedPictures"/>
    <dgm:cxn modelId="{6069BACF-B788-4AF0-BE71-6789EA39C454}" type="presParOf" srcId="{D3D97AB8-B7B2-4B20-A501-B82238E5EB68}" destId="{F7165DE1-B8BF-48AF-9132-008F45C0B129}" srcOrd="1" destOrd="0" presId="urn:microsoft.com/office/officeart/2008/layout/CaptionedPictures"/>
    <dgm:cxn modelId="{B4F33BAD-F7E4-4DD7-AFEE-0926EC30A00C}" type="presParOf" srcId="{D3D97AB8-B7B2-4B20-A501-B82238E5EB68}" destId="{F1435E14-AB02-4581-ACCA-547749DCE30E}" srcOrd="2" destOrd="0" presId="urn:microsoft.com/office/officeart/2008/layout/CaptionedPictures"/>
    <dgm:cxn modelId="{278A877A-CFB4-47DD-9B93-C0EFC9082988}" type="presParOf" srcId="{F1435E14-AB02-4581-ACCA-547749DCE30E}" destId="{02D7AC8E-42BE-44AC-966E-E531C49D0DDC}" srcOrd="0" destOrd="0" presId="urn:microsoft.com/office/officeart/2008/layout/CaptionedPictures"/>
    <dgm:cxn modelId="{5E400558-D34E-42A5-AEEA-770B43D45EEA}" type="presParOf" srcId="{F1435E14-AB02-4581-ACCA-547749DCE30E}" destId="{25D5C121-2011-4441-9857-6CD0AE934A1A}" srcOrd="1" destOrd="0" presId="urn:microsoft.com/office/officeart/2008/layout/CaptionedPictures"/>
    <dgm:cxn modelId="{4822D73A-0593-46F0-A196-7448196E2012}" type="presParOf" srcId="{26EEDE08-6084-42C0-B0B9-B131160CA03A}" destId="{FB88A730-55F5-495D-A853-CF9204247C63}" srcOrd="3" destOrd="0" presId="urn:microsoft.com/office/officeart/2008/layout/CaptionedPictures"/>
    <dgm:cxn modelId="{19268788-5D1D-4A41-9D3C-F46718F653B5}" type="presParOf" srcId="{26EEDE08-6084-42C0-B0B9-B131160CA03A}" destId="{FB1979B1-63D1-4789-AA8C-ADE9CA2CABF5}" srcOrd="4" destOrd="0" presId="urn:microsoft.com/office/officeart/2008/layout/CaptionedPictures"/>
    <dgm:cxn modelId="{CA9A0535-EB0B-482A-9A9A-A41020D56BD4}" type="presParOf" srcId="{FB1979B1-63D1-4789-AA8C-ADE9CA2CABF5}" destId="{9EEAD2AE-D52D-4FDB-99D3-60EB7B7AC036}" srcOrd="0" destOrd="0" presId="urn:microsoft.com/office/officeart/2008/layout/CaptionedPictures"/>
    <dgm:cxn modelId="{E290306C-2345-44A8-A723-CAB9A2B25D1B}" type="presParOf" srcId="{FB1979B1-63D1-4789-AA8C-ADE9CA2CABF5}" destId="{7D1C0B24-FAA4-4B7D-B964-F9410E24CACE}" srcOrd="1" destOrd="0" presId="urn:microsoft.com/office/officeart/2008/layout/CaptionedPictures"/>
    <dgm:cxn modelId="{D2D70056-25D3-4107-A955-3197927F56D8}" type="presParOf" srcId="{FB1979B1-63D1-4789-AA8C-ADE9CA2CABF5}" destId="{1D3D69EC-BEC4-478E-B213-01E01DE8B6B6}" srcOrd="2" destOrd="0" presId="urn:microsoft.com/office/officeart/2008/layout/CaptionedPictures"/>
    <dgm:cxn modelId="{8DB088DD-F15A-4F26-B2C5-9E617A729D7B}" type="presParOf" srcId="{1D3D69EC-BEC4-478E-B213-01E01DE8B6B6}" destId="{C0C7462D-0BA0-4269-8C2B-817350DA5C8B}" srcOrd="0" destOrd="0" presId="urn:microsoft.com/office/officeart/2008/layout/CaptionedPictures"/>
    <dgm:cxn modelId="{C1014558-5FAC-4FDA-8ABC-09CB26E1119C}" type="presParOf" srcId="{1D3D69EC-BEC4-478E-B213-01E01DE8B6B6}" destId="{AA1D01D3-EE87-4E95-8883-552C8ABD8A8E}" srcOrd="1" destOrd="0" presId="urn:microsoft.com/office/officeart/2008/layout/CaptionedPictures"/>
    <dgm:cxn modelId="{9E39DA3E-6CED-48D7-95CD-EFAF4D3F69FB}" type="presParOf" srcId="{26EEDE08-6084-42C0-B0B9-B131160CA03A}" destId="{B15D796A-008B-41CD-A99D-F72A4789982A}" srcOrd="5" destOrd="0" presId="urn:microsoft.com/office/officeart/2008/layout/CaptionedPictures"/>
    <dgm:cxn modelId="{CC53B51A-9B71-472E-B5D5-1D193D74D2DC}" type="presParOf" srcId="{26EEDE08-6084-42C0-B0B9-B131160CA03A}" destId="{3C34EE6E-2793-424E-AFF1-B9D8F4410C1A}" srcOrd="6" destOrd="0" presId="urn:microsoft.com/office/officeart/2008/layout/CaptionedPictures"/>
    <dgm:cxn modelId="{5E8E55EB-3FCF-42EE-84ED-0202DC2762F3}" type="presParOf" srcId="{3C34EE6E-2793-424E-AFF1-B9D8F4410C1A}" destId="{60665597-1F73-4F63-9646-9B884F4F73A8}" srcOrd="0" destOrd="0" presId="urn:microsoft.com/office/officeart/2008/layout/CaptionedPictures"/>
    <dgm:cxn modelId="{8E288380-2EC9-4C8D-907A-1982E4AFE5FD}" type="presParOf" srcId="{3C34EE6E-2793-424E-AFF1-B9D8F4410C1A}" destId="{86D48873-12E8-4E44-BD00-D0C8993732A1}" srcOrd="1" destOrd="0" presId="urn:microsoft.com/office/officeart/2008/layout/CaptionedPictures"/>
    <dgm:cxn modelId="{82284BD4-A8D6-4FCB-A77E-09CFADBBF475}" type="presParOf" srcId="{3C34EE6E-2793-424E-AFF1-B9D8F4410C1A}" destId="{F5597555-2683-4A33-965C-85C411DE33E6}" srcOrd="2" destOrd="0" presId="urn:microsoft.com/office/officeart/2008/layout/CaptionedPictures"/>
    <dgm:cxn modelId="{D20CEE2E-1923-4A41-8631-D9EDCAB61953}" type="presParOf" srcId="{F5597555-2683-4A33-965C-85C411DE33E6}" destId="{AFC5C3BC-F99C-458B-9E74-F245951993D6}" srcOrd="0" destOrd="0" presId="urn:microsoft.com/office/officeart/2008/layout/CaptionedPictures"/>
    <dgm:cxn modelId="{CB7ED84F-A700-4BE2-89E8-25E75022103D}" type="presParOf" srcId="{F5597555-2683-4A33-965C-85C411DE33E6}" destId="{E4ADC5C5-2E00-47AE-9263-2730127AF0EA}" srcOrd="1" destOrd="0" presId="urn:microsoft.com/office/officeart/2008/layout/CaptionedPictures"/>
    <dgm:cxn modelId="{5645E8BD-2BA8-4E21-B1B5-E91D077B3957}" type="presParOf" srcId="{26EEDE08-6084-42C0-B0B9-B131160CA03A}" destId="{C7824942-0D8E-4121-97D8-9710C85EEDAE}" srcOrd="7" destOrd="0" presId="urn:microsoft.com/office/officeart/2008/layout/CaptionedPictures"/>
    <dgm:cxn modelId="{4EA9DD15-AFA1-4584-B8CF-C937AA47D3E0}" type="presParOf" srcId="{26EEDE08-6084-42C0-B0B9-B131160CA03A}" destId="{BE26C3D4-3E79-451C-9511-8BA06A46A748}" srcOrd="8" destOrd="0" presId="urn:microsoft.com/office/officeart/2008/layout/CaptionedPictures"/>
    <dgm:cxn modelId="{9C336742-98B2-4FCF-BA99-3013274AFFF2}" type="presParOf" srcId="{BE26C3D4-3E79-451C-9511-8BA06A46A748}" destId="{40B5C84E-E5F0-4CE7-941F-F60D627E320D}" srcOrd="0" destOrd="0" presId="urn:microsoft.com/office/officeart/2008/layout/CaptionedPictures"/>
    <dgm:cxn modelId="{45FEBD21-2B30-4C69-88A0-64C1939F6985}" type="presParOf" srcId="{BE26C3D4-3E79-451C-9511-8BA06A46A748}" destId="{965BB011-41B3-4C0D-86E7-38C1A61061DD}" srcOrd="1" destOrd="0" presId="urn:microsoft.com/office/officeart/2008/layout/CaptionedPictures"/>
    <dgm:cxn modelId="{0B48427A-C975-49E1-86E5-560398D02C66}" type="presParOf" srcId="{BE26C3D4-3E79-451C-9511-8BA06A46A748}" destId="{7675CFE3-91C9-4950-87CC-6D43B01AEFAA}" srcOrd="2" destOrd="0" presId="urn:microsoft.com/office/officeart/2008/layout/CaptionedPictures"/>
    <dgm:cxn modelId="{05964C3D-75E8-4A72-9FC1-F86514FCF49E}" type="presParOf" srcId="{7675CFE3-91C9-4950-87CC-6D43B01AEFAA}" destId="{289E90D6-942C-4D4F-AC9A-5238F97D85FB}" srcOrd="0" destOrd="0" presId="urn:microsoft.com/office/officeart/2008/layout/CaptionedPictures"/>
    <dgm:cxn modelId="{238302DF-0FA5-4E6E-AC26-AF94DF952E36}" type="presParOf" srcId="{7675CFE3-91C9-4950-87CC-6D43B01AEFAA}" destId="{41A4CB5E-9A3F-478C-AADE-DD262315EB60}" srcOrd="1" destOrd="0" presId="urn:microsoft.com/office/officeart/2008/layout/CaptionedPictures"/>
    <dgm:cxn modelId="{7C299AFE-1B6B-4DC3-A8BB-D9F83BF97A9C}" type="presParOf" srcId="{26EEDE08-6084-42C0-B0B9-B131160CA03A}" destId="{41C5A6DF-312A-41B5-A18E-27B4F73B8A3C}" srcOrd="9" destOrd="0" presId="urn:microsoft.com/office/officeart/2008/layout/CaptionedPictures"/>
    <dgm:cxn modelId="{89E4DD6A-C0AD-4A63-8FE8-5450BDF9C6A3}" type="presParOf" srcId="{26EEDE08-6084-42C0-B0B9-B131160CA03A}" destId="{CEADBD6E-DFEF-4A6A-B622-998D59EB5D6F}" srcOrd="10" destOrd="0" presId="urn:microsoft.com/office/officeart/2008/layout/CaptionedPictures"/>
    <dgm:cxn modelId="{9FF812E0-AEBE-4B14-8194-D7934C9A66F9}" type="presParOf" srcId="{CEADBD6E-DFEF-4A6A-B622-998D59EB5D6F}" destId="{952AB81F-F54B-40A1-8E8D-7D3FB5049EB4}" srcOrd="0" destOrd="0" presId="urn:microsoft.com/office/officeart/2008/layout/CaptionedPictures"/>
    <dgm:cxn modelId="{73ADEA0E-CF29-4018-9626-2FA4140283E3}" type="presParOf" srcId="{CEADBD6E-DFEF-4A6A-B622-998D59EB5D6F}" destId="{B62E9D77-BECC-4153-B0FD-F78B2BA157F6}" srcOrd="1" destOrd="0" presId="urn:microsoft.com/office/officeart/2008/layout/CaptionedPictures"/>
    <dgm:cxn modelId="{0FCA2FB9-DC15-4ADF-98E6-258C80D08E17}" type="presParOf" srcId="{CEADBD6E-DFEF-4A6A-B622-998D59EB5D6F}" destId="{CD1A2973-54B1-43A3-97C6-2DE2C7088B73}" srcOrd="2" destOrd="0" presId="urn:microsoft.com/office/officeart/2008/layout/CaptionedPictures"/>
    <dgm:cxn modelId="{800A778E-2B0C-4BD5-A32D-476D44A53132}" type="presParOf" srcId="{CD1A2973-54B1-43A3-97C6-2DE2C7088B73}" destId="{6B03DB43-EE9C-4C79-BE6C-C5542E729C68}" srcOrd="0" destOrd="0" presId="urn:microsoft.com/office/officeart/2008/layout/CaptionedPictures"/>
    <dgm:cxn modelId="{D9C6A21E-1BF9-4846-BC11-21DE21AF5F2E}" type="presParOf" srcId="{CD1A2973-54B1-43A3-97C6-2DE2C7088B73}" destId="{782F9BDA-5EF5-4FCF-A5A8-1999CB56DAF4}" srcOrd="1" destOrd="0" presId="urn:microsoft.com/office/officeart/2008/layout/CaptionedPictures"/>
    <dgm:cxn modelId="{12418276-F042-4ADB-A821-0DF046C852C6}" type="presParOf" srcId="{26EEDE08-6084-42C0-B0B9-B131160CA03A}" destId="{0207F7C6-AEC4-4A85-9BF6-169781CCF1F6}" srcOrd="11" destOrd="0" presId="urn:microsoft.com/office/officeart/2008/layout/CaptionedPictures"/>
    <dgm:cxn modelId="{4ACC2C3B-A201-425E-9393-B29A2331F57A}" type="presParOf" srcId="{26EEDE08-6084-42C0-B0B9-B131160CA03A}" destId="{3F7A0649-153C-45A0-9711-00216EBAED68}" srcOrd="12" destOrd="0" presId="urn:microsoft.com/office/officeart/2008/layout/CaptionedPictures"/>
    <dgm:cxn modelId="{0F8F4621-E76A-4645-8DB2-3B637C266AA9}" type="presParOf" srcId="{3F7A0649-153C-45A0-9711-00216EBAED68}" destId="{0CB3B365-EF5E-48EF-A050-C5DD0B2D2CCC}" srcOrd="0" destOrd="0" presId="urn:microsoft.com/office/officeart/2008/layout/CaptionedPictures"/>
    <dgm:cxn modelId="{54A8AD7D-DE50-4F8B-8739-F90EA68AAF72}" type="presParOf" srcId="{3F7A0649-153C-45A0-9711-00216EBAED68}" destId="{88DA8D45-7E7D-4587-9980-CF0B90915EF6}" srcOrd="1" destOrd="0" presId="urn:microsoft.com/office/officeart/2008/layout/CaptionedPictures"/>
    <dgm:cxn modelId="{3C7438A8-B5B5-4AAC-BFCC-11C4A5EA9B6C}" type="presParOf" srcId="{3F7A0649-153C-45A0-9711-00216EBAED68}" destId="{2AE2B2C8-EE50-4695-A2EC-1A54EA83DB10}" srcOrd="2" destOrd="0" presId="urn:microsoft.com/office/officeart/2008/layout/CaptionedPictures"/>
    <dgm:cxn modelId="{4632019B-29CE-4E63-AA3D-95337EC66EE2}" type="presParOf" srcId="{2AE2B2C8-EE50-4695-A2EC-1A54EA83DB10}" destId="{DD3B7D14-C5C0-4DB5-A20D-627B494B2C62}" srcOrd="0" destOrd="0" presId="urn:microsoft.com/office/officeart/2008/layout/CaptionedPictures"/>
    <dgm:cxn modelId="{885955E3-9787-4D9A-A446-AF7060FCFA2C}" type="presParOf" srcId="{2AE2B2C8-EE50-4695-A2EC-1A54EA83DB10}" destId="{ECDF6369-202E-482F-A32C-4684704F4DE6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4CE6C5-349D-4718-BCD9-4397B8B185E8}">
      <dsp:nvSpPr>
        <dsp:cNvPr id="0" name=""/>
        <dsp:cNvSpPr/>
      </dsp:nvSpPr>
      <dsp:spPr>
        <a:xfrm>
          <a:off x="829003" y="152945"/>
          <a:ext cx="1977991" cy="232704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F942B4-0FCA-4B8C-AF29-703E96E5CF4C}">
      <dsp:nvSpPr>
        <dsp:cNvPr id="0" name=""/>
        <dsp:cNvSpPr/>
      </dsp:nvSpPr>
      <dsp:spPr>
        <a:xfrm>
          <a:off x="927903" y="246027"/>
          <a:ext cx="1780192" cy="151258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F66EF82-16D3-4EDB-AD08-CEF9966708ED}">
      <dsp:nvSpPr>
        <dsp:cNvPr id="0" name=""/>
        <dsp:cNvSpPr/>
      </dsp:nvSpPr>
      <dsp:spPr>
        <a:xfrm>
          <a:off x="927903" y="1758608"/>
          <a:ext cx="1780192" cy="6283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/>
            <a:t>Koulumatkat</a:t>
          </a:r>
        </a:p>
      </dsp:txBody>
      <dsp:txXfrm>
        <a:off x="927903" y="1758608"/>
        <a:ext cx="1780192" cy="628303"/>
      </dsp:txXfrm>
    </dsp:sp>
    <dsp:sp modelId="{97E3EC4E-1B2D-4FA8-BAD4-44556BBA3661}">
      <dsp:nvSpPr>
        <dsp:cNvPr id="0" name=""/>
        <dsp:cNvSpPr/>
      </dsp:nvSpPr>
      <dsp:spPr>
        <a:xfrm>
          <a:off x="3306354" y="152945"/>
          <a:ext cx="1977991" cy="232704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165DE1-B8BF-48AF-9132-008F45C0B129}">
      <dsp:nvSpPr>
        <dsp:cNvPr id="0" name=""/>
        <dsp:cNvSpPr/>
      </dsp:nvSpPr>
      <dsp:spPr>
        <a:xfrm>
          <a:off x="3405253" y="246027"/>
          <a:ext cx="1780192" cy="1512581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0" b="-3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5D5C121-2011-4441-9857-6CD0AE934A1A}">
      <dsp:nvSpPr>
        <dsp:cNvPr id="0" name=""/>
        <dsp:cNvSpPr/>
      </dsp:nvSpPr>
      <dsp:spPr>
        <a:xfrm>
          <a:off x="3405253" y="1758608"/>
          <a:ext cx="1780192" cy="6283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/>
            <a:t>Istumisen tauottaminen</a:t>
          </a:r>
        </a:p>
      </dsp:txBody>
      <dsp:txXfrm>
        <a:off x="3405253" y="1758608"/>
        <a:ext cx="1780192" cy="628303"/>
      </dsp:txXfrm>
    </dsp:sp>
    <dsp:sp modelId="{9EEAD2AE-D52D-4FDB-99D3-60EB7B7AC036}">
      <dsp:nvSpPr>
        <dsp:cNvPr id="0" name=""/>
        <dsp:cNvSpPr/>
      </dsp:nvSpPr>
      <dsp:spPr>
        <a:xfrm>
          <a:off x="5783704" y="152945"/>
          <a:ext cx="1977991" cy="232704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1C0B24-FAA4-4B7D-B964-F9410E24CACE}">
      <dsp:nvSpPr>
        <dsp:cNvPr id="0" name=""/>
        <dsp:cNvSpPr/>
      </dsp:nvSpPr>
      <dsp:spPr>
        <a:xfrm>
          <a:off x="5882604" y="246027"/>
          <a:ext cx="1780192" cy="151258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A1D01D3-EE87-4E95-8883-552C8ABD8A8E}">
      <dsp:nvSpPr>
        <dsp:cNvPr id="0" name=""/>
        <dsp:cNvSpPr/>
      </dsp:nvSpPr>
      <dsp:spPr>
        <a:xfrm>
          <a:off x="5882604" y="1758608"/>
          <a:ext cx="1780192" cy="6283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/>
            <a:t>Välitunnit</a:t>
          </a:r>
        </a:p>
      </dsp:txBody>
      <dsp:txXfrm>
        <a:off x="5882604" y="1758608"/>
        <a:ext cx="1780192" cy="628303"/>
      </dsp:txXfrm>
    </dsp:sp>
    <dsp:sp modelId="{60665597-1F73-4F63-9646-9B884F4F73A8}">
      <dsp:nvSpPr>
        <dsp:cNvPr id="0" name=""/>
        <dsp:cNvSpPr/>
      </dsp:nvSpPr>
      <dsp:spPr>
        <a:xfrm>
          <a:off x="8261055" y="152945"/>
          <a:ext cx="1977991" cy="232704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D48873-12E8-4E44-BD00-D0C8993732A1}">
      <dsp:nvSpPr>
        <dsp:cNvPr id="0" name=""/>
        <dsp:cNvSpPr/>
      </dsp:nvSpPr>
      <dsp:spPr>
        <a:xfrm>
          <a:off x="8359954" y="246027"/>
          <a:ext cx="1780192" cy="1512581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4ADC5C5-2E00-47AE-9263-2730127AF0EA}">
      <dsp:nvSpPr>
        <dsp:cNvPr id="0" name=""/>
        <dsp:cNvSpPr/>
      </dsp:nvSpPr>
      <dsp:spPr>
        <a:xfrm>
          <a:off x="8359954" y="1758608"/>
          <a:ext cx="1780192" cy="6283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/>
            <a:t>Opetukseen integroitu liikkuminen</a:t>
          </a:r>
        </a:p>
      </dsp:txBody>
      <dsp:txXfrm>
        <a:off x="8359954" y="1758608"/>
        <a:ext cx="1780192" cy="628303"/>
      </dsp:txXfrm>
    </dsp:sp>
    <dsp:sp modelId="{40B5C84E-E5F0-4CE7-941F-F60D627E320D}">
      <dsp:nvSpPr>
        <dsp:cNvPr id="0" name=""/>
        <dsp:cNvSpPr/>
      </dsp:nvSpPr>
      <dsp:spPr>
        <a:xfrm>
          <a:off x="2067678" y="2677793"/>
          <a:ext cx="1977991" cy="232704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5BB011-41B3-4C0D-86E7-38C1A61061DD}">
      <dsp:nvSpPr>
        <dsp:cNvPr id="0" name=""/>
        <dsp:cNvSpPr/>
      </dsp:nvSpPr>
      <dsp:spPr>
        <a:xfrm>
          <a:off x="2166578" y="2770874"/>
          <a:ext cx="1780192" cy="151258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1A4CB5E-9A3F-478C-AADE-DD262315EB60}">
      <dsp:nvSpPr>
        <dsp:cNvPr id="0" name=""/>
        <dsp:cNvSpPr/>
      </dsp:nvSpPr>
      <dsp:spPr>
        <a:xfrm>
          <a:off x="2166578" y="4283456"/>
          <a:ext cx="1780192" cy="6283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/>
            <a:t>Liikuntatunnit</a:t>
          </a:r>
        </a:p>
      </dsp:txBody>
      <dsp:txXfrm>
        <a:off x="2166578" y="4283456"/>
        <a:ext cx="1780192" cy="628303"/>
      </dsp:txXfrm>
    </dsp:sp>
    <dsp:sp modelId="{952AB81F-F54B-40A1-8E8D-7D3FB5049EB4}">
      <dsp:nvSpPr>
        <dsp:cNvPr id="0" name=""/>
        <dsp:cNvSpPr/>
      </dsp:nvSpPr>
      <dsp:spPr>
        <a:xfrm>
          <a:off x="4545029" y="2677793"/>
          <a:ext cx="1977991" cy="232704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2E9D77-BECC-4153-B0FD-F78B2BA157F6}">
      <dsp:nvSpPr>
        <dsp:cNvPr id="0" name=""/>
        <dsp:cNvSpPr/>
      </dsp:nvSpPr>
      <dsp:spPr>
        <a:xfrm>
          <a:off x="4643928" y="2770874"/>
          <a:ext cx="1780192" cy="1512581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82F9BDA-5EF5-4FCF-A5A8-1999CB56DAF4}">
      <dsp:nvSpPr>
        <dsp:cNvPr id="0" name=""/>
        <dsp:cNvSpPr/>
      </dsp:nvSpPr>
      <dsp:spPr>
        <a:xfrm>
          <a:off x="4643928" y="4283456"/>
          <a:ext cx="1780192" cy="6283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/>
            <a:t>Muu koulupäivän aikainen liikunta</a:t>
          </a:r>
        </a:p>
      </dsp:txBody>
      <dsp:txXfrm>
        <a:off x="4643928" y="4283456"/>
        <a:ext cx="1780192" cy="628303"/>
      </dsp:txXfrm>
    </dsp:sp>
    <dsp:sp modelId="{0CB3B365-EF5E-48EF-A050-C5DD0B2D2CCC}">
      <dsp:nvSpPr>
        <dsp:cNvPr id="0" name=""/>
        <dsp:cNvSpPr/>
      </dsp:nvSpPr>
      <dsp:spPr>
        <a:xfrm>
          <a:off x="7022379" y="2677793"/>
          <a:ext cx="1977991" cy="232704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DA8D45-7E7D-4587-9980-CF0B90915EF6}">
      <dsp:nvSpPr>
        <dsp:cNvPr id="0" name=""/>
        <dsp:cNvSpPr/>
      </dsp:nvSpPr>
      <dsp:spPr>
        <a:xfrm>
          <a:off x="7121279" y="2770874"/>
          <a:ext cx="1780192" cy="151258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CDF6369-202E-482F-A32C-4684704F4DE6}">
      <dsp:nvSpPr>
        <dsp:cNvPr id="0" name=""/>
        <dsp:cNvSpPr/>
      </dsp:nvSpPr>
      <dsp:spPr>
        <a:xfrm>
          <a:off x="7121279" y="4283456"/>
          <a:ext cx="1780192" cy="6283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400" kern="1200"/>
            <a:t>Liikuntakerhot</a:t>
          </a:r>
        </a:p>
      </dsp:txBody>
      <dsp:txXfrm>
        <a:off x="7121279" y="4283456"/>
        <a:ext cx="1780192" cy="6283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4A53F-0ABC-41B8-A4B1-D796DE7E9CE2}" type="datetimeFigureOut">
              <a:rPr lang="fi-FI" smtClean="0"/>
              <a:t>5.5.2023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427625-57C3-46BF-B8C9-1F6E8FD575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039784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B791BB-C0D4-48E1-8BED-497C0E4C6056}" type="datetimeFigureOut">
              <a:rPr lang="fi-FI" smtClean="0"/>
              <a:t>5.5.2023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E6E6A1-6BE3-4288-93F4-FBB9033061E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5344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ovidsp.uk.ovid.com/sp-3.20.0b/ovidweb.cgi?WebLinkFrameset=1&amp;S=MGELPDCEELHFPIDBFNIKKAPFIOLLAA00&amp;returnUrl=ovidweb.cgi?%26Full%2bText%3dL|S.sh.22.23|0|00003677-201207000-00007%26S%3dMGELPDCEELHFPIDBFNIKKAPFIOLLAA00&amp;directlink=http://ovidsp.uk.ovid.com/ovftpdfs/PDHFFNPFKADBEL00/fs046/ovft/live/gv023/00003677/00003677-201207000-00007.pdf&amp;filename=Cerebrovascular+Reserve:++The+Link+Between+Fitness+and+Cognitive+Function?.&amp;pdf_key=PDHFFNPFKADBEL00&amp;pdf_index=/fs046/ovft/live/gv023/00003677/00003677-201207000-00007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ibp.ucla.edu/research/GomezPinilla/publications/Exc2580.pdf" TargetMode="Externa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6E6A1-6BE3-4288-93F4-FBB9033061E4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499650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Tx/>
              <a:buChar char="-"/>
            </a:pPr>
            <a:r>
              <a:rPr lang="fi-FI"/>
              <a:t>Liikkuva</a:t>
            </a:r>
            <a:r>
              <a:rPr lang="fi-FI" baseline="0"/>
              <a:t> koulu –ohjelman seurantatietoja eri tasoilla tarkasteltuna.</a:t>
            </a:r>
          </a:p>
          <a:p>
            <a:pPr marL="174708" indent="-174708">
              <a:buFontTx/>
              <a:buChar char="-"/>
            </a:pPr>
            <a:r>
              <a:rPr lang="en-GB" err="1"/>
              <a:t>Visuaalisesta</a:t>
            </a:r>
            <a:r>
              <a:rPr lang="en-GB"/>
              <a:t> </a:t>
            </a:r>
            <a:r>
              <a:rPr lang="en-GB" err="1"/>
              <a:t>tietokannasta</a:t>
            </a:r>
            <a:r>
              <a:rPr lang="en-GB"/>
              <a:t> </a:t>
            </a:r>
            <a:r>
              <a:rPr lang="en-GB" err="1"/>
              <a:t>voit</a:t>
            </a:r>
            <a:r>
              <a:rPr lang="en-GB"/>
              <a:t> </a:t>
            </a:r>
            <a:r>
              <a:rPr lang="en-GB" err="1"/>
              <a:t>tarkastella</a:t>
            </a:r>
            <a:r>
              <a:rPr lang="en-GB"/>
              <a:t> </a:t>
            </a:r>
            <a:r>
              <a:rPr lang="en-GB" err="1"/>
              <a:t>oman</a:t>
            </a:r>
            <a:r>
              <a:rPr lang="en-GB"/>
              <a:t> </a:t>
            </a:r>
            <a:r>
              <a:rPr lang="en-GB" err="1"/>
              <a:t>kuntasi</a:t>
            </a:r>
            <a:r>
              <a:rPr lang="en-GB"/>
              <a:t> </a:t>
            </a:r>
            <a:r>
              <a:rPr lang="en-GB" err="1"/>
              <a:t>tuloksia</a:t>
            </a:r>
            <a:r>
              <a:rPr lang="en-GB"/>
              <a:t> </a:t>
            </a:r>
            <a:r>
              <a:rPr lang="en-GB" err="1"/>
              <a:t>ja</a:t>
            </a:r>
            <a:r>
              <a:rPr lang="en-GB"/>
              <a:t> </a:t>
            </a:r>
            <a:r>
              <a:rPr lang="en-GB" err="1"/>
              <a:t>napata</a:t>
            </a:r>
            <a:r>
              <a:rPr lang="en-GB"/>
              <a:t> </a:t>
            </a:r>
            <a:r>
              <a:rPr lang="en-GB" err="1"/>
              <a:t>valmiita</a:t>
            </a:r>
            <a:r>
              <a:rPr lang="en-GB"/>
              <a:t> </a:t>
            </a:r>
            <a:r>
              <a:rPr lang="en-GB" err="1"/>
              <a:t>infograafeja</a:t>
            </a:r>
            <a:r>
              <a:rPr lang="en-GB"/>
              <a:t> </a:t>
            </a:r>
            <a:r>
              <a:rPr lang="en-GB" err="1"/>
              <a:t>esimerkiksi</a:t>
            </a:r>
            <a:r>
              <a:rPr lang="en-GB"/>
              <a:t> </a:t>
            </a:r>
            <a:r>
              <a:rPr lang="en-GB" err="1"/>
              <a:t>kunnan</a:t>
            </a:r>
            <a:r>
              <a:rPr lang="en-GB"/>
              <a:t> </a:t>
            </a:r>
            <a:r>
              <a:rPr lang="en-GB" err="1"/>
              <a:t>hyvinvointikertomukseen</a:t>
            </a:r>
            <a:r>
              <a:rPr lang="en-GB"/>
              <a:t>.</a:t>
            </a:r>
          </a:p>
          <a:p>
            <a:pPr marL="174708" indent="-174708">
              <a:buFontTx/>
              <a:buChar char="-"/>
            </a:pPr>
            <a:r>
              <a:rPr lang="en-GB" err="1"/>
              <a:t>Tuloksia</a:t>
            </a:r>
            <a:r>
              <a:rPr lang="en-GB"/>
              <a:t> </a:t>
            </a:r>
            <a:r>
              <a:rPr lang="en-GB" err="1"/>
              <a:t>voi</a:t>
            </a:r>
            <a:r>
              <a:rPr lang="en-GB"/>
              <a:t> </a:t>
            </a:r>
            <a:r>
              <a:rPr lang="en-GB" err="1"/>
              <a:t>selata</a:t>
            </a:r>
            <a:r>
              <a:rPr lang="en-GB"/>
              <a:t> </a:t>
            </a:r>
            <a:r>
              <a:rPr lang="en-GB" err="1"/>
              <a:t>myös</a:t>
            </a:r>
            <a:r>
              <a:rPr lang="en-GB"/>
              <a:t> </a:t>
            </a:r>
            <a:r>
              <a:rPr lang="en-GB" err="1"/>
              <a:t>maakunnittain</a:t>
            </a:r>
            <a:r>
              <a:rPr lang="en-GB"/>
              <a:t>, </a:t>
            </a:r>
            <a:r>
              <a:rPr lang="en-GB" err="1"/>
              <a:t>avi-alueittain</a:t>
            </a:r>
            <a:r>
              <a:rPr lang="en-GB"/>
              <a:t> tai </a:t>
            </a:r>
            <a:r>
              <a:rPr lang="en-GB" err="1"/>
              <a:t>koko</a:t>
            </a:r>
            <a:r>
              <a:rPr lang="en-GB"/>
              <a:t> </a:t>
            </a:r>
            <a:r>
              <a:rPr lang="en-GB" err="1"/>
              <a:t>Suomen</a:t>
            </a:r>
            <a:r>
              <a:rPr lang="en-GB"/>
              <a:t> </a:t>
            </a:r>
            <a:r>
              <a:rPr lang="en-GB" err="1"/>
              <a:t>tasolla</a:t>
            </a:r>
            <a:r>
              <a:rPr lang="en-GB"/>
              <a:t>. </a:t>
            </a:r>
            <a:r>
              <a:rPr lang="en-GB" err="1"/>
              <a:t>Lisäksi</a:t>
            </a:r>
            <a:r>
              <a:rPr lang="en-GB"/>
              <a:t> on </a:t>
            </a:r>
            <a:r>
              <a:rPr lang="en-GB" err="1"/>
              <a:t>mahdollista</a:t>
            </a:r>
            <a:r>
              <a:rPr lang="en-GB"/>
              <a:t> </a:t>
            </a:r>
            <a:r>
              <a:rPr lang="en-GB" err="1"/>
              <a:t>erotella</a:t>
            </a:r>
            <a:r>
              <a:rPr lang="en-GB"/>
              <a:t> </a:t>
            </a:r>
            <a:r>
              <a:rPr lang="en-GB" err="1"/>
              <a:t>ala</a:t>
            </a:r>
            <a:r>
              <a:rPr lang="en-GB"/>
              <a:t>-, </a:t>
            </a:r>
            <a:r>
              <a:rPr lang="en-GB" err="1"/>
              <a:t>yhtenäis</a:t>
            </a:r>
            <a:r>
              <a:rPr lang="en-GB"/>
              <a:t>- </a:t>
            </a:r>
            <a:r>
              <a:rPr lang="en-GB" err="1"/>
              <a:t>ja</a:t>
            </a:r>
            <a:r>
              <a:rPr lang="en-GB"/>
              <a:t> </a:t>
            </a:r>
            <a:r>
              <a:rPr lang="en-GB" err="1"/>
              <a:t>yläkoulujen</a:t>
            </a:r>
            <a:r>
              <a:rPr lang="en-GB"/>
              <a:t> </a:t>
            </a:r>
            <a:r>
              <a:rPr lang="en-GB" err="1"/>
              <a:t>tilanne</a:t>
            </a:r>
            <a:r>
              <a:rPr lang="en-GB"/>
              <a:t>.</a:t>
            </a:r>
            <a:endParaRPr lang="fi-FI" baseline="0"/>
          </a:p>
          <a:p>
            <a:pPr marL="174708" indent="-174708">
              <a:buFontTx/>
              <a:buChar char="-"/>
            </a:pPr>
            <a:r>
              <a:rPr lang="en-GB"/>
              <a:t>https://app.powerbi.com/view?r=eyJrIjoiODFmNDhhNmUtMDA0MC00YWY3LWFmNzQtOGY4YWNmZDAxYzczIiwidCI6IjA3MjlmNzA0LTIwMTktNGY2ZC05MmU0LTMzNjdiMmRhOWMxMSIsImMiOjh9</a:t>
            </a:r>
          </a:p>
          <a:p>
            <a:pPr marL="174708" indent="-174708">
              <a:buFontTx/>
              <a:buChar char="-"/>
            </a:pPr>
            <a:r>
              <a:rPr lang="en-GB"/>
              <a:t>https://liikkuvakoulu.fi/nykytila</a:t>
            </a:r>
          </a:p>
          <a:p>
            <a:pPr marL="174708" indent="-174708">
              <a:buFontTx/>
              <a:buChar char="-"/>
            </a:pPr>
            <a:r>
              <a:rPr lang="fi-FI"/>
              <a:t>Päijät-Häme: Osallisuus, henkilökunnan osallistuminen, yhteistyö</a:t>
            </a:r>
          </a:p>
          <a:p>
            <a:pPr marL="174708" indent="-174708">
              <a:buFontTx/>
              <a:buChar char="-"/>
            </a:pPr>
            <a:endParaRPr lang="fi-FI"/>
          </a:p>
          <a:p>
            <a:pPr marL="174708" indent="-174708">
              <a:buFontTx/>
              <a:buChar char="-"/>
            </a:pPr>
            <a:r>
              <a:rPr lang="fi-FI"/>
              <a:t>9:20-9:30</a:t>
            </a:r>
          </a:p>
          <a:p>
            <a:pPr marL="174708" indent="-174708">
              <a:buFontTx/>
              <a:buChar char="-"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EC62AE-7DB1-4157-9E6E-C26FE7C27C52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357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6E6A1-6BE3-4288-93F4-FBB9033061E4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252662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Liikkumisen on huomattu vaikuttavan samalla tavalla aivojen terveyteen ja toimintakykyyn kuin koko muun kropan terveyteen ja toimintakykyyn. </a:t>
            </a:r>
          </a:p>
          <a:p>
            <a:r>
              <a:rPr lang="fi-FI">
                <a:cs typeface="Calibri"/>
              </a:rPr>
              <a:t>1. </a:t>
            </a:r>
            <a:r>
              <a:rPr lang="fi-FI"/>
              <a:t>Liikkuminen lisää aivojen verenkiertoa, parantaa hapensaantia sekä lisää välittäjäaineiden tasoa. Esimerkiksi säännöllisen liikkumisen on todettu lisäävän aivoissa olevien hiussuonten määrää sekä aivoperäisen hermokasvutekijän (BDNF) määrää, joka tukee hermosolujen toimintaa (</a:t>
            </a:r>
            <a:r>
              <a:rPr lang="fi-FI" u="sng">
                <a:hlinkClick r:id="rId3"/>
              </a:rPr>
              <a:t>Davenport ym. 2010</a:t>
            </a:r>
            <a:r>
              <a:rPr lang="fi-FI"/>
              <a:t>, </a:t>
            </a:r>
            <a:r>
              <a:rPr lang="fi-FI" u="sng">
                <a:hlinkClick r:id="rId4"/>
              </a:rPr>
              <a:t>Vaynman ym. 2004</a:t>
            </a:r>
            <a:r>
              <a:rPr lang="fi-FI"/>
              <a:t>). </a:t>
            </a:r>
          </a:p>
          <a:p>
            <a:r>
              <a:rPr lang="fi-FI"/>
              <a:t>2. Lisäksi liikkumisen lisääntyminen näkyy myös aivojen sähköisen aktiivisuuden lisääntymisenä (kuten kuvassa), erityisesti muistin ja toiminnanohjaukseen liittyvillä aivoalueilla. </a:t>
            </a:r>
            <a:endParaRPr lang="fi-FI">
              <a:cs typeface="Calibri"/>
            </a:endParaRPr>
          </a:p>
          <a:p>
            <a:r>
              <a:rPr lang="fi-FI"/>
              <a:t>3. Liikkuminen on yhdistetty aivojen rakenteiden kehittymiseen: Hyvän kestävyyskunnon on havaittu olevan yhteydessä suurempaan hippokampuksen ja tyvitumakkeiden (</a:t>
            </a:r>
            <a:r>
              <a:rPr lang="fi-FI" err="1"/>
              <a:t>basaaligangliot</a:t>
            </a:r>
            <a:r>
              <a:rPr lang="fi-FI"/>
              <a:t>) etuosien tilavuuteen lapsilla. Mitä parempi kestävyyskunto, sitä isompi tilavuus. Tämä viittaisi siihen, että säännöllinen kestävyysliikunta lisää muistiin ja toiminnanohjaukseen liittyvien aivoalueiden tilavuutta.</a:t>
            </a:r>
            <a:endParaRPr lang="fi-FI">
              <a:cs typeface="Calibri"/>
            </a:endParaRPr>
          </a:p>
          <a:p>
            <a:endParaRPr lang="fi-FI">
              <a:cs typeface="Calibri"/>
            </a:endParaRPr>
          </a:p>
          <a:p>
            <a:endParaRPr lang="fi-FI" sz="120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9722E-76A4-455A-8D71-ADF578009715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5172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9722E-76A4-455A-8D71-ADF578009715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26151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9722E-76A4-455A-8D71-ADF578009715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32738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Liikkuminen koulupäivän aikana koetaan hyvin myönteisenä</a:t>
            </a:r>
            <a:r>
              <a:rPr lang="fi-FI" baseline="0"/>
              <a:t> asiana</a:t>
            </a:r>
          </a:p>
          <a:p>
            <a:r>
              <a:rPr lang="fi-FI" baseline="0"/>
              <a:t>Alakouluissa kokemukset myönteisempiä kuin yläkouluissa</a:t>
            </a:r>
          </a:p>
          <a:p>
            <a:r>
              <a:rPr lang="fi-FI" baseline="0"/>
              <a:t>Liikkumisen edistäminen koetaan tärkeänä; miten se näkyy koulun arjessa?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9722E-76A4-455A-8D71-ADF578009715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95129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9722E-76A4-455A-8D71-ADF578009715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91501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Tällä hetkellä noin puolet opettajista hyödyntää toiminnallisia menetelmiä useimmilla tai kaikilla tunneilla. Noin 60 % opettajista katkaisee oppilaiden pitkiä istumisjaksoja. (Kämppi ym. 2017.)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</a:p>
          <a:p>
            <a:endParaRPr lang="en-GB"/>
          </a:p>
          <a:p>
            <a:r>
              <a:rPr lang="fi-FI"/>
              <a:t>Keskustelua voi herätellä uuden Opetussuunnitelman sisällöistä:</a:t>
            </a:r>
          </a:p>
          <a:p>
            <a:r>
              <a:rPr lang="fi-FI"/>
              <a:t>Miten Liikkuva koulu-toiminta tukee uuden opetussuunnitelman toteutumista?</a:t>
            </a:r>
          </a:p>
          <a:p>
            <a:r>
              <a:rPr lang="fi-FI"/>
              <a:t>Esim.</a:t>
            </a:r>
          </a:p>
          <a:p>
            <a:pPr marL="171450" indent="-171450">
              <a:buFontTx/>
              <a:buChar char="-"/>
            </a:pPr>
            <a:r>
              <a:rPr lang="fi-FI"/>
              <a:t>Toimintakulttuuri</a:t>
            </a:r>
          </a:p>
          <a:p>
            <a:pPr marL="171450" indent="-171450">
              <a:buFontTx/>
              <a:buChar char="-"/>
            </a:pPr>
            <a:r>
              <a:rPr lang="fi-FI"/>
              <a:t>Laaja-alainen osaaminen</a:t>
            </a:r>
          </a:p>
          <a:p>
            <a:pPr marL="171450" indent="-171450">
              <a:buFontTx/>
              <a:buChar char="-"/>
            </a:pPr>
            <a:r>
              <a:rPr lang="fi-FI"/>
              <a:t>Oppilaiden osallisuus</a:t>
            </a:r>
          </a:p>
          <a:p>
            <a:pPr marL="171450" indent="-171450">
              <a:buFontTx/>
              <a:buChar char="-"/>
            </a:pPr>
            <a:r>
              <a:rPr lang="fi-FI"/>
              <a:t>Työtavat</a:t>
            </a:r>
          </a:p>
          <a:p>
            <a:pPr marL="171450" indent="-171450">
              <a:buFontTx/>
              <a:buChar char="-"/>
            </a:pPr>
            <a:r>
              <a:rPr lang="fi-FI"/>
              <a:t>Oppimisympäristön kehittäminen </a:t>
            </a:r>
          </a:p>
          <a:p>
            <a:pPr marL="171450" indent="-171450">
              <a:buFontTx/>
              <a:buChar char="-"/>
            </a:pPr>
            <a:r>
              <a:rPr lang="fi-FI"/>
              <a:t>Digitaalisuus ja liikkuminen </a:t>
            </a:r>
          </a:p>
          <a:p>
            <a:r>
              <a:rPr lang="fi-FI"/>
              <a:t>Jne..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2AFFDA-AAAD-4F60-8FCE-F891F9B250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40784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E6E6A1-6BE3-4288-93F4-FBB9033061E4}" type="slidenum">
              <a:rPr lang="fi-FI" smtClean="0"/>
              <a:t>22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58107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b="0" i="0">
                <a:solidFill>
                  <a:srgbClr val="2B2953"/>
                </a:solidFill>
                <a:effectLst/>
                <a:latin typeface="Fira Sans" panose="020B0503050000020004" pitchFamily="34" charset="0"/>
              </a:rPr>
              <a:t>Liikkuva varhaiskasvatus ‑ohjelman tavoitteena on, että jokaisella lapsella on päivittäin mahdollisuus liikkumiseen ja liikkumisen iloon.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err="1"/>
              <a:t>Peruskoulujen</a:t>
            </a:r>
            <a:r>
              <a:rPr lang="en-US"/>
              <a:t> Liikkuva koulu -</a:t>
            </a:r>
            <a:r>
              <a:rPr lang="en-US" err="1"/>
              <a:t>ohjelman</a:t>
            </a:r>
            <a:r>
              <a:rPr lang="en-US"/>
              <a:t> </a:t>
            </a:r>
            <a:r>
              <a:rPr lang="fi-FI" b="0" i="0">
                <a:solidFill>
                  <a:srgbClr val="2B2953"/>
                </a:solidFill>
                <a:effectLst/>
                <a:latin typeface="Fira Sans" panose="020B0503050000020004" pitchFamily="34" charset="0"/>
              </a:rPr>
              <a:t>tavoitteena ovat aktiivisemmat ja viihtyisämmät koulupäivät.</a:t>
            </a:r>
            <a:r>
              <a:rPr lang="en-US"/>
              <a:t> 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b="0" i="0">
                <a:solidFill>
                  <a:srgbClr val="2B2953"/>
                </a:solidFill>
                <a:effectLst/>
                <a:latin typeface="Fira Sans" panose="020B0503050000020004" pitchFamily="34" charset="0"/>
              </a:rPr>
              <a:t>Liikkuva opiskelu ‑ohjelman tavoitteena on lisätä opiskelijoiden liikkumista ja opiskelukykyä kehittämällä aktiivista toimintakulttuuria toisella asteella ja korkeakouluissa.</a:t>
            </a:r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831200-3E7B-BF47-9419-0C771739837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602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6E6A1-6BE3-4288-93F4-FBB9033061E4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64454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Liikkuva varhaiskasvatus, Liikkuva koulu ja Liikkuva opiskelu -ohjelmat kuuluvat valtakunnallisiin liikunnan edistämisohjelmiin eli Liikkuvat-ohjelmiin. Liikkuvat-ohjelmien avulla edistetään hallitusohjelman mukaisesti liikunnallista elämäntapaa eri ikä- ja väestöryhmissä.</a:t>
            </a:r>
          </a:p>
          <a:p>
            <a:endParaRPr lang="fi-FI"/>
          </a:p>
          <a:p>
            <a:r>
              <a:rPr lang="fi-FI"/>
              <a:t>Liikkuva varhaiskasvatus, Liikkuva koulu, Liikkuva opiskelu -ohjelmien lisäksi kokonaisuuteen kuuluvat Liikkuva aikuinen -ohjelma sekä Ikäinstituutin koordinoima Ikiliikkuja sekä Suomen Ladun koordinoima Liikkuva perhe -ohjelma. Ohjelmia rahoittaa opetus- ja kulttuuriministeriö.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831200-3E7B-BF47-9419-0C771739837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23912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/>
              <a:t>Video on kuvattu Oulussa Metsokankaan koulussa.</a:t>
            </a:r>
          </a:p>
          <a:p>
            <a:r>
              <a:rPr lang="fi-FI"/>
              <a:t>Videoon pääsee ctrl + klikkaamalla kuvaa tai osoitteessa: https://www.youtube.com/watch?v=hr4L89E7XWA</a:t>
            </a:r>
          </a:p>
          <a:p>
            <a:endParaRPr lang="fi-FI"/>
          </a:p>
          <a:p>
            <a:br>
              <a:rPr lang="fi-FI"/>
            </a:br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6E6A1-6BE3-4288-93F4-FBB9033061E4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434965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800" b="0" i="0" u="none" strike="noStrike" baseline="0">
                <a:latin typeface="DINPro-Light"/>
              </a:rPr>
              <a:t>Lähde: Tammelin, T. ym. 2015. Koulu liikuttaa ja istuttaa. Liikkuva koulu -tutkimuksen tuloksia 2010–2015, Jyväskylä: LIKES-tutkimuskeskus.</a:t>
            </a:r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E6E6A1-6BE3-4288-93F4-FBB9033061E4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124790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6E6A1-6BE3-4288-93F4-FBB9033061E4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99870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Liikkuva</a:t>
            </a:r>
            <a:r>
              <a:rPr lang="en-US" dirty="0"/>
              <a:t> </a:t>
            </a:r>
            <a:r>
              <a:rPr lang="en-US" dirty="0" err="1"/>
              <a:t>koulu</a:t>
            </a:r>
            <a:r>
              <a:rPr lang="en-US" dirty="0"/>
              <a:t> on </a:t>
            </a:r>
            <a:r>
              <a:rPr lang="en-US" dirty="0" err="1"/>
              <a:t>ollut</a:t>
            </a:r>
            <a:r>
              <a:rPr lang="en-US" dirty="0"/>
              <a:t> </a:t>
            </a:r>
            <a:r>
              <a:rPr lang="en-US" dirty="0" err="1"/>
              <a:t>osa</a:t>
            </a:r>
            <a:r>
              <a:rPr lang="en-US" dirty="0"/>
              <a:t> </a:t>
            </a:r>
            <a:r>
              <a:rPr lang="en-US" dirty="0" err="1"/>
              <a:t>hallitusohjelman</a:t>
            </a:r>
            <a:r>
              <a:rPr lang="en-US" dirty="0"/>
              <a:t> </a:t>
            </a:r>
            <a:r>
              <a:rPr lang="en-US" dirty="0" err="1"/>
              <a:t>toteutusta</a:t>
            </a:r>
            <a:r>
              <a:rPr lang="en-US" dirty="0"/>
              <a:t> </a:t>
            </a:r>
            <a:r>
              <a:rPr lang="en-US" dirty="0" err="1"/>
              <a:t>vuodesta</a:t>
            </a:r>
            <a:r>
              <a:rPr lang="en-US" dirty="0"/>
              <a:t> 2009. </a:t>
            </a:r>
            <a:r>
              <a:rPr lang="en-US" dirty="0" err="1"/>
              <a:t>Ensimmäisen</a:t>
            </a:r>
            <a:r>
              <a:rPr lang="en-US" dirty="0"/>
              <a:t> </a:t>
            </a:r>
            <a:r>
              <a:rPr lang="en-US" dirty="0" err="1"/>
              <a:t>kerran</a:t>
            </a:r>
            <a:r>
              <a:rPr lang="en-US" dirty="0"/>
              <a:t> </a:t>
            </a:r>
            <a:r>
              <a:rPr lang="en-US" dirty="0" err="1"/>
              <a:t>Liikkuva</a:t>
            </a:r>
            <a:r>
              <a:rPr lang="en-US" dirty="0"/>
              <a:t> </a:t>
            </a:r>
            <a:r>
              <a:rPr lang="en-US" dirty="0" err="1"/>
              <a:t>koulu</a:t>
            </a:r>
            <a:r>
              <a:rPr lang="en-US" dirty="0"/>
              <a:t> </a:t>
            </a:r>
            <a:r>
              <a:rPr lang="en-US" dirty="0" err="1"/>
              <a:t>oli</a:t>
            </a:r>
            <a:r>
              <a:rPr lang="en-US" dirty="0"/>
              <a:t> </a:t>
            </a:r>
            <a:r>
              <a:rPr lang="en-US" dirty="0" err="1"/>
              <a:t>mainittu</a:t>
            </a:r>
            <a:r>
              <a:rPr lang="en-US" dirty="0"/>
              <a:t> Matti </a:t>
            </a:r>
            <a:r>
              <a:rPr lang="en-US" dirty="0" err="1"/>
              <a:t>Vanhasen</a:t>
            </a:r>
            <a:r>
              <a:rPr lang="en-US" dirty="0"/>
              <a:t> II </a:t>
            </a:r>
            <a:r>
              <a:rPr lang="en-US" dirty="0" err="1"/>
              <a:t>hallituksen</a:t>
            </a:r>
            <a:r>
              <a:rPr lang="en-US" dirty="0"/>
              <a:t> </a:t>
            </a:r>
            <a:r>
              <a:rPr lang="en-US" dirty="0" err="1"/>
              <a:t>hallitusohjelmassa</a:t>
            </a:r>
            <a:r>
              <a:rPr lang="en-US" dirty="0"/>
              <a:t> </a:t>
            </a:r>
            <a:r>
              <a:rPr lang="en-US" dirty="0" err="1"/>
              <a:t>vuonna</a:t>
            </a:r>
            <a:r>
              <a:rPr lang="en-US" dirty="0"/>
              <a:t> 2009.</a:t>
            </a:r>
            <a:endParaRPr lang="fi-FI" dirty="0"/>
          </a:p>
          <a:p>
            <a:r>
              <a:rPr lang="en-US" dirty="0" err="1"/>
              <a:t>Liikkuva</a:t>
            </a:r>
            <a:r>
              <a:rPr lang="en-US" dirty="0"/>
              <a:t> </a:t>
            </a:r>
            <a:r>
              <a:rPr lang="en-US" dirty="0" err="1"/>
              <a:t>koulu</a:t>
            </a:r>
            <a:r>
              <a:rPr lang="en-US" dirty="0"/>
              <a:t> -</a:t>
            </a:r>
            <a:r>
              <a:rPr lang="en-US" dirty="0" err="1"/>
              <a:t>ohjelma</a:t>
            </a:r>
            <a:r>
              <a:rPr lang="en-US" dirty="0"/>
              <a:t> </a:t>
            </a:r>
            <a:r>
              <a:rPr lang="en-US" dirty="0" err="1"/>
              <a:t>oli</a:t>
            </a:r>
            <a:r>
              <a:rPr lang="en-US" dirty="0"/>
              <a:t> </a:t>
            </a:r>
            <a:r>
              <a:rPr lang="en-US" dirty="0" err="1"/>
              <a:t>yksi</a:t>
            </a:r>
            <a:r>
              <a:rPr lang="en-US" dirty="0"/>
              <a:t> </a:t>
            </a:r>
            <a:r>
              <a:rPr lang="en-US" dirty="0" err="1"/>
              <a:t>Sipilän</a:t>
            </a:r>
            <a:r>
              <a:rPr lang="en-US" dirty="0"/>
              <a:t> </a:t>
            </a:r>
            <a:r>
              <a:rPr lang="en-US" dirty="0" err="1"/>
              <a:t>hallitusohjelman</a:t>
            </a:r>
            <a:r>
              <a:rPr lang="en-US" dirty="0"/>
              <a:t> </a:t>
            </a:r>
            <a:r>
              <a:rPr lang="en-US" dirty="0" err="1"/>
              <a:t>osaamisen</a:t>
            </a:r>
            <a:r>
              <a:rPr lang="en-US" dirty="0"/>
              <a:t> ja </a:t>
            </a:r>
            <a:r>
              <a:rPr lang="en-US" dirty="0" err="1"/>
              <a:t>koulutuksen</a:t>
            </a:r>
            <a:r>
              <a:rPr lang="en-US" dirty="0"/>
              <a:t> </a:t>
            </a:r>
            <a:r>
              <a:rPr lang="en-US" dirty="0" err="1"/>
              <a:t>kärkihankkeista</a:t>
            </a:r>
            <a:r>
              <a:rPr lang="en-US" dirty="0"/>
              <a:t> </a:t>
            </a:r>
            <a:r>
              <a:rPr lang="en-US" dirty="0" err="1"/>
              <a:t>vuosina</a:t>
            </a:r>
            <a:r>
              <a:rPr lang="en-US" dirty="0"/>
              <a:t> 2015–2019. </a:t>
            </a:r>
            <a:r>
              <a:rPr lang="en-US" dirty="0" err="1"/>
              <a:t>Hallitusohjelman</a:t>
            </a:r>
            <a:r>
              <a:rPr lang="en-US" dirty="0"/>
              <a:t> </a:t>
            </a:r>
            <a:r>
              <a:rPr lang="en-US" dirty="0" err="1"/>
              <a:t>tavoitteena</a:t>
            </a:r>
            <a:r>
              <a:rPr lang="en-US" dirty="0"/>
              <a:t> </a:t>
            </a:r>
            <a:r>
              <a:rPr lang="en-US" dirty="0" err="1"/>
              <a:t>oli</a:t>
            </a:r>
            <a:r>
              <a:rPr lang="en-US" dirty="0"/>
              <a:t>, </a:t>
            </a:r>
            <a:r>
              <a:rPr lang="en-US" dirty="0" err="1"/>
              <a:t>että</a:t>
            </a:r>
            <a:r>
              <a:rPr lang="en-US" dirty="0"/>
              <a:t> </a:t>
            </a:r>
            <a:r>
              <a:rPr lang="en-US" dirty="0" err="1"/>
              <a:t>jokainen</a:t>
            </a:r>
            <a:r>
              <a:rPr lang="en-US" dirty="0"/>
              <a:t> </a:t>
            </a:r>
            <a:r>
              <a:rPr lang="en-US" dirty="0" err="1"/>
              <a:t>peruskouluikäinen</a:t>
            </a:r>
            <a:r>
              <a:rPr lang="en-US" dirty="0"/>
              <a:t> </a:t>
            </a:r>
            <a:r>
              <a:rPr lang="en-US" dirty="0" err="1"/>
              <a:t>liikkuu</a:t>
            </a:r>
            <a:r>
              <a:rPr lang="en-US" dirty="0"/>
              <a:t> </a:t>
            </a:r>
            <a:r>
              <a:rPr lang="en-US" dirty="0" err="1"/>
              <a:t>tunnin</a:t>
            </a:r>
            <a:r>
              <a:rPr lang="en-US" dirty="0"/>
              <a:t> </a:t>
            </a:r>
            <a:r>
              <a:rPr lang="en-US" dirty="0" err="1"/>
              <a:t>päivässä</a:t>
            </a:r>
            <a:r>
              <a:rPr lang="en-US" dirty="0"/>
              <a:t>.</a:t>
            </a:r>
            <a:endParaRPr lang="en-US" dirty="0">
              <a:cs typeface="Calibri"/>
            </a:endParaRPr>
          </a:p>
          <a:p>
            <a:r>
              <a:rPr lang="en-US" dirty="0" err="1"/>
              <a:t>Pääministeri</a:t>
            </a:r>
            <a:r>
              <a:rPr lang="en-US" dirty="0"/>
              <a:t> Sanna Marinin </a:t>
            </a:r>
            <a:r>
              <a:rPr lang="en-US" dirty="0" err="1"/>
              <a:t>hallitusohjelman</a:t>
            </a:r>
            <a:r>
              <a:rPr lang="en-US" dirty="0"/>
              <a:t> </a:t>
            </a:r>
            <a:r>
              <a:rPr lang="en-US" dirty="0" err="1"/>
              <a:t>yhtenä</a:t>
            </a:r>
            <a:r>
              <a:rPr lang="en-US" dirty="0"/>
              <a:t> </a:t>
            </a:r>
            <a:r>
              <a:rPr lang="en-US" dirty="0" err="1"/>
              <a:t>tavoitteena</a:t>
            </a:r>
            <a:r>
              <a:rPr lang="en-US" dirty="0"/>
              <a:t> on </a:t>
            </a:r>
            <a:r>
              <a:rPr lang="en-US" dirty="0" err="1"/>
              <a:t>liikunnallisen</a:t>
            </a:r>
            <a:r>
              <a:rPr lang="en-US" dirty="0"/>
              <a:t> </a:t>
            </a:r>
            <a:r>
              <a:rPr lang="en-US" dirty="0" err="1"/>
              <a:t>kokonaisaktiivisuuden</a:t>
            </a:r>
            <a:r>
              <a:rPr lang="en-US" dirty="0"/>
              <a:t> </a:t>
            </a:r>
            <a:r>
              <a:rPr lang="en-US" dirty="0" err="1"/>
              <a:t>nouseminen</a:t>
            </a:r>
            <a:r>
              <a:rPr lang="en-US" dirty="0"/>
              <a:t> </a:t>
            </a:r>
            <a:r>
              <a:rPr lang="en-US" dirty="0" err="1"/>
              <a:t>kaikissa</a:t>
            </a:r>
            <a:r>
              <a:rPr lang="en-US" dirty="0"/>
              <a:t> </a:t>
            </a:r>
            <a:r>
              <a:rPr lang="en-US" dirty="0" err="1"/>
              <a:t>ryhmissä</a:t>
            </a:r>
            <a:r>
              <a:rPr lang="en-US" dirty="0"/>
              <a:t>. </a:t>
            </a:r>
            <a:r>
              <a:rPr lang="en-US" dirty="0" err="1"/>
              <a:t>Yhtenä</a:t>
            </a:r>
            <a:r>
              <a:rPr lang="en-US" dirty="0"/>
              <a:t> </a:t>
            </a:r>
            <a:r>
              <a:rPr lang="en-US" dirty="0" err="1"/>
              <a:t>keinona</a:t>
            </a:r>
            <a:r>
              <a:rPr lang="en-US" dirty="0"/>
              <a:t> </a:t>
            </a:r>
            <a:r>
              <a:rPr lang="en-US" dirty="0" err="1"/>
              <a:t>tavoitteen</a:t>
            </a:r>
            <a:r>
              <a:rPr lang="en-US" dirty="0"/>
              <a:t> </a:t>
            </a:r>
            <a:r>
              <a:rPr lang="en-US" dirty="0" err="1"/>
              <a:t>saavuttamiseksi</a:t>
            </a:r>
            <a:r>
              <a:rPr lang="en-US" dirty="0"/>
              <a:t> on </a:t>
            </a:r>
            <a:r>
              <a:rPr lang="en-US" dirty="0" err="1"/>
              <a:t>mainittu</a:t>
            </a:r>
            <a:r>
              <a:rPr lang="en-US" dirty="0"/>
              <a:t> </a:t>
            </a:r>
            <a:r>
              <a:rPr lang="en-US" dirty="0" err="1"/>
              <a:t>Liikkuva</a:t>
            </a:r>
            <a:r>
              <a:rPr lang="en-US" dirty="0"/>
              <a:t> </a:t>
            </a:r>
            <a:r>
              <a:rPr lang="en-US" dirty="0" err="1"/>
              <a:t>koulu</a:t>
            </a:r>
            <a:r>
              <a:rPr lang="en-US" dirty="0"/>
              <a:t> -</a:t>
            </a:r>
            <a:r>
              <a:rPr lang="en-US" dirty="0" err="1"/>
              <a:t>ohjelman</a:t>
            </a:r>
            <a:r>
              <a:rPr lang="en-US" dirty="0"/>
              <a:t> </a:t>
            </a:r>
            <a:r>
              <a:rPr lang="en-US" dirty="0" err="1"/>
              <a:t>laajentaminen</a:t>
            </a:r>
            <a:r>
              <a:rPr lang="en-US" dirty="0"/>
              <a:t> </a:t>
            </a:r>
            <a:r>
              <a:rPr lang="en-US" dirty="0" err="1"/>
              <a:t>eri</a:t>
            </a:r>
            <a:r>
              <a:rPr lang="en-US" dirty="0"/>
              <a:t> </a:t>
            </a:r>
            <a:r>
              <a:rPr lang="en-US" dirty="0" err="1"/>
              <a:t>elämänvaiheisiin</a:t>
            </a:r>
            <a:r>
              <a:rPr lang="en-US" dirty="0"/>
              <a:t>. 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r>
              <a:rPr lang="en-US" dirty="0" err="1"/>
              <a:t>Liikkuva</a:t>
            </a:r>
            <a:r>
              <a:rPr lang="en-US" dirty="0"/>
              <a:t> </a:t>
            </a:r>
            <a:r>
              <a:rPr lang="en-US" dirty="0" err="1"/>
              <a:t>koulu</a:t>
            </a:r>
            <a:r>
              <a:rPr lang="en-US" dirty="0"/>
              <a:t> -</a:t>
            </a:r>
            <a:r>
              <a:rPr lang="en-US" dirty="0" err="1"/>
              <a:t>ohjelmakokonaisuus</a:t>
            </a:r>
            <a:r>
              <a:rPr lang="en-US" dirty="0"/>
              <a:t> </a:t>
            </a:r>
            <a:r>
              <a:rPr lang="en-US" dirty="0" err="1"/>
              <a:t>kattaa</a:t>
            </a:r>
            <a:r>
              <a:rPr lang="en-US" dirty="0"/>
              <a:t> </a:t>
            </a:r>
            <a:r>
              <a:rPr lang="en-US" dirty="0" err="1"/>
              <a:t>Liikkuva</a:t>
            </a:r>
            <a:r>
              <a:rPr lang="en-US" dirty="0"/>
              <a:t> </a:t>
            </a:r>
            <a:r>
              <a:rPr lang="en-US" dirty="0" err="1"/>
              <a:t>varhaiskasvatus</a:t>
            </a:r>
            <a:r>
              <a:rPr lang="en-US" dirty="0"/>
              <a:t> -</a:t>
            </a:r>
            <a:r>
              <a:rPr lang="en-US" dirty="0" err="1"/>
              <a:t>ohjelman</a:t>
            </a:r>
            <a:r>
              <a:rPr lang="en-US" dirty="0"/>
              <a:t> ja </a:t>
            </a:r>
            <a:r>
              <a:rPr lang="en-US" dirty="0" err="1"/>
              <a:t>Liikkuva</a:t>
            </a:r>
            <a:r>
              <a:rPr lang="en-US" dirty="0"/>
              <a:t> </a:t>
            </a:r>
            <a:r>
              <a:rPr lang="en-US" dirty="0" err="1"/>
              <a:t>opiskelu</a:t>
            </a:r>
            <a:r>
              <a:rPr lang="en-US" dirty="0"/>
              <a:t> -</a:t>
            </a:r>
            <a:r>
              <a:rPr lang="en-US" dirty="0" err="1"/>
              <a:t>ohjelman</a:t>
            </a:r>
            <a:r>
              <a:rPr lang="en-US" dirty="0"/>
              <a:t> </a:t>
            </a:r>
            <a:r>
              <a:rPr lang="en-US" dirty="0" err="1"/>
              <a:t>kautta</a:t>
            </a:r>
            <a:r>
              <a:rPr lang="en-US" dirty="0"/>
              <a:t> </a:t>
            </a:r>
            <a:r>
              <a:rPr lang="en-US" dirty="0" err="1"/>
              <a:t>myös</a:t>
            </a:r>
            <a:r>
              <a:rPr lang="en-US" dirty="0"/>
              <a:t> </a:t>
            </a:r>
            <a:r>
              <a:rPr lang="en-US" dirty="0" err="1"/>
              <a:t>varhaiskasvatuksen</a:t>
            </a:r>
            <a:r>
              <a:rPr lang="en-US" dirty="0"/>
              <a:t> </a:t>
            </a:r>
            <a:r>
              <a:rPr lang="en-US" dirty="0" err="1"/>
              <a:t>sekä</a:t>
            </a:r>
            <a:r>
              <a:rPr lang="en-US" dirty="0"/>
              <a:t> </a:t>
            </a:r>
            <a:r>
              <a:rPr lang="en-US" dirty="0" err="1"/>
              <a:t>toisen</a:t>
            </a:r>
            <a:r>
              <a:rPr lang="en-US" dirty="0"/>
              <a:t> ja </a:t>
            </a:r>
            <a:r>
              <a:rPr lang="en-US" dirty="0" err="1"/>
              <a:t>korkea-asteen</a:t>
            </a:r>
            <a:r>
              <a:rPr lang="en-US" dirty="0"/>
              <a:t>.</a:t>
            </a:r>
          </a:p>
          <a:p>
            <a:endParaRPr lang="en-US" dirty="0">
              <a:cs typeface="Calibri"/>
            </a:endParaRPr>
          </a:p>
          <a:p>
            <a:endParaRPr lang="fi-FI">
              <a:cs typeface="Calibri" panose="020F0502020204030204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E6E6A1-6BE3-4288-93F4-FBB9033061E4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167065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E409A3-9469-46AD-9B37-59119DC0457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7074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E6E6A1-6BE3-4288-93F4-FBB9033061E4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99692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sv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6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3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2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jpeg"/><Relationship Id="rId4" Type="http://schemas.openxmlformats.org/officeDocument/2006/relationships/image" Target="../media/image7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oi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1524000" y="2285999"/>
            <a:ext cx="9144000" cy="1223963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rgbClr val="4A4A4A"/>
                </a:solidFill>
                <a:latin typeface="+mn-lt"/>
              </a:defRPr>
            </a:lvl1pPr>
          </a:lstStyle>
          <a:p>
            <a:r>
              <a:rPr lang="fi-FI"/>
              <a:t>Otsikko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72231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4A4A4A"/>
                </a:solidFill>
                <a:latin typeface="Cambria" panose="020405030504060302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Nimi ja titteli</a:t>
            </a:r>
          </a:p>
        </p:txBody>
      </p:sp>
      <p:pic>
        <p:nvPicPr>
          <p:cNvPr id="7" name="Kuva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50" y="942055"/>
            <a:ext cx="1495426" cy="1085874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674" y="5132414"/>
            <a:ext cx="5200652" cy="142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012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8200" y="778889"/>
            <a:ext cx="10515600" cy="1030862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956710"/>
            <a:ext cx="5181600" cy="3743324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956710"/>
            <a:ext cx="5181600" cy="3743323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8347" y="5779168"/>
            <a:ext cx="858670" cy="76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330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et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5"/>
          <p:cNvSpPr/>
          <p:nvPr userDrawn="1"/>
        </p:nvSpPr>
        <p:spPr>
          <a:xfrm>
            <a:off x="0" y="0"/>
            <a:ext cx="12199344" cy="5860973"/>
          </a:xfrm>
          <a:prstGeom prst="rect">
            <a:avLst/>
          </a:prstGeom>
          <a:solidFill>
            <a:srgbClr val="9AC42F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Suorakulmio 1"/>
          <p:cNvSpPr/>
          <p:nvPr userDrawn="1"/>
        </p:nvSpPr>
        <p:spPr>
          <a:xfrm>
            <a:off x="0" y="5860973"/>
            <a:ext cx="12192000" cy="997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7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2902226" y="2087217"/>
            <a:ext cx="6380921" cy="2495686"/>
          </a:xfrm>
        </p:spPr>
        <p:txBody>
          <a:bodyPr>
            <a:normAutofit/>
          </a:bodyPr>
          <a:lstStyle>
            <a:lvl1pPr marL="0" indent="0" algn="ctr">
              <a:buNone/>
              <a:defRPr sz="5400" b="1" i="1">
                <a:solidFill>
                  <a:schemeClr val="bg1"/>
                </a:solidFill>
                <a:latin typeface="Tiltium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spcBef>
                <a:spcPts val="0"/>
              </a:spcBef>
            </a:pPr>
            <a:r>
              <a:rPr lang="fi-FI" sz="5400"/>
              <a:t>Lisätietoja ja ideoita</a:t>
            </a:r>
          </a:p>
          <a:p>
            <a:pPr>
              <a:spcBef>
                <a:spcPts val="0"/>
              </a:spcBef>
            </a:pPr>
            <a:r>
              <a:rPr lang="fi-FI"/>
              <a:t>liikkuvakoulu.fi</a:t>
            </a:r>
          </a:p>
        </p:txBody>
      </p:sp>
      <p:pic>
        <p:nvPicPr>
          <p:cNvPr id="11" name="Kuva 10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E955EB2C-46D9-4668-848A-89F1C32B42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180" y="5955065"/>
            <a:ext cx="2221154" cy="816377"/>
          </a:xfrm>
          <a:prstGeom prst="rect">
            <a:avLst/>
          </a:prstGeom>
        </p:spPr>
      </p:pic>
      <p:pic>
        <p:nvPicPr>
          <p:cNvPr id="12" name="Kuva 11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DD74F8D5-2AA5-4279-8157-C16A52E55C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244" y="5868508"/>
            <a:ext cx="2221154" cy="989492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8882E126-6024-4871-B94F-7B60B5CA80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55993" y="6076061"/>
            <a:ext cx="910890" cy="59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377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etu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3933645" y="4415687"/>
            <a:ext cx="4347714" cy="786042"/>
          </a:xfrm>
        </p:spPr>
        <p:txBody>
          <a:bodyPr>
            <a:normAutofit/>
          </a:bodyPr>
          <a:lstStyle>
            <a:lvl1pPr marL="0" indent="0" algn="ctr">
              <a:buNone/>
              <a:defRPr lang="fi-FI" b="1" i="1" dirty="0">
                <a:latin typeface="Tiltium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liikkuvakoulu.fi</a:t>
            </a:r>
          </a:p>
        </p:txBody>
      </p:sp>
      <p:pic>
        <p:nvPicPr>
          <p:cNvPr id="8" name="Kuva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3285" y="1909315"/>
            <a:ext cx="1968433" cy="1761748"/>
          </a:xfrm>
          <a:prstGeom prst="rect">
            <a:avLst/>
          </a:prstGeom>
        </p:spPr>
      </p:pic>
      <p:pic>
        <p:nvPicPr>
          <p:cNvPr id="11" name="Kuva 10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E955EB2C-46D9-4668-848A-89F1C32B42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005" y="5847138"/>
            <a:ext cx="2221154" cy="816377"/>
          </a:xfrm>
          <a:prstGeom prst="rect">
            <a:avLst/>
          </a:prstGeom>
        </p:spPr>
      </p:pic>
      <p:pic>
        <p:nvPicPr>
          <p:cNvPr id="12" name="Kuva 11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DD74F8D5-2AA5-4279-8157-C16A52E55CF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069" y="5760581"/>
            <a:ext cx="2221154" cy="989492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8882E126-6024-4871-B94F-7B60B5CA805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81359" y="5932996"/>
            <a:ext cx="881652" cy="57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8840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2406B-D1EB-4D53-BF91-C299D68803BC}" type="datetimeFigureOut">
              <a:rPr lang="fi-FI" smtClean="0">
                <a:solidFill>
                  <a:prstClr val="white"/>
                </a:solidFill>
              </a:rPr>
              <a:pPr/>
              <a:t>5.5.2023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65CDD-F96C-453C-B455-40ABDFA6AC9A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261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D77EF-3C97-4D82-BBB2-671F42803C0D}" type="datetime1">
              <a:rPr lang="fi-FI" smtClean="0"/>
              <a:t>5.5.2023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Nina Korhonen</a:t>
            </a:r>
          </a:p>
        </p:txBody>
      </p:sp>
    </p:spTree>
    <p:extLst>
      <p:ext uri="{BB962C8B-B14F-4D97-AF65-F5344CB8AC3E}">
        <p14:creationId xmlns:p14="http://schemas.microsoft.com/office/powerpoint/2010/main" val="9792329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41941-962B-CC4C-8F8A-CA18FC5C22A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GB" dirty="0" err="1"/>
              <a:t>Lisää</a:t>
            </a:r>
            <a:r>
              <a:rPr lang="en-GB" dirty="0"/>
              <a:t> </a:t>
            </a:r>
            <a:r>
              <a:rPr lang="en-GB" dirty="0" err="1"/>
              <a:t>otsikko</a:t>
            </a:r>
            <a:endParaRPr lang="en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40AA57-4BF0-FD4F-9497-47F44A01F66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826564"/>
            <a:ext cx="9144000" cy="143123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Lisää</a:t>
            </a:r>
            <a:r>
              <a:rPr lang="en-GB" dirty="0"/>
              <a:t> </a:t>
            </a:r>
            <a:r>
              <a:rPr lang="en-GB" dirty="0" err="1"/>
              <a:t>tekstiä</a:t>
            </a:r>
            <a:endParaRPr lang="en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328C2D-F071-E248-B74B-98E8AA4A0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C9B33-A993-9641-B1C3-AB15E5369E48}" type="datetimeFigureOut">
              <a:rPr lang="en-FI" smtClean="0"/>
              <a:t>05/05/2023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D7C35C-849B-7545-BF90-5AD38706F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8DB6E8-2E6B-1D46-B83E-9224DBCB5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6E4BC-384A-DA4A-B9B5-D40650D832C3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6902264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AD62F-7336-1A4D-94C6-EF6EC080D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8772939" cy="1325563"/>
          </a:xfrm>
        </p:spPr>
        <p:txBody>
          <a:bodyPr/>
          <a:lstStyle/>
          <a:p>
            <a:r>
              <a:rPr lang="en-GB" dirty="0" err="1"/>
              <a:t>Lisää</a:t>
            </a:r>
            <a:r>
              <a:rPr lang="en-GB" dirty="0"/>
              <a:t> </a:t>
            </a:r>
            <a:r>
              <a:rPr lang="en-GB" dirty="0" err="1"/>
              <a:t>otsikko</a:t>
            </a:r>
            <a:endParaRPr lang="en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52422-88CA-674B-98DF-2ECE9C73AA83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FI" dirty="0"/>
              <a:t>Lisää tekstiä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C296BC-9C53-664D-990E-6ACACAA8B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C9B33-A993-9641-B1C3-AB15E5369E48}" type="datetimeFigureOut">
              <a:rPr lang="en-FI" smtClean="0"/>
              <a:t>05/05/2023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CADF2-9967-1F4D-A7DF-2BA062BCF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6B61D-A8BF-7446-B97B-59C1BB415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6E4BC-384A-DA4A-B9B5-D40650D832C3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8199283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149CC-9626-BE4C-BFD4-30AC294EF2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636104"/>
            <a:ext cx="8769350" cy="186855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GB" dirty="0" err="1"/>
              <a:t>Lisää</a:t>
            </a:r>
            <a:r>
              <a:rPr lang="en-GB" dirty="0"/>
              <a:t> </a:t>
            </a:r>
            <a:r>
              <a:rPr lang="en-GB" dirty="0" err="1"/>
              <a:t>otsikko</a:t>
            </a:r>
            <a:endParaRPr lang="en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286616-32E2-3049-BBFF-CFDBC548E1C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2872410"/>
            <a:ext cx="10515600" cy="298595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err="1"/>
              <a:t>Lisää</a:t>
            </a:r>
            <a:r>
              <a:rPr lang="en-GB" dirty="0"/>
              <a:t> </a:t>
            </a:r>
            <a:r>
              <a:rPr lang="en-GB" dirty="0" err="1"/>
              <a:t>tekstiä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C40064-AB5C-8142-97A4-6834CE386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C9B33-A993-9641-B1C3-AB15E5369E48}" type="datetimeFigureOut">
              <a:rPr lang="en-FI" smtClean="0"/>
              <a:t>05/05/2023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EEC35A-B6A6-6B4F-BCAB-520DD1E83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80D807-F70E-6348-9E15-F21869296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6E4BC-384A-DA4A-B9B5-D40650D832C3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9210181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65C6F-BFB6-EB4B-A6C4-D87DBCE73E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9478617" cy="1325563"/>
          </a:xfrm>
        </p:spPr>
        <p:txBody>
          <a:bodyPr/>
          <a:lstStyle/>
          <a:p>
            <a:r>
              <a:rPr lang="en-GB" dirty="0" err="1"/>
              <a:t>Lisää</a:t>
            </a:r>
            <a:r>
              <a:rPr lang="en-GB" dirty="0"/>
              <a:t> </a:t>
            </a:r>
            <a:r>
              <a:rPr lang="en-GB" dirty="0" err="1"/>
              <a:t>otsikko</a:t>
            </a:r>
            <a:endParaRPr lang="en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43B05D-5680-4448-B153-EA7D6B659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C9B33-A993-9641-B1C3-AB15E5369E48}" type="datetimeFigureOut">
              <a:rPr lang="en-FI" smtClean="0"/>
              <a:t>05/05/2023</a:t>
            </a:fld>
            <a:endParaRPr lang="en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C55A4C-3F3F-4946-A93D-87CE93BB9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501E92-E40E-A743-8742-5A040DE91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6E4BC-384A-DA4A-B9B5-D40650D832C3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2574260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65C6F-BFB6-EB4B-A6C4-D87DBCE73E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9478617" cy="1325563"/>
          </a:xfrm>
        </p:spPr>
        <p:txBody>
          <a:bodyPr/>
          <a:lstStyle/>
          <a:p>
            <a:r>
              <a:rPr lang="en-GB" dirty="0" err="1"/>
              <a:t>Lisää</a:t>
            </a:r>
            <a:r>
              <a:rPr lang="en-GB" dirty="0"/>
              <a:t> </a:t>
            </a:r>
            <a:r>
              <a:rPr lang="en-GB" dirty="0" err="1"/>
              <a:t>otsikko</a:t>
            </a:r>
            <a:endParaRPr lang="en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43B05D-5680-4448-B153-EA7D6B659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C9B33-A993-9641-B1C3-AB15E5369E48}" type="datetimeFigureOut">
              <a:rPr lang="en-FI" smtClean="0"/>
              <a:t>05/05/2023</a:t>
            </a:fld>
            <a:endParaRPr lang="en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C55A4C-3F3F-4946-A93D-87CE93BB9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501E92-E40E-A743-8742-5A040DE91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6E4BC-384A-DA4A-B9B5-D40650D832C3}" type="slidenum">
              <a:rPr lang="en-FI" smtClean="0"/>
              <a:t>‹#›</a:t>
            </a:fld>
            <a:endParaRPr lang="en-FI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6E8DB3F-CBF8-3B4E-ACB5-08C4857E424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28800"/>
            <a:ext cx="4818063" cy="385921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GB" dirty="0" err="1"/>
              <a:t>Lisää</a:t>
            </a:r>
            <a:r>
              <a:rPr lang="en-GB" dirty="0"/>
              <a:t> </a:t>
            </a:r>
            <a:r>
              <a:rPr lang="en-GB" dirty="0" err="1"/>
              <a:t>teksti</a:t>
            </a:r>
            <a:endParaRPr lang="en-FI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87377A0-E0BD-5D44-8E82-C20470CC79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795963" y="1828800"/>
            <a:ext cx="5557837" cy="38592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FI" dirty="0"/>
              <a:t>Kuva</a:t>
            </a:r>
          </a:p>
        </p:txBody>
      </p:sp>
    </p:spTree>
    <p:extLst>
      <p:ext uri="{BB962C8B-B14F-4D97-AF65-F5344CB8AC3E}">
        <p14:creationId xmlns:p14="http://schemas.microsoft.com/office/powerpoint/2010/main" val="2591732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i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36384" y="1012199"/>
            <a:ext cx="9355390" cy="951861"/>
          </a:xfrm>
        </p:spPr>
        <p:txBody>
          <a:bodyPr/>
          <a:lstStyle/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008409" y="1967566"/>
            <a:ext cx="9383365" cy="3243263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7" name="Kuva 6"/>
          <p:cNvPicPr preferRelativeResize="0"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38200" y="6209268"/>
            <a:ext cx="10544577" cy="10800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3414" y="5480720"/>
            <a:ext cx="1015132" cy="90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6728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2EE80D-E0FE-9F40-A437-2DD281889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DC9B33-A993-9641-B1C3-AB15E5369E48}" type="datetimeFigureOut">
              <a:rPr lang="en-FI" smtClean="0"/>
              <a:t>05/05/2023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1CFD15-CBA6-AE45-B1DD-D8130DA29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BEABBE-2818-C842-9953-A92E25CC1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6E4BC-384A-DA4A-B9B5-D40650D832C3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8778314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41941-962B-CC4C-8F8A-CA18FC5C22A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3999" y="2960037"/>
            <a:ext cx="7542509" cy="1436492"/>
          </a:xfrm>
        </p:spPr>
        <p:txBody>
          <a:bodyPr anchor="t"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GB" dirty="0" err="1"/>
              <a:t>Lisää</a:t>
            </a:r>
            <a:br>
              <a:rPr lang="en-GB" dirty="0"/>
            </a:br>
            <a:r>
              <a:rPr lang="en-GB" dirty="0" err="1"/>
              <a:t>pääotsikko</a:t>
            </a:r>
            <a:endParaRPr lang="en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40AA57-4BF0-FD4F-9497-47F44A01F66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2441561"/>
            <a:ext cx="7542508" cy="518475"/>
          </a:xfr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LISÄÄ ALAOTSIKKO</a:t>
            </a:r>
            <a:endParaRPr lang="en-FI" dirty="0"/>
          </a:p>
        </p:txBody>
      </p:sp>
      <p:pic>
        <p:nvPicPr>
          <p:cNvPr id="7" name="Kuva 2">
            <a:extLst>
              <a:ext uri="{FF2B5EF4-FFF2-40B4-BE49-F238E27FC236}">
                <a16:creationId xmlns:a16="http://schemas.microsoft.com/office/drawing/2014/main" id="{DEF40F2A-FA68-194F-83E5-6F0376B51D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28085" y="455918"/>
            <a:ext cx="1295937" cy="1163020"/>
          </a:xfrm>
          <a:prstGeom prst="rect">
            <a:avLst/>
          </a:prstGeom>
        </p:spPr>
      </p:pic>
      <p:pic>
        <p:nvPicPr>
          <p:cNvPr id="8" name="Kuva 4">
            <a:extLst>
              <a:ext uri="{FF2B5EF4-FFF2-40B4-BE49-F238E27FC236}">
                <a16:creationId xmlns:a16="http://schemas.microsoft.com/office/drawing/2014/main" id="{44777508-A555-224A-817B-E6EA2495C9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815" r="28457"/>
          <a:stretch/>
        </p:blipFill>
        <p:spPr>
          <a:xfrm rot="8039316">
            <a:off x="9610695" y="4886533"/>
            <a:ext cx="3449876" cy="2298547"/>
          </a:xfrm>
          <a:prstGeom prst="rect">
            <a:avLst/>
          </a:prstGeom>
        </p:spPr>
      </p:pic>
      <p:pic>
        <p:nvPicPr>
          <p:cNvPr id="9" name="Kuva 6">
            <a:extLst>
              <a:ext uri="{FF2B5EF4-FFF2-40B4-BE49-F238E27FC236}">
                <a16:creationId xmlns:a16="http://schemas.microsoft.com/office/drawing/2014/main" id="{FA8E0F0B-BAAB-6F45-86D3-82CA80975C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662" t="1" r="10745" b="-5453"/>
          <a:stretch/>
        </p:blipFill>
        <p:spPr>
          <a:xfrm rot="9791106">
            <a:off x="-75250" y="-733280"/>
            <a:ext cx="4626191" cy="242389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61572DE-6216-AA4A-A5B9-487A76CF0810}"/>
              </a:ext>
            </a:extLst>
          </p:cNvPr>
          <p:cNvGrpSpPr/>
          <p:nvPr userDrawn="1"/>
        </p:nvGrpSpPr>
        <p:grpSpPr>
          <a:xfrm>
            <a:off x="2881239" y="5548335"/>
            <a:ext cx="5844750" cy="1054702"/>
            <a:chOff x="2160784" y="5655633"/>
            <a:chExt cx="5844750" cy="105470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A6CC752-65CC-FF45-86CA-A5FC5B8F83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81625" y="5890737"/>
              <a:ext cx="823909" cy="591763"/>
            </a:xfrm>
            <a:prstGeom prst="rect">
              <a:avLst/>
            </a:prstGeom>
          </p:spPr>
        </p:pic>
        <p:pic>
          <p:nvPicPr>
            <p:cNvPr id="12" name="Picture 1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4366661-8579-4E45-ACB6-4644192F01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4494853" y="5655633"/>
              <a:ext cx="2367548" cy="1054702"/>
            </a:xfrm>
            <a:prstGeom prst="rect">
              <a:avLst/>
            </a:prstGeom>
          </p:spPr>
        </p:pic>
        <p:pic>
          <p:nvPicPr>
            <p:cNvPr id="14" name="Picture 13" descr="Text&#10;&#10;Description automatically generated">
              <a:extLst>
                <a:ext uri="{FF2B5EF4-FFF2-40B4-BE49-F238E27FC236}">
                  <a16:creationId xmlns:a16="http://schemas.microsoft.com/office/drawing/2014/main" id="{CEACE609-9AD2-D645-A636-935485F42B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2160784" y="5934726"/>
              <a:ext cx="2014845" cy="496516"/>
            </a:xfrm>
            <a:prstGeom prst="rect">
              <a:avLst/>
            </a:prstGeom>
          </p:spPr>
        </p:pic>
      </p:grp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869B88D8-63E1-4B44-9753-08E1C34931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4845993"/>
            <a:ext cx="7434263" cy="252878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FI" dirty="0"/>
              <a:t>Etunimi Sukunimi</a:t>
            </a:r>
          </a:p>
        </p:txBody>
      </p:sp>
    </p:spTree>
    <p:extLst>
      <p:ext uri="{BB962C8B-B14F-4D97-AF65-F5344CB8AC3E}">
        <p14:creationId xmlns:p14="http://schemas.microsoft.com/office/powerpoint/2010/main" val="1012231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41941-962B-CC4C-8F8A-CA18FC5C22A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79182" y="3141844"/>
            <a:ext cx="5866615" cy="1420409"/>
          </a:xfrm>
        </p:spPr>
        <p:txBody>
          <a:bodyPr anchor="t"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GB" dirty="0" err="1"/>
              <a:t>Lisää</a:t>
            </a:r>
            <a:br>
              <a:rPr lang="en-GB" dirty="0"/>
            </a:br>
            <a:r>
              <a:rPr lang="en-GB" dirty="0" err="1"/>
              <a:t>pääotsikko</a:t>
            </a:r>
            <a:endParaRPr lang="en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40AA57-4BF0-FD4F-9497-47F44A01F66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79183" y="2623369"/>
            <a:ext cx="5866614" cy="518475"/>
          </a:xfr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VAIHDA ALAOTSIKKO</a:t>
            </a:r>
            <a:endParaRPr lang="en-FI" dirty="0"/>
          </a:p>
        </p:txBody>
      </p:sp>
      <p:pic>
        <p:nvPicPr>
          <p:cNvPr id="7" name="Kuva 2">
            <a:extLst>
              <a:ext uri="{FF2B5EF4-FFF2-40B4-BE49-F238E27FC236}">
                <a16:creationId xmlns:a16="http://schemas.microsoft.com/office/drawing/2014/main" id="{DEF40F2A-FA68-194F-83E5-6F0376B51D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28085" y="455918"/>
            <a:ext cx="1295937" cy="1163020"/>
          </a:xfrm>
          <a:prstGeom prst="rect">
            <a:avLst/>
          </a:prstGeom>
        </p:spPr>
      </p:pic>
      <p:pic>
        <p:nvPicPr>
          <p:cNvPr id="10" name="Kuva 13">
            <a:extLst>
              <a:ext uri="{FF2B5EF4-FFF2-40B4-BE49-F238E27FC236}">
                <a16:creationId xmlns:a16="http://schemas.microsoft.com/office/drawing/2014/main" id="{71FAFD45-6359-634E-8894-6D4C123FC5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518" t="7706" r="10653" b="-1"/>
          <a:stretch/>
        </p:blipFill>
        <p:spPr>
          <a:xfrm rot="20096168">
            <a:off x="-188724" y="781441"/>
            <a:ext cx="7495007" cy="2178192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EE1971A-CB4B-354A-80DC-C757B629BE8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215910"/>
            <a:ext cx="5618375" cy="408195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FI" dirty="0"/>
              <a:t>Kuva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7FCDE57F-F2D1-D348-B22A-C654331AA98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15592" y="5080728"/>
            <a:ext cx="5830205" cy="195651"/>
          </a:xfrm>
        </p:spPr>
        <p:txBody>
          <a:bodyPr>
            <a:normAutofit/>
          </a:bodyPr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FI" dirty="0"/>
              <a:t>Etunimi Sukunimi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B9E1151-A09C-3045-8E7D-7C1CB1058868}"/>
              </a:ext>
            </a:extLst>
          </p:cNvPr>
          <p:cNvGrpSpPr/>
          <p:nvPr userDrawn="1"/>
        </p:nvGrpSpPr>
        <p:grpSpPr>
          <a:xfrm>
            <a:off x="2881239" y="5548335"/>
            <a:ext cx="6429522" cy="1054702"/>
            <a:chOff x="2160784" y="5655633"/>
            <a:chExt cx="6429522" cy="1054702"/>
          </a:xfrm>
        </p:grpSpPr>
        <p:pic>
          <p:nvPicPr>
            <p:cNvPr id="24" name="Picture 23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01E0E746-F174-A149-8F1B-70A372F3FC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7181624" y="6085159"/>
              <a:ext cx="1408682" cy="195651"/>
            </a:xfrm>
            <a:prstGeom prst="rect">
              <a:avLst/>
            </a:prstGeom>
          </p:spPr>
        </p:pic>
        <p:pic>
          <p:nvPicPr>
            <p:cNvPr id="25" name="Picture 2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30A3E53-21B8-D34E-90DC-A26FD2EE68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4494853" y="5655633"/>
              <a:ext cx="2367548" cy="1054702"/>
            </a:xfrm>
            <a:prstGeom prst="rect">
              <a:avLst/>
            </a:prstGeom>
          </p:spPr>
        </p:pic>
        <p:pic>
          <p:nvPicPr>
            <p:cNvPr id="26" name="Picture 25" descr="Text&#10;&#10;Description automatically generated">
              <a:extLst>
                <a:ext uri="{FF2B5EF4-FFF2-40B4-BE49-F238E27FC236}">
                  <a16:creationId xmlns:a16="http://schemas.microsoft.com/office/drawing/2014/main" id="{22A5C244-2FD7-6E41-A387-6D167E5ED8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2160784" y="5934726"/>
              <a:ext cx="2014845" cy="4965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50454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41941-962B-CC4C-8F8A-CA18FC5C22A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9184" y="1755776"/>
            <a:ext cx="4629160" cy="2424338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en-GB" dirty="0" err="1"/>
              <a:t>Lisää</a:t>
            </a:r>
            <a:br>
              <a:rPr lang="en-GB" dirty="0"/>
            </a:br>
            <a:r>
              <a:rPr lang="en-GB" dirty="0" err="1"/>
              <a:t>otsikko</a:t>
            </a:r>
            <a:endParaRPr lang="en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40AA57-4BF0-FD4F-9497-47F44A01F66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9184" y="4281715"/>
            <a:ext cx="4629160" cy="1814286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Lisää</a:t>
            </a:r>
            <a:r>
              <a:rPr lang="en-GB" dirty="0"/>
              <a:t> </a:t>
            </a:r>
            <a:r>
              <a:rPr lang="en-GB" dirty="0" err="1"/>
              <a:t>tekstiä</a:t>
            </a:r>
            <a:endParaRPr lang="en-FI" dirty="0"/>
          </a:p>
        </p:txBody>
      </p:sp>
      <p:pic>
        <p:nvPicPr>
          <p:cNvPr id="8" name="Kuva 6">
            <a:extLst>
              <a:ext uri="{FF2B5EF4-FFF2-40B4-BE49-F238E27FC236}">
                <a16:creationId xmlns:a16="http://schemas.microsoft.com/office/drawing/2014/main" id="{721BE071-17AC-0348-AD85-D842F74531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661"/>
          <a:stretch/>
        </p:blipFill>
        <p:spPr>
          <a:xfrm rot="1886142">
            <a:off x="2573786" y="1568201"/>
            <a:ext cx="11434583" cy="3181725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0483A9B-2164-5A4A-9435-454D2DB7E9D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660572" y="1755775"/>
            <a:ext cx="4803775" cy="43402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FI" dirty="0"/>
              <a:t>Kuva</a:t>
            </a:r>
          </a:p>
        </p:txBody>
      </p:sp>
    </p:spTree>
    <p:extLst>
      <p:ext uri="{BB962C8B-B14F-4D97-AF65-F5344CB8AC3E}">
        <p14:creationId xmlns:p14="http://schemas.microsoft.com/office/powerpoint/2010/main" val="39179580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198A070-6F95-474D-BA6C-FD4C76086882}"/>
              </a:ext>
            </a:extLst>
          </p:cNvPr>
          <p:cNvSpPr/>
          <p:nvPr userDrawn="1"/>
        </p:nvSpPr>
        <p:spPr>
          <a:xfrm>
            <a:off x="0" y="0"/>
            <a:ext cx="3265714" cy="683833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accent2"/>
              </a:solidFill>
            </a:endParaRPr>
          </a:p>
        </p:txBody>
      </p:sp>
      <p:pic>
        <p:nvPicPr>
          <p:cNvPr id="9" name="Kuva 4">
            <a:extLst>
              <a:ext uri="{FF2B5EF4-FFF2-40B4-BE49-F238E27FC236}">
                <a16:creationId xmlns:a16="http://schemas.microsoft.com/office/drawing/2014/main" id="{2B9AB216-73FD-094A-9F3F-6F0918AA64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462" r="24324"/>
          <a:stretch/>
        </p:blipFill>
        <p:spPr>
          <a:xfrm rot="12911681">
            <a:off x="-882611" y="2585130"/>
            <a:ext cx="7320400" cy="30559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F41941-962B-CC4C-8F8A-CA18FC5C22A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64670" y="870856"/>
            <a:ext cx="4367901" cy="3207657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en-GB" dirty="0" err="1"/>
              <a:t>Lisää</a:t>
            </a:r>
            <a:br>
              <a:rPr lang="en-GB" dirty="0"/>
            </a:br>
            <a:r>
              <a:rPr lang="en-GB" dirty="0" err="1"/>
              <a:t>otsikko</a:t>
            </a:r>
            <a:endParaRPr lang="en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40AA57-4BF0-FD4F-9497-47F44A01F66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64670" y="4238625"/>
            <a:ext cx="4629160" cy="1814286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Lisää</a:t>
            </a:r>
            <a:r>
              <a:rPr lang="en-GB" dirty="0"/>
              <a:t> </a:t>
            </a:r>
            <a:r>
              <a:rPr lang="en-GB" dirty="0" err="1"/>
              <a:t>tekstiä</a:t>
            </a:r>
            <a:endParaRPr lang="en-FI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0483A9B-2164-5A4A-9435-454D2DB7E9D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63826" y="870857"/>
            <a:ext cx="4803775" cy="522514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FI" dirty="0"/>
              <a:t>Kuva</a:t>
            </a:r>
          </a:p>
        </p:txBody>
      </p:sp>
    </p:spTree>
    <p:extLst>
      <p:ext uri="{BB962C8B-B14F-4D97-AF65-F5344CB8AC3E}">
        <p14:creationId xmlns:p14="http://schemas.microsoft.com/office/powerpoint/2010/main" val="28642827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41941-962B-CC4C-8F8A-CA18FC5C22A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64670" y="870856"/>
            <a:ext cx="4367901" cy="3207657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en-GB" dirty="0" err="1"/>
              <a:t>Lisää</a:t>
            </a:r>
            <a:br>
              <a:rPr lang="en-GB" dirty="0"/>
            </a:br>
            <a:r>
              <a:rPr lang="en-GB" dirty="0" err="1"/>
              <a:t>otsikko</a:t>
            </a:r>
            <a:endParaRPr lang="en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40AA57-4BF0-FD4F-9497-47F44A01F66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64670" y="4238625"/>
            <a:ext cx="4629160" cy="1814286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Lisää</a:t>
            </a:r>
            <a:r>
              <a:rPr lang="en-GB" dirty="0"/>
              <a:t> </a:t>
            </a:r>
            <a:r>
              <a:rPr lang="en-GB" dirty="0" err="1"/>
              <a:t>tekstiä</a:t>
            </a:r>
            <a:endParaRPr lang="en-FI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240CB5-C6BE-8547-A863-E23EAE51214E}"/>
              </a:ext>
            </a:extLst>
          </p:cNvPr>
          <p:cNvSpPr/>
          <p:nvPr userDrawn="1"/>
        </p:nvSpPr>
        <p:spPr>
          <a:xfrm>
            <a:off x="0" y="0"/>
            <a:ext cx="3265714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accent3"/>
              </a:solidFill>
            </a:endParaRPr>
          </a:p>
        </p:txBody>
      </p:sp>
      <p:pic>
        <p:nvPicPr>
          <p:cNvPr id="10" name="Kuva 4">
            <a:extLst>
              <a:ext uri="{FF2B5EF4-FFF2-40B4-BE49-F238E27FC236}">
                <a16:creationId xmlns:a16="http://schemas.microsoft.com/office/drawing/2014/main" id="{65CC239B-E98D-E347-B3F8-8C7E179423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544" r="8514"/>
          <a:stretch/>
        </p:blipFill>
        <p:spPr>
          <a:xfrm rot="8661008">
            <a:off x="-1657006" y="508878"/>
            <a:ext cx="9963221" cy="305935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0483A9B-2164-5A4A-9435-454D2DB7E9D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63826" y="870857"/>
            <a:ext cx="4803775" cy="522514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FI" dirty="0"/>
              <a:t>Kuva</a:t>
            </a:r>
          </a:p>
        </p:txBody>
      </p:sp>
    </p:spTree>
    <p:extLst>
      <p:ext uri="{BB962C8B-B14F-4D97-AF65-F5344CB8AC3E}">
        <p14:creationId xmlns:p14="http://schemas.microsoft.com/office/powerpoint/2010/main" val="7963575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D242FAE-F8AA-514B-AC17-6EBCFA62E62B}"/>
              </a:ext>
            </a:extLst>
          </p:cNvPr>
          <p:cNvSpPr/>
          <p:nvPr userDrawn="1"/>
        </p:nvSpPr>
        <p:spPr>
          <a:xfrm>
            <a:off x="0" y="-1"/>
            <a:ext cx="3265714" cy="6858001"/>
          </a:xfrm>
          <a:prstGeom prst="rect">
            <a:avLst/>
          </a:prstGeom>
          <a:solidFill>
            <a:srgbClr val="FFBF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accent2"/>
              </a:solidFill>
            </a:endParaRPr>
          </a:p>
        </p:txBody>
      </p:sp>
      <p:pic>
        <p:nvPicPr>
          <p:cNvPr id="9" name="Kuva 4">
            <a:extLst>
              <a:ext uri="{FF2B5EF4-FFF2-40B4-BE49-F238E27FC236}">
                <a16:creationId xmlns:a16="http://schemas.microsoft.com/office/drawing/2014/main" id="{F3922263-6126-9843-84F9-5F84432E8D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078" r="24810"/>
          <a:stretch/>
        </p:blipFill>
        <p:spPr>
          <a:xfrm rot="8512624">
            <a:off x="-720723" y="88321"/>
            <a:ext cx="7464416" cy="28381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F41941-962B-CC4C-8F8A-CA18FC5C22A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64670" y="870856"/>
            <a:ext cx="4367901" cy="3207657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en-GB" dirty="0" err="1"/>
              <a:t>Lisää</a:t>
            </a:r>
            <a:br>
              <a:rPr lang="en-GB" dirty="0"/>
            </a:br>
            <a:r>
              <a:rPr lang="en-GB" dirty="0" err="1"/>
              <a:t>otsikko</a:t>
            </a:r>
            <a:endParaRPr lang="en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40AA57-4BF0-FD4F-9497-47F44A01F66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64670" y="4238625"/>
            <a:ext cx="4629160" cy="1814286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Lisää</a:t>
            </a:r>
            <a:r>
              <a:rPr lang="en-GB" dirty="0"/>
              <a:t> </a:t>
            </a:r>
            <a:r>
              <a:rPr lang="en-GB" dirty="0" err="1"/>
              <a:t>tekstiä</a:t>
            </a:r>
            <a:endParaRPr lang="en-FI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0483A9B-2164-5A4A-9435-454D2DB7E9D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63826" y="870857"/>
            <a:ext cx="4803775" cy="522514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FI" dirty="0"/>
              <a:t>Kuva</a:t>
            </a:r>
          </a:p>
        </p:txBody>
      </p:sp>
    </p:spTree>
    <p:extLst>
      <p:ext uri="{BB962C8B-B14F-4D97-AF65-F5344CB8AC3E}">
        <p14:creationId xmlns:p14="http://schemas.microsoft.com/office/powerpoint/2010/main" val="14127655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CE23BB3-11D7-3B41-B08B-2D30ADACA020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4B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rgbClr val="004BD7"/>
              </a:solidFill>
            </a:endParaRPr>
          </a:p>
        </p:txBody>
      </p:sp>
      <p:pic>
        <p:nvPicPr>
          <p:cNvPr id="10" name="Kuva 8">
            <a:extLst>
              <a:ext uri="{FF2B5EF4-FFF2-40B4-BE49-F238E27FC236}">
                <a16:creationId xmlns:a16="http://schemas.microsoft.com/office/drawing/2014/main" id="{4018BD7A-0D4C-0243-958B-459F6DB5E2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397" r="21792"/>
          <a:stretch/>
        </p:blipFill>
        <p:spPr>
          <a:xfrm rot="7976059">
            <a:off x="-1729252" y="200538"/>
            <a:ext cx="9114482" cy="5947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F41941-962B-CC4C-8F8A-CA18FC5C22A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864670" y="870856"/>
            <a:ext cx="4367901" cy="3207657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Lisää</a:t>
            </a:r>
            <a:br>
              <a:rPr lang="en-GB" dirty="0"/>
            </a:br>
            <a:r>
              <a:rPr lang="en-GB" dirty="0" err="1"/>
              <a:t>otsikko</a:t>
            </a:r>
            <a:endParaRPr lang="en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40AA57-4BF0-FD4F-9497-47F44A01F66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864670" y="4238625"/>
            <a:ext cx="4629160" cy="1814286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Lisää</a:t>
            </a:r>
            <a:r>
              <a:rPr lang="en-GB" dirty="0"/>
              <a:t> </a:t>
            </a:r>
            <a:r>
              <a:rPr lang="en-GB" dirty="0" err="1"/>
              <a:t>tekstiä</a:t>
            </a:r>
            <a:endParaRPr lang="en-FI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0483A9B-2164-5A4A-9435-454D2DB7E9D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63826" y="870857"/>
            <a:ext cx="4803775" cy="522514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FI" dirty="0"/>
              <a:t>Kuva</a:t>
            </a:r>
          </a:p>
        </p:txBody>
      </p:sp>
      <p:pic>
        <p:nvPicPr>
          <p:cNvPr id="11" name="Kuva 12">
            <a:extLst>
              <a:ext uri="{FF2B5EF4-FFF2-40B4-BE49-F238E27FC236}">
                <a16:creationId xmlns:a16="http://schemas.microsoft.com/office/drawing/2014/main" id="{D7075646-E27F-DD47-86FC-18FD3EE5A2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05414" y="596148"/>
            <a:ext cx="886364" cy="79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4282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D242FAE-F8AA-514B-AC17-6EBCFA62E62B}"/>
              </a:ext>
            </a:extLst>
          </p:cNvPr>
          <p:cNvSpPr/>
          <p:nvPr userDrawn="1"/>
        </p:nvSpPr>
        <p:spPr>
          <a:xfrm>
            <a:off x="8926286" y="-1"/>
            <a:ext cx="3265714" cy="6858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F41941-962B-CC4C-8F8A-CA18FC5C22A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0222" y="870856"/>
            <a:ext cx="4537835" cy="3207657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en-GB" dirty="0" err="1"/>
              <a:t>Lisää</a:t>
            </a:r>
            <a:br>
              <a:rPr lang="en-GB" dirty="0"/>
            </a:br>
            <a:r>
              <a:rPr lang="en-GB" dirty="0" err="1"/>
              <a:t>otsikko</a:t>
            </a:r>
            <a:endParaRPr lang="en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40AA57-4BF0-FD4F-9497-47F44A01F66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0222" y="4238625"/>
            <a:ext cx="4537835" cy="1814286"/>
          </a:xfr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Lisää</a:t>
            </a:r>
            <a:r>
              <a:rPr lang="en-GB" dirty="0"/>
              <a:t> </a:t>
            </a:r>
            <a:r>
              <a:rPr lang="en-GB" dirty="0" err="1"/>
              <a:t>tekstiä</a:t>
            </a:r>
            <a:endParaRPr lang="en-FI" dirty="0"/>
          </a:p>
        </p:txBody>
      </p:sp>
      <p:pic>
        <p:nvPicPr>
          <p:cNvPr id="8" name="Kuva 12">
            <a:extLst>
              <a:ext uri="{FF2B5EF4-FFF2-40B4-BE49-F238E27FC236}">
                <a16:creationId xmlns:a16="http://schemas.microsoft.com/office/drawing/2014/main" id="{B8D27C0B-6C28-BC49-97B2-E4CE833B30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5414" y="596148"/>
            <a:ext cx="886364" cy="795454"/>
          </a:xfrm>
          <a:prstGeom prst="rect">
            <a:avLst/>
          </a:prstGeom>
        </p:spPr>
      </p:pic>
      <p:pic>
        <p:nvPicPr>
          <p:cNvPr id="10" name="Kuva 2" descr="Kuva, joka sisältää kohteen laser&#10;&#10;Kuvaus luotu automaattisesti">
            <a:extLst>
              <a:ext uri="{FF2B5EF4-FFF2-40B4-BE49-F238E27FC236}">
                <a16:creationId xmlns:a16="http://schemas.microsoft.com/office/drawing/2014/main" id="{932227BB-71CB-4948-873E-0910716594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23825" r="15268"/>
          <a:stretch/>
        </p:blipFill>
        <p:spPr>
          <a:xfrm rot="2504606">
            <a:off x="5566367" y="1435661"/>
            <a:ext cx="7779820" cy="3210822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0483A9B-2164-5A4A-9435-454D2DB7E9D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17573" y="870857"/>
            <a:ext cx="4803775" cy="522514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FI" dirty="0"/>
              <a:t>Kuva</a:t>
            </a:r>
          </a:p>
        </p:txBody>
      </p:sp>
    </p:spTree>
    <p:extLst>
      <p:ext uri="{BB962C8B-B14F-4D97-AF65-F5344CB8AC3E}">
        <p14:creationId xmlns:p14="http://schemas.microsoft.com/office/powerpoint/2010/main" val="16915934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BEEEB69-B05A-7642-A377-647394026E60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004B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rgbClr val="004BD7"/>
              </a:solidFill>
            </a:endParaRPr>
          </a:p>
        </p:txBody>
      </p:sp>
      <p:pic>
        <p:nvPicPr>
          <p:cNvPr id="8" name="Kuva 12">
            <a:extLst>
              <a:ext uri="{FF2B5EF4-FFF2-40B4-BE49-F238E27FC236}">
                <a16:creationId xmlns:a16="http://schemas.microsoft.com/office/drawing/2014/main" id="{5A7A4004-4626-4940-A9EC-65C2ECBA65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5414" y="596148"/>
            <a:ext cx="886364" cy="7954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F41941-962B-CC4C-8F8A-CA18FC5C22A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44914" y="1391602"/>
            <a:ext cx="8302172" cy="2387600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Lisää</a:t>
            </a:r>
            <a:r>
              <a:rPr lang="en-GB" dirty="0"/>
              <a:t> </a:t>
            </a:r>
            <a:r>
              <a:rPr lang="en-GB" dirty="0" err="1"/>
              <a:t>otsikko</a:t>
            </a:r>
            <a:endParaRPr lang="en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40AA57-4BF0-FD4F-9497-47F44A01F66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944914" y="4095803"/>
            <a:ext cx="8302172" cy="143123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Lisää</a:t>
            </a:r>
            <a:r>
              <a:rPr lang="en-GB" dirty="0"/>
              <a:t> </a:t>
            </a:r>
            <a:r>
              <a:rPr lang="en-GB" dirty="0" err="1"/>
              <a:t>tekstiä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472538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8200" y="778889"/>
            <a:ext cx="10515600" cy="1030862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956710"/>
            <a:ext cx="5181600" cy="3743324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956710"/>
            <a:ext cx="5181600" cy="3743323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8347" y="5779168"/>
            <a:ext cx="858670" cy="76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3617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BEEEB69-B05A-7642-A377-647394026E60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accent2"/>
              </a:solidFill>
            </a:endParaRPr>
          </a:p>
        </p:txBody>
      </p:sp>
      <p:pic>
        <p:nvPicPr>
          <p:cNvPr id="8" name="Kuva 12">
            <a:extLst>
              <a:ext uri="{FF2B5EF4-FFF2-40B4-BE49-F238E27FC236}">
                <a16:creationId xmlns:a16="http://schemas.microsoft.com/office/drawing/2014/main" id="{5A7A4004-4626-4940-A9EC-65C2ECBA65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5414" y="596148"/>
            <a:ext cx="886364" cy="7954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F41941-962B-CC4C-8F8A-CA18FC5C22A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44914" y="1391602"/>
            <a:ext cx="8302172" cy="2387600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Lisää</a:t>
            </a:r>
            <a:r>
              <a:rPr lang="en-GB" dirty="0"/>
              <a:t> </a:t>
            </a:r>
            <a:r>
              <a:rPr lang="en-GB" dirty="0" err="1"/>
              <a:t>otsikko</a:t>
            </a:r>
            <a:endParaRPr lang="en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40AA57-4BF0-FD4F-9497-47F44A01F66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944914" y="4095803"/>
            <a:ext cx="8302172" cy="143123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Lisää</a:t>
            </a:r>
            <a:r>
              <a:rPr lang="en-GB" dirty="0"/>
              <a:t> </a:t>
            </a:r>
            <a:r>
              <a:rPr lang="en-GB" dirty="0" err="1"/>
              <a:t>tekstiä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6700969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41941-962B-CC4C-8F8A-CA18FC5C22A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44914" y="1391602"/>
            <a:ext cx="8302172" cy="2387600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en-GB" dirty="0" err="1"/>
              <a:t>Lisää</a:t>
            </a:r>
            <a:r>
              <a:rPr lang="en-GB" dirty="0"/>
              <a:t> </a:t>
            </a:r>
            <a:r>
              <a:rPr lang="en-GB" dirty="0" err="1"/>
              <a:t>otsikko</a:t>
            </a:r>
            <a:endParaRPr lang="en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40AA57-4BF0-FD4F-9497-47F44A01F66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944914" y="4095803"/>
            <a:ext cx="8302172" cy="143123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 err="1"/>
              <a:t>Lisää</a:t>
            </a:r>
            <a:r>
              <a:rPr lang="en-GB" dirty="0"/>
              <a:t> </a:t>
            </a:r>
            <a:r>
              <a:rPr lang="en-GB" dirty="0" err="1"/>
              <a:t>tekstiä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7975340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41941-962B-CC4C-8F8A-CA18FC5C22A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11086" y="1755776"/>
            <a:ext cx="3439885" cy="3615650"/>
          </a:xfrm>
        </p:spPr>
        <p:txBody>
          <a:bodyPr anchor="ctr">
            <a:normAutofit/>
          </a:bodyPr>
          <a:lstStyle>
            <a:lvl1pPr algn="l"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en-GB" dirty="0" err="1"/>
              <a:t>Lisää</a:t>
            </a:r>
            <a:r>
              <a:rPr lang="en-GB" dirty="0"/>
              <a:t> </a:t>
            </a:r>
            <a:r>
              <a:rPr lang="en-GB" dirty="0" err="1"/>
              <a:t>nostoteksti</a:t>
            </a:r>
            <a:r>
              <a:rPr lang="en-GB" dirty="0"/>
              <a:t> </a:t>
            </a:r>
            <a:r>
              <a:rPr lang="en-GB" dirty="0" err="1"/>
              <a:t>tähän</a:t>
            </a:r>
            <a:endParaRPr lang="en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40AA57-4BF0-FD4F-9497-47F44A01F66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9183" y="811433"/>
            <a:ext cx="1348931" cy="944343"/>
          </a:xfrm>
        </p:spPr>
        <p:txBody>
          <a:bodyPr>
            <a:noAutofit/>
          </a:bodyPr>
          <a:lstStyle>
            <a:lvl1pPr marL="0" indent="0" algn="l">
              <a:buNone/>
              <a:defRPr sz="19900" b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“</a:t>
            </a:r>
            <a:endParaRPr lang="en-FI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0483A9B-2164-5A4A-9435-454D2DB7E9D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88423" y="1"/>
            <a:ext cx="5703577" cy="68579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FI" dirty="0"/>
              <a:t>Kuva</a:t>
            </a:r>
          </a:p>
        </p:txBody>
      </p:sp>
      <p:pic>
        <p:nvPicPr>
          <p:cNvPr id="7" name="Kuva 14">
            <a:extLst>
              <a:ext uri="{FF2B5EF4-FFF2-40B4-BE49-F238E27FC236}">
                <a16:creationId xmlns:a16="http://schemas.microsoft.com/office/drawing/2014/main" id="{0EA6E450-A763-A249-86BA-AC8EF8FA5F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391"/>
          <a:stretch/>
        </p:blipFill>
        <p:spPr>
          <a:xfrm rot="13466585">
            <a:off x="464497" y="1102641"/>
            <a:ext cx="10478164" cy="2597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1522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41941-962B-CC4C-8F8A-CA18FC5C22A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26744" y="1755776"/>
            <a:ext cx="5080000" cy="3615650"/>
          </a:xfrm>
        </p:spPr>
        <p:txBody>
          <a:bodyPr anchor="ctr">
            <a:normAutofit/>
          </a:bodyPr>
          <a:lstStyle>
            <a:lvl1pPr algn="l"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en-GB" dirty="0" err="1"/>
              <a:t>Lisää</a:t>
            </a:r>
            <a:r>
              <a:rPr lang="en-GB" dirty="0"/>
              <a:t> </a:t>
            </a:r>
            <a:r>
              <a:rPr lang="en-GB" dirty="0" err="1"/>
              <a:t>nostoteksti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tähän</a:t>
            </a:r>
            <a:endParaRPr lang="en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40AA57-4BF0-FD4F-9497-47F44A01F66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47069" y="811433"/>
            <a:ext cx="1348931" cy="944343"/>
          </a:xfrm>
        </p:spPr>
        <p:txBody>
          <a:bodyPr>
            <a:noAutofit/>
          </a:bodyPr>
          <a:lstStyle>
            <a:lvl1pPr marL="0" indent="0" algn="l">
              <a:buNone/>
              <a:defRPr sz="19900" b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“</a:t>
            </a:r>
            <a:endParaRPr lang="en-FI" dirty="0"/>
          </a:p>
        </p:txBody>
      </p:sp>
      <p:pic>
        <p:nvPicPr>
          <p:cNvPr id="8" name="Kuva 3">
            <a:extLst>
              <a:ext uri="{FF2B5EF4-FFF2-40B4-BE49-F238E27FC236}">
                <a16:creationId xmlns:a16="http://schemas.microsoft.com/office/drawing/2014/main" id="{024939B1-EE61-2D46-A1F2-D339B44496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0200" r="6328"/>
          <a:stretch/>
        </p:blipFill>
        <p:spPr>
          <a:xfrm rot="14885465">
            <a:off x="-551005" y="2333428"/>
            <a:ext cx="7675993" cy="303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8095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pe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41941-962B-CC4C-8F8A-CA18FC5C22A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49830" y="2220686"/>
            <a:ext cx="4063999" cy="1901371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Kiitos!</a:t>
            </a:r>
            <a:endParaRPr lang="en-FI" dirty="0"/>
          </a:p>
        </p:txBody>
      </p:sp>
      <p:pic>
        <p:nvPicPr>
          <p:cNvPr id="6" name="Kuva 2">
            <a:extLst>
              <a:ext uri="{FF2B5EF4-FFF2-40B4-BE49-F238E27FC236}">
                <a16:creationId xmlns:a16="http://schemas.microsoft.com/office/drawing/2014/main" id="{F1B98449-7B27-314E-8765-3E4C0D93E3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35469" y="615575"/>
            <a:ext cx="1788553" cy="1605111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FCD8F14-2745-0E4F-9EA8-A2FF69CF1E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49375" y="4354513"/>
            <a:ext cx="4063846" cy="104480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GB" dirty="0" err="1"/>
              <a:t>Lisää</a:t>
            </a:r>
            <a:r>
              <a:rPr lang="en-GB" dirty="0"/>
              <a:t> </a:t>
            </a:r>
            <a:r>
              <a:rPr lang="en-GB" dirty="0" err="1"/>
              <a:t>tekstiä</a:t>
            </a:r>
            <a:endParaRPr lang="en-GB" dirty="0"/>
          </a:p>
        </p:txBody>
      </p:sp>
      <p:pic>
        <p:nvPicPr>
          <p:cNvPr id="9" name="Kuva 3">
            <a:extLst>
              <a:ext uri="{FF2B5EF4-FFF2-40B4-BE49-F238E27FC236}">
                <a16:creationId xmlns:a16="http://schemas.microsoft.com/office/drawing/2014/main" id="{0D6CED73-7F49-1A4D-ADF0-8B74F7F7A90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49375" y="5628548"/>
            <a:ext cx="149739" cy="149739"/>
          </a:xfrm>
          <a:prstGeom prst="rect">
            <a:avLst/>
          </a:prstGeom>
        </p:spPr>
      </p:pic>
      <p:pic>
        <p:nvPicPr>
          <p:cNvPr id="10" name="Kuva 4">
            <a:extLst>
              <a:ext uri="{FF2B5EF4-FFF2-40B4-BE49-F238E27FC236}">
                <a16:creationId xmlns:a16="http://schemas.microsoft.com/office/drawing/2014/main" id="{AEF2FB77-7DAB-2F42-B6FA-05092B4ACCA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36765" y="5628548"/>
            <a:ext cx="149739" cy="149739"/>
          </a:xfrm>
          <a:prstGeom prst="rect">
            <a:avLst/>
          </a:prstGeom>
        </p:spPr>
      </p:pic>
      <p:pic>
        <p:nvPicPr>
          <p:cNvPr id="11" name="Kuva 5">
            <a:extLst>
              <a:ext uri="{FF2B5EF4-FFF2-40B4-BE49-F238E27FC236}">
                <a16:creationId xmlns:a16="http://schemas.microsoft.com/office/drawing/2014/main" id="{F8A859C3-5D4C-BA41-B4FE-D7A9B77FBB1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736703" y="5628548"/>
            <a:ext cx="149739" cy="149739"/>
          </a:xfrm>
          <a:prstGeom prst="rect">
            <a:avLst/>
          </a:prstGeom>
        </p:spPr>
      </p:pic>
      <p:sp>
        <p:nvSpPr>
          <p:cNvPr id="12" name="Tekstiruutu 6">
            <a:extLst>
              <a:ext uri="{FF2B5EF4-FFF2-40B4-BE49-F238E27FC236}">
                <a16:creationId xmlns:a16="http://schemas.microsoft.com/office/drawing/2014/main" id="{33CF55A0-97D4-D24E-AD82-5F55B0C16047}"/>
              </a:ext>
            </a:extLst>
          </p:cNvPr>
          <p:cNvSpPr txBox="1"/>
          <p:nvPr userDrawn="1"/>
        </p:nvSpPr>
        <p:spPr>
          <a:xfrm>
            <a:off x="1686504" y="5588001"/>
            <a:ext cx="1625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900" b="1" dirty="0"/>
              <a:t>@LIIKKUVAKOULU</a:t>
            </a:r>
          </a:p>
        </p:txBody>
      </p:sp>
      <p:pic>
        <p:nvPicPr>
          <p:cNvPr id="13" name="Kuva 11" descr="Kuva, joka sisältää kohteen sumea, kevyt&#10;&#10;Kuvaus luotu automaattisesti">
            <a:extLst>
              <a:ext uri="{FF2B5EF4-FFF2-40B4-BE49-F238E27FC236}">
                <a16:creationId xmlns:a16="http://schemas.microsoft.com/office/drawing/2014/main" id="{9CD73408-2ABE-DF49-8CB3-2C99918BC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6251" t="3337" r="25584"/>
          <a:stretch/>
        </p:blipFill>
        <p:spPr>
          <a:xfrm rot="8941741">
            <a:off x="-779650" y="-104805"/>
            <a:ext cx="8183508" cy="291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5990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Lope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41941-962B-CC4C-8F8A-CA18FC5C22A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44800" y="2975429"/>
            <a:ext cx="6890669" cy="1146628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Kiitos!</a:t>
            </a:r>
            <a:endParaRPr lang="en-FI" dirty="0"/>
          </a:p>
        </p:txBody>
      </p:sp>
      <p:pic>
        <p:nvPicPr>
          <p:cNvPr id="6" name="Kuva 2">
            <a:extLst>
              <a:ext uri="{FF2B5EF4-FFF2-40B4-BE49-F238E27FC236}">
                <a16:creationId xmlns:a16="http://schemas.microsoft.com/office/drawing/2014/main" id="{F1B98449-7B27-314E-8765-3E4C0D93E3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55318" y="876832"/>
            <a:ext cx="1788553" cy="1605111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FCD8F14-2745-0E4F-9EA8-A2FF69CF1E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44800" y="4354513"/>
            <a:ext cx="6890669" cy="1044801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en-GB" dirty="0" err="1"/>
              <a:t>Lisää</a:t>
            </a:r>
            <a:r>
              <a:rPr lang="en-GB" dirty="0"/>
              <a:t> </a:t>
            </a:r>
            <a:r>
              <a:rPr lang="en-GB" dirty="0" err="1"/>
              <a:t>tekstiä</a:t>
            </a:r>
            <a:endParaRPr lang="en-GB" dirty="0"/>
          </a:p>
        </p:txBody>
      </p:sp>
      <p:pic>
        <p:nvPicPr>
          <p:cNvPr id="9" name="Kuva 3">
            <a:extLst>
              <a:ext uri="{FF2B5EF4-FFF2-40B4-BE49-F238E27FC236}">
                <a16:creationId xmlns:a16="http://schemas.microsoft.com/office/drawing/2014/main" id="{0D6CED73-7F49-1A4D-ADF0-8B74F7F7A90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355318" y="5628548"/>
            <a:ext cx="149739" cy="149739"/>
          </a:xfrm>
          <a:prstGeom prst="rect">
            <a:avLst/>
          </a:prstGeom>
        </p:spPr>
      </p:pic>
      <p:pic>
        <p:nvPicPr>
          <p:cNvPr id="10" name="Kuva 4">
            <a:extLst>
              <a:ext uri="{FF2B5EF4-FFF2-40B4-BE49-F238E27FC236}">
                <a16:creationId xmlns:a16="http://schemas.microsoft.com/office/drawing/2014/main" id="{AEF2FB77-7DAB-2F42-B6FA-05092B4ACCA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542708" y="5628548"/>
            <a:ext cx="149739" cy="149739"/>
          </a:xfrm>
          <a:prstGeom prst="rect">
            <a:avLst/>
          </a:prstGeom>
        </p:spPr>
      </p:pic>
      <p:pic>
        <p:nvPicPr>
          <p:cNvPr id="11" name="Kuva 5">
            <a:extLst>
              <a:ext uri="{FF2B5EF4-FFF2-40B4-BE49-F238E27FC236}">
                <a16:creationId xmlns:a16="http://schemas.microsoft.com/office/drawing/2014/main" id="{F8A859C3-5D4C-BA41-B4FE-D7A9B77FBB1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742646" y="5628548"/>
            <a:ext cx="149739" cy="149739"/>
          </a:xfrm>
          <a:prstGeom prst="rect">
            <a:avLst/>
          </a:prstGeom>
        </p:spPr>
      </p:pic>
      <p:sp>
        <p:nvSpPr>
          <p:cNvPr id="12" name="Tekstiruutu 6">
            <a:extLst>
              <a:ext uri="{FF2B5EF4-FFF2-40B4-BE49-F238E27FC236}">
                <a16:creationId xmlns:a16="http://schemas.microsoft.com/office/drawing/2014/main" id="{33CF55A0-97D4-D24E-AD82-5F55B0C16047}"/>
              </a:ext>
            </a:extLst>
          </p:cNvPr>
          <p:cNvSpPr txBox="1"/>
          <p:nvPr userDrawn="1"/>
        </p:nvSpPr>
        <p:spPr>
          <a:xfrm>
            <a:off x="5692447" y="5588001"/>
            <a:ext cx="1625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900" b="1" dirty="0"/>
              <a:t>@LIIKKUVAKOULU</a:t>
            </a:r>
          </a:p>
        </p:txBody>
      </p:sp>
    </p:spTree>
    <p:extLst>
      <p:ext uri="{BB962C8B-B14F-4D97-AF65-F5344CB8AC3E}">
        <p14:creationId xmlns:p14="http://schemas.microsoft.com/office/powerpoint/2010/main" val="3459381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et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5"/>
          <p:cNvSpPr/>
          <p:nvPr userDrawn="1"/>
        </p:nvSpPr>
        <p:spPr>
          <a:xfrm>
            <a:off x="0" y="0"/>
            <a:ext cx="12199344" cy="5860973"/>
          </a:xfrm>
          <a:prstGeom prst="rect">
            <a:avLst/>
          </a:prstGeom>
          <a:solidFill>
            <a:srgbClr val="9AC42F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Suorakulmio 1"/>
          <p:cNvSpPr/>
          <p:nvPr userDrawn="1"/>
        </p:nvSpPr>
        <p:spPr>
          <a:xfrm>
            <a:off x="0" y="5860973"/>
            <a:ext cx="12192000" cy="997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7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2902226" y="2087217"/>
            <a:ext cx="6380921" cy="2495686"/>
          </a:xfrm>
        </p:spPr>
        <p:txBody>
          <a:bodyPr>
            <a:normAutofit/>
          </a:bodyPr>
          <a:lstStyle>
            <a:lvl1pPr marL="0" indent="0" algn="ctr">
              <a:buNone/>
              <a:defRPr sz="5400" b="1" i="1">
                <a:solidFill>
                  <a:schemeClr val="bg1"/>
                </a:solidFill>
                <a:latin typeface="Tiltium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spcBef>
                <a:spcPts val="0"/>
              </a:spcBef>
            </a:pPr>
            <a:r>
              <a:rPr lang="fi-FI" sz="5400"/>
              <a:t>Lisätietoja ja ideoita</a:t>
            </a:r>
          </a:p>
          <a:p>
            <a:pPr>
              <a:spcBef>
                <a:spcPts val="0"/>
              </a:spcBef>
            </a:pPr>
            <a:r>
              <a:rPr lang="fi-FI"/>
              <a:t>liikkuvakoulu.fi</a:t>
            </a:r>
          </a:p>
        </p:txBody>
      </p:sp>
      <p:pic>
        <p:nvPicPr>
          <p:cNvPr id="8" name="Kuva 7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678AF075-6740-46AA-BCE7-2BFE6E3556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031" y="5955065"/>
            <a:ext cx="2221154" cy="816377"/>
          </a:xfrm>
          <a:prstGeom prst="rect">
            <a:avLst/>
          </a:prstGeom>
        </p:spPr>
      </p:pic>
      <p:pic>
        <p:nvPicPr>
          <p:cNvPr id="9" name="Kuva 8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772B6086-B68E-4F1E-B53E-0D965E5C01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095" y="5868508"/>
            <a:ext cx="2221154" cy="989492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F5885B11-C3A4-4B90-BDCE-D1D7D98EE1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23645" y="6089933"/>
            <a:ext cx="889618" cy="58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6874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etu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3933645" y="4415687"/>
            <a:ext cx="4347714" cy="786042"/>
          </a:xfrm>
        </p:spPr>
        <p:txBody>
          <a:bodyPr>
            <a:normAutofit/>
          </a:bodyPr>
          <a:lstStyle>
            <a:lvl1pPr marL="0" indent="0" algn="ctr">
              <a:buNone/>
              <a:defRPr lang="fi-FI" b="1" i="1" dirty="0">
                <a:latin typeface="Tiltium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liikkuvakoulu.fi</a:t>
            </a:r>
          </a:p>
        </p:txBody>
      </p:sp>
      <p:pic>
        <p:nvPicPr>
          <p:cNvPr id="8" name="Kuva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395" y="1909315"/>
            <a:ext cx="2426213" cy="1761748"/>
          </a:xfrm>
          <a:prstGeom prst="rect">
            <a:avLst/>
          </a:prstGeom>
        </p:spPr>
      </p:pic>
      <p:pic>
        <p:nvPicPr>
          <p:cNvPr id="5" name="Kuva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F1B68666-8546-432E-B3F0-C1F1B6A939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002" y="5689196"/>
            <a:ext cx="2221154" cy="816377"/>
          </a:xfrm>
          <a:prstGeom prst="rect">
            <a:avLst/>
          </a:prstGeom>
        </p:spPr>
      </p:pic>
      <p:pic>
        <p:nvPicPr>
          <p:cNvPr id="9" name="Kuva 8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20D228A9-7014-4742-8A65-D7ED57529B5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066" y="5602639"/>
            <a:ext cx="2221154" cy="989492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00925531-CC1E-47BE-AE30-9FB516E42E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041" y="6007095"/>
            <a:ext cx="1302077" cy="18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411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22.12.2017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MATTI MEIKÄLÄINEN</a:t>
            </a:r>
          </a:p>
        </p:txBody>
      </p:sp>
    </p:spTree>
    <p:extLst>
      <p:ext uri="{BB962C8B-B14F-4D97-AF65-F5344CB8AC3E}">
        <p14:creationId xmlns:p14="http://schemas.microsoft.com/office/powerpoint/2010/main" val="1218110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uva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2586" y="364067"/>
            <a:ext cx="6001215" cy="175608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52586" y="2329366"/>
            <a:ext cx="6001215" cy="29678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11.11.2017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ETUNIMI SUKUNIMI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9973F-BE6B-144E-B79B-A190D898F1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71475" y="364067"/>
            <a:ext cx="4723343" cy="492971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248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loi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 hasCustomPrompt="1"/>
          </p:nvPr>
        </p:nvSpPr>
        <p:spPr>
          <a:xfrm>
            <a:off x="1524000" y="2285999"/>
            <a:ext cx="9144000" cy="1223963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rgbClr val="4A4A4A"/>
                </a:solidFill>
                <a:latin typeface="+mn-lt"/>
              </a:defRPr>
            </a:lvl1pPr>
          </a:lstStyle>
          <a:p>
            <a:r>
              <a:rPr lang="fi-FI"/>
              <a:t>Otsikko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72231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4A4A4A"/>
                </a:solidFill>
                <a:latin typeface="Cambria" panose="020405030504060302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Nimi ja titteli</a:t>
            </a:r>
          </a:p>
        </p:txBody>
      </p:sp>
      <p:pic>
        <p:nvPicPr>
          <p:cNvPr id="7" name="Kuva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94129" y="942055"/>
            <a:ext cx="1213267" cy="1085874"/>
          </a:xfrm>
          <a:prstGeom prst="rect">
            <a:avLst/>
          </a:prstGeom>
        </p:spPr>
      </p:pic>
      <p:pic>
        <p:nvPicPr>
          <p:cNvPr id="8" name="Kuva 7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E955EB2C-46D9-4668-848A-89F1C32B42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002" y="5689196"/>
            <a:ext cx="2221154" cy="816377"/>
          </a:xfrm>
          <a:prstGeom prst="rect">
            <a:avLst/>
          </a:prstGeom>
        </p:spPr>
      </p:pic>
      <p:pic>
        <p:nvPicPr>
          <p:cNvPr id="10" name="Kuva 9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DD74F8D5-2AA5-4279-8157-C16A52E55CF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066" y="5602639"/>
            <a:ext cx="2221154" cy="989492"/>
          </a:xfrm>
          <a:prstGeom prst="rect">
            <a:avLst/>
          </a:prstGeom>
        </p:spPr>
      </p:pic>
      <p:pic>
        <p:nvPicPr>
          <p:cNvPr id="12" name="Kuva 11">
            <a:extLst>
              <a:ext uri="{FF2B5EF4-FFF2-40B4-BE49-F238E27FC236}">
                <a16:creationId xmlns:a16="http://schemas.microsoft.com/office/drawing/2014/main" id="{8882E126-6024-4871-B94F-7B60B5CA805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61509" y="5751320"/>
            <a:ext cx="951294" cy="62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613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i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36384" y="1012199"/>
            <a:ext cx="9355390" cy="951861"/>
          </a:xfrm>
        </p:spPr>
        <p:txBody>
          <a:bodyPr/>
          <a:lstStyle/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008409" y="1967566"/>
            <a:ext cx="9383365" cy="3243263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7" name="Kuva 6"/>
          <p:cNvPicPr preferRelativeResize="0"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38200" y="6209268"/>
            <a:ext cx="10544577" cy="10800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83414" y="5480720"/>
            <a:ext cx="1015132" cy="90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650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35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image" Target="../media/image12.svg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image" Target="../media/image11.png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ABAC3D-0511-488E-81F7-328DE2E6B8D6}" type="datetimeFigureOut">
              <a:rPr lang="fi-FI" smtClean="0"/>
              <a:t>5.5.2023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6B97CB-51BE-4F0E-A3F3-AE3C376EE75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37142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5" r:id="rId4"/>
    <p:sldLayoutId id="2147483656" r:id="rId5"/>
    <p:sldLayoutId id="2147483664" r:id="rId6"/>
    <p:sldLayoutId id="214748366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4A4A4A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rgbClr val="4A4A4A"/>
          </a:solidFill>
          <a:latin typeface="Cambria" panose="0204050305040603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A4A4A"/>
          </a:solidFill>
          <a:latin typeface="Cambria" panose="0204050305040603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A4A4A"/>
          </a:solidFill>
          <a:latin typeface="Cambria" panose="0204050305040603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4A4A4A"/>
          </a:solidFill>
          <a:latin typeface="Cambria" panose="0204050305040603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4A4A4A"/>
          </a:solidFill>
          <a:latin typeface="Cambria" panose="0204050305040603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ABAC3D-0511-488E-81F7-328DE2E6B8D6}" type="datetimeFigureOut">
              <a:rPr lang="fi-FI" smtClean="0"/>
              <a:t>5.5.2023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6B97CB-51BE-4F0E-A3F3-AE3C376EE75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81353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6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4A4A4A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rgbClr val="4A4A4A"/>
          </a:solidFill>
          <a:latin typeface="Cambria" panose="0204050305040603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A4A4A"/>
          </a:solidFill>
          <a:latin typeface="Cambria" panose="0204050305040603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A4A4A"/>
          </a:solidFill>
          <a:latin typeface="Cambria" panose="0204050305040603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4A4A4A"/>
          </a:solidFill>
          <a:latin typeface="Cambria" panose="0204050305040603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4A4A4A"/>
          </a:solidFill>
          <a:latin typeface="Cambria" panose="0204050305040603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F4FA8D-B247-434F-A6B4-DF5553F7E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3D1802-D3A2-B74C-8533-058ACB321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2250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3350E0-1CAE-B64B-9D87-C219C325F0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20531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DC9B33-A993-9641-B1C3-AB15E5369E48}" type="datetimeFigureOut">
              <a:rPr lang="en-FI" smtClean="0"/>
              <a:t>05/05/2023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611CFF-21C0-3C46-87CC-B019717E60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31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22360E-F7CA-C14E-ACC1-83FDF79C86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0531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6E4BC-384A-DA4A-B9B5-D40650D832C3}" type="slidenum">
              <a:rPr lang="en-FI" smtClean="0"/>
              <a:t>‹#›</a:t>
            </a:fld>
            <a:endParaRPr lang="en-FI"/>
          </a:p>
        </p:txBody>
      </p:sp>
      <p:pic>
        <p:nvPicPr>
          <p:cNvPr id="7" name="Kuva 8">
            <a:extLst>
              <a:ext uri="{FF2B5EF4-FFF2-40B4-BE49-F238E27FC236}">
                <a16:creationId xmlns:a16="http://schemas.microsoft.com/office/drawing/2014/main" id="{F2DFF17F-626C-7043-B6DD-F7997B1E7A0D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0704508" y="594233"/>
            <a:ext cx="881140" cy="79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371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  <p:sldLayoutId id="2147483686" r:id="rId19"/>
    <p:sldLayoutId id="2147483687" r:id="rId20"/>
    <p:sldLayoutId id="2147483688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ikkuvakoulu.fi/nykytila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xUrhe_o2lc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ikkuvakoulu.fi/ideat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9.jpeg"/><Relationship Id="rId4" Type="http://schemas.openxmlformats.org/officeDocument/2006/relationships/hyperlink" Target="http://www.liikkuvakoulu.fi/opas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iikkuvaopiskelu.fi/" TargetMode="External"/><Relationship Id="rId3" Type="http://schemas.openxmlformats.org/officeDocument/2006/relationships/image" Target="../media/image43.png"/><Relationship Id="rId7" Type="http://schemas.openxmlformats.org/officeDocument/2006/relationships/hyperlink" Target="http://www.liikkuvakoulu.fi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liikkuvavarhaiskasvatus.fi/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r4L89E7XWA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CA073197-715B-4447-B640-79F7B6C5F7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i-FI"/>
              <a:t>Aktiivisempia ja viihtyisämpiä koulupäivä </a:t>
            </a:r>
          </a:p>
        </p:txBody>
      </p:sp>
      <p:sp>
        <p:nvSpPr>
          <p:cNvPr id="5" name="Alaotsikko 4">
            <a:extLst>
              <a:ext uri="{FF2B5EF4-FFF2-40B4-BE49-F238E27FC236}">
                <a16:creationId xmlns:a16="http://schemas.microsoft.com/office/drawing/2014/main" id="{DEA4C275-D1B1-4B18-B875-38A72C465F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/>
              <a:t>Liikkuva koulu -ohjelma</a:t>
            </a:r>
          </a:p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54951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05BA683-A068-47E8-A298-FF0D36719A2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70368" y="388372"/>
            <a:ext cx="9918071" cy="1031875"/>
          </a:xfrm>
        </p:spPr>
        <p:txBody>
          <a:bodyPr>
            <a:normAutofit/>
          </a:bodyPr>
          <a:lstStyle/>
          <a:p>
            <a:r>
              <a:rPr lang="fi-FI" sz="2800" dirty="0"/>
              <a:t>Liikkuva koulu on ollut valtionhallinnon valinta ja mukana useammassa hallitusohjelmassa</a:t>
            </a:r>
          </a:p>
        </p:txBody>
      </p:sp>
      <p:pic>
        <p:nvPicPr>
          <p:cNvPr id="6" name="Sisällön paikkamerkki 5" descr="Kuva, joka sisältää kohteen näyttökuva&#10;&#10;Kuvaus luotu, erittäin korkea luotettavuus">
            <a:extLst>
              <a:ext uri="{FF2B5EF4-FFF2-40B4-BE49-F238E27FC236}">
                <a16:creationId xmlns:a16="http://schemas.microsoft.com/office/drawing/2014/main" id="{9CABA101-1E93-4C01-87C1-64D60AC17D68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72" b="21092"/>
          <a:stretch/>
        </p:blipFill>
        <p:spPr>
          <a:xfrm>
            <a:off x="0" y="1820863"/>
            <a:ext cx="12192000" cy="4751387"/>
          </a:xfrm>
        </p:spPr>
      </p:pic>
    </p:spTree>
    <p:extLst>
      <p:ext uri="{BB962C8B-B14F-4D97-AF65-F5344CB8AC3E}">
        <p14:creationId xmlns:p14="http://schemas.microsoft.com/office/powerpoint/2010/main" val="1298530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9940" y="751437"/>
            <a:ext cx="5264983" cy="730344"/>
          </a:xfrm>
        </p:spPr>
        <p:txBody>
          <a:bodyPr>
            <a:noAutofit/>
          </a:bodyPr>
          <a:lstStyle/>
          <a:p>
            <a:r>
              <a:rPr lang="fi-FI" sz="3600" dirty="0"/>
              <a:t>Rekisteröityneet Liikkuvat koulu</a:t>
            </a:r>
            <a:endParaRPr lang="en-GB" sz="3600" dirty="0"/>
          </a:p>
        </p:txBody>
      </p:sp>
      <p:sp>
        <p:nvSpPr>
          <p:cNvPr id="11" name="Content Placeholder 10"/>
          <p:cNvSpPr>
            <a:spLocks noGrp="1"/>
          </p:cNvSpPr>
          <p:nvPr>
            <p:ph type="body" sz="quarter" idx="13"/>
          </p:nvPr>
        </p:nvSpPr>
        <p:spPr>
          <a:xfrm>
            <a:off x="5133315" y="2101080"/>
            <a:ext cx="6536602" cy="32585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dirty="0"/>
              <a:t>Tilanne kevät 2023</a:t>
            </a:r>
            <a:br>
              <a:rPr lang="fi-FI" dirty="0"/>
            </a:br>
            <a:endParaRPr lang="fi-FI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2041 peruskoulua, </a:t>
            </a:r>
            <a:r>
              <a:rPr lang="fi-FI" sz="2000" dirty="0"/>
              <a:t>92% kaikista peruskouluista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/>
              <a:t>Peruskouluja 291 kunnasta, 93 % Suomen kunnista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000" dirty="0"/>
              <a:t>Yli 512 000 oppilasta, 93 % kaikista oppilaista</a:t>
            </a:r>
          </a:p>
          <a:p>
            <a:pPr marL="457200" lvl="1" indent="0">
              <a:buNone/>
            </a:pPr>
            <a:endParaRPr lang="fi-FI" dirty="0"/>
          </a:p>
        </p:txBody>
      </p:sp>
      <p:pic>
        <p:nvPicPr>
          <p:cNvPr id="3" name="Sisällön paikkamerkki 2">
            <a:extLst>
              <a:ext uri="{FF2B5EF4-FFF2-40B4-BE49-F238E27FC236}">
                <a16:creationId xmlns:a16="http://schemas.microsoft.com/office/drawing/2014/main" id="{8532E223-9A4B-474E-BFD3-337A7CB725B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-6423" t="-1548" r="-1359" b="-3772"/>
          <a:stretch/>
        </p:blipFill>
        <p:spPr>
          <a:xfrm>
            <a:off x="280659" y="552261"/>
            <a:ext cx="4476400" cy="603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320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799183" y="1610921"/>
            <a:ext cx="4629160" cy="1268081"/>
          </a:xfrm>
        </p:spPr>
        <p:txBody>
          <a:bodyPr>
            <a:normAutofit fontScale="90000"/>
          </a:bodyPr>
          <a:lstStyle/>
          <a:p>
            <a:r>
              <a:rPr lang="fi-FI" dirty="0"/>
              <a:t>Liikkuvan koulun Nykytilan arviointi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type="subTitle" idx="1"/>
          </p:nvPr>
        </p:nvSpPr>
        <p:spPr>
          <a:xfrm>
            <a:off x="799183" y="3114392"/>
            <a:ext cx="5094623" cy="3213979"/>
          </a:xfrm>
        </p:spPr>
        <p:txBody>
          <a:bodyPr>
            <a:normAutofit fontScale="77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/>
              <a:t>Nykytilan arviointi -työkalu auttaa valitsemaan koululle oikeat kehittämiskohteet.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/>
              <a:t>Koulu saa tuloksistaan visuaalisen ja helppolukuisen raportin.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/>
              <a:t>Täyttämällä arvioinnin vuosittain pystyy seuraamaan toiminnan kehitystä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/>
              <a:t>Kuntakoosteet toiminnan koordinointiin, hyvinvointikertomukseen ja päätöksenteon tueksi</a:t>
            </a:r>
          </a:p>
          <a:p>
            <a:pPr marL="0" indent="0">
              <a:buNone/>
            </a:pPr>
            <a:endParaRPr lang="fi-FI" sz="2400" dirty="0"/>
          </a:p>
          <a:p>
            <a:pPr marL="0" indent="0">
              <a:buNone/>
            </a:pPr>
            <a:r>
              <a:rPr lang="fi-FI" sz="2400" dirty="0"/>
              <a:t>liikkuvakoulu.fi/nykytila</a:t>
            </a:r>
          </a:p>
          <a:p>
            <a:endParaRPr 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DFE1F8A4-FB8B-4263-A63F-113E954BE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749" y="1919335"/>
            <a:ext cx="3958470" cy="395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814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1825"/>
          </a:xfrm>
        </p:spPr>
        <p:txBody>
          <a:bodyPr/>
          <a:lstStyle/>
          <a:p>
            <a:r>
              <a:rPr lang="fi-FI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Virveli</a:t>
            </a:r>
            <a:endParaRPr lang="en-GB" u="sng" dirty="0">
              <a:latin typeface="Arial" panose="020B0604020202020204" pitchFamily="34" charset="0"/>
              <a:cs typeface="Arial" panose="020B0604020202020204" pitchFamily="34" charset="0"/>
              <a:hlinkClick r:id="rId3"/>
            </a:endParaRP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9A1FAE56-FBA4-4B0F-B169-5B1B48030457}"/>
              </a:ext>
            </a:extLst>
          </p:cNvPr>
          <p:cNvSpPr txBox="1"/>
          <p:nvPr/>
        </p:nvSpPr>
        <p:spPr>
          <a:xfrm>
            <a:off x="8327057" y="1094512"/>
            <a:ext cx="3796145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Visuaalisesta tietokannasta voit tarkastella kuntien tuloksia (pohjautuu Nykytilan arviointiin)</a:t>
            </a:r>
          </a:p>
          <a:p>
            <a:endParaRPr lang="fi-FI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Tuloksia voi selata myös maakunnittain, </a:t>
            </a:r>
            <a:r>
              <a:rPr lang="fi-FI" sz="1600" dirty="0" err="1">
                <a:latin typeface="Arial" panose="020B0604020202020204" pitchFamily="34" charset="0"/>
                <a:cs typeface="Arial" panose="020B0604020202020204" pitchFamily="34" charset="0"/>
              </a:rPr>
              <a:t>avi</a:t>
            </a: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-alueittain tai koko Suomen tasolla.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Lisäksi on mahdollista erotella ala-, yhtenäis- ja yläkoulujen tilanne.</a:t>
            </a:r>
          </a:p>
          <a:p>
            <a:endParaRPr lang="fi-FI" sz="2400" dirty="0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C91F996D-4909-4732-8743-D1CF346FAB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284370"/>
            <a:ext cx="8174657" cy="557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1576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/>
              <a:t>Koulupäivän aikainen liikkuminen tukee oppimista</a:t>
            </a:r>
            <a:endParaRPr lang="en-GB"/>
          </a:p>
        </p:txBody>
      </p:sp>
      <p:pic>
        <p:nvPicPr>
          <p:cNvPr id="9" name="Sisällön paikkamerkki 8">
            <a:extLst>
              <a:ext uri="{FF2B5EF4-FFF2-40B4-BE49-F238E27FC236}">
                <a16:creationId xmlns:a16="http://schemas.microsoft.com/office/drawing/2014/main" id="{6E4CF758-7D54-4E78-83B0-48ED00ACE5E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7"/>
          <a:stretch/>
        </p:blipFill>
        <p:spPr>
          <a:xfrm>
            <a:off x="792162" y="1876064"/>
            <a:ext cx="10607675" cy="4010025"/>
          </a:xfrm>
        </p:spPr>
      </p:pic>
      <p:sp>
        <p:nvSpPr>
          <p:cNvPr id="2" name="Rectangle 1"/>
          <p:cNvSpPr/>
          <p:nvPr/>
        </p:nvSpPr>
        <p:spPr>
          <a:xfrm>
            <a:off x="741951" y="6381156"/>
            <a:ext cx="54328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600" dirty="0">
                <a:latin typeface="Arial" panose="020B0604020202020204" pitchFamily="34" charset="0"/>
                <a:cs typeface="Arial" panose="020B0604020202020204" pitchFamily="34" charset="0"/>
              </a:rPr>
              <a:t>Liikkuva koulu -ohjelman väliraportti 1.8.2015−31.12.2016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5379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/>
          <p:cNvSpPr>
            <a:spLocks noGrp="1"/>
          </p:cNvSpPr>
          <p:nvPr>
            <p:ph type="title"/>
          </p:nvPr>
        </p:nvSpPr>
        <p:spPr>
          <a:xfrm>
            <a:off x="118393" y="248888"/>
            <a:ext cx="10374915" cy="949837"/>
          </a:xfrm>
        </p:spPr>
        <p:txBody>
          <a:bodyPr>
            <a:noAutofit/>
          </a:bodyPr>
          <a:lstStyle/>
          <a:p>
            <a:r>
              <a:rPr lang="fi-FI" sz="3200" dirty="0"/>
              <a:t>Liikkuminen luo oppimiselle optimaaliset olosuhteet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half" idx="4294967295"/>
          </p:nvPr>
        </p:nvSpPr>
        <p:spPr>
          <a:xfrm>
            <a:off x="6652228" y="1998181"/>
            <a:ext cx="4941887" cy="2357906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0" indent="0">
              <a:buNone/>
            </a:pPr>
            <a:r>
              <a:rPr lang="fi-FI" dirty="0"/>
              <a:t>Liikkuminen</a:t>
            </a:r>
          </a:p>
          <a:p>
            <a:r>
              <a:rPr lang="fi-FI" dirty="0"/>
              <a:t>lisää aivojen aineenvaihduntaa,</a:t>
            </a:r>
          </a:p>
          <a:p>
            <a:r>
              <a:rPr lang="fi-FI" dirty="0"/>
              <a:t>lisää aivojen sähköistä aktiivisuutta,</a:t>
            </a:r>
          </a:p>
          <a:p>
            <a:r>
              <a:rPr lang="fi-FI" dirty="0"/>
              <a:t>vaikuttaa aivojen rakenteiden kehittymiseen.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885" y="1420932"/>
            <a:ext cx="4859323" cy="49013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8322" y="6428256"/>
            <a:ext cx="56092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600" dirty="0" err="1">
                <a:solidFill>
                  <a:prstClr val="black"/>
                </a:solidFill>
              </a:rPr>
              <a:t>Drollette</a:t>
            </a:r>
            <a:r>
              <a:rPr lang="fi-FI" sz="1600" dirty="0">
                <a:solidFill>
                  <a:prstClr val="black"/>
                </a:solidFill>
              </a:rPr>
              <a:t> ym. 2014. </a:t>
            </a:r>
            <a:r>
              <a:rPr lang="fi-FI" sz="1600" dirty="0" err="1">
                <a:solidFill>
                  <a:prstClr val="black"/>
                </a:solidFill>
              </a:rPr>
              <a:t>Developmental</a:t>
            </a:r>
            <a:r>
              <a:rPr lang="fi-FI" sz="1600" dirty="0">
                <a:solidFill>
                  <a:prstClr val="black"/>
                </a:solidFill>
              </a:rPr>
              <a:t> </a:t>
            </a:r>
            <a:r>
              <a:rPr lang="fi-FI" sz="1600" dirty="0" err="1">
                <a:solidFill>
                  <a:prstClr val="black"/>
                </a:solidFill>
              </a:rPr>
              <a:t>Cognitive</a:t>
            </a:r>
            <a:r>
              <a:rPr lang="fi-FI" sz="1600" dirty="0">
                <a:solidFill>
                  <a:prstClr val="black"/>
                </a:solidFill>
              </a:rPr>
              <a:t> Neuroscience.</a:t>
            </a:r>
            <a:endParaRPr lang="en-GB" sz="1600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634" y="2425011"/>
            <a:ext cx="128157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fi-FI" dirty="0"/>
              <a:t>Istumisen jälkeen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56004" y="4772546"/>
            <a:ext cx="125220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fi-FI"/>
              <a:t>Kävelyn jälkeen</a:t>
            </a:r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1146130" y="1380312"/>
            <a:ext cx="207359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fi-FI" dirty="0"/>
              <a:t>Hyvin suoriutuvat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3379422" y="1380312"/>
            <a:ext cx="21980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fi-FI" dirty="0"/>
              <a:t>Heikosti suoriutuvat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81241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/>
          <p:cNvSpPr>
            <a:spLocks noGrp="1"/>
          </p:cNvSpPr>
          <p:nvPr>
            <p:ph type="ctrTitle"/>
          </p:nvPr>
        </p:nvSpPr>
        <p:spPr>
          <a:xfrm>
            <a:off x="6353557" y="1441225"/>
            <a:ext cx="5071916" cy="1178150"/>
          </a:xfrm>
        </p:spPr>
        <p:txBody>
          <a:bodyPr>
            <a:normAutofit fontScale="90000"/>
          </a:bodyPr>
          <a:lstStyle/>
          <a:p>
            <a:r>
              <a:rPr lang="fi-FI" sz="3600" dirty="0"/>
              <a:t>Liikkuva koulu on koko koulun yhteinen juttu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type="subTitle" idx="1"/>
          </p:nvPr>
        </p:nvSpPr>
        <p:spPr>
          <a:xfrm>
            <a:off x="6471252" y="2808177"/>
            <a:ext cx="4629160" cy="3130896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spcBef>
                <a:spcPts val="1800"/>
              </a:spcBef>
              <a:buNone/>
            </a:pPr>
            <a:r>
              <a:rPr lang="fi-FI" i="1" dirty="0"/>
              <a:t>”En ole koskaan aikaisemmin kokenut meidän koulussamme tällaista yhteishenkeä”</a:t>
            </a:r>
            <a:br>
              <a:rPr lang="fi-FI" i="1" dirty="0"/>
            </a:br>
            <a:r>
              <a:rPr lang="fi-FI" sz="1800" dirty="0"/>
              <a:t>Sanna </a:t>
            </a:r>
            <a:r>
              <a:rPr lang="fi-FI" sz="1800" dirty="0" err="1"/>
              <a:t>Kotkaslahti</a:t>
            </a:r>
            <a:r>
              <a:rPr lang="fi-FI" sz="1800" dirty="0"/>
              <a:t>, Soinisen koulu, Helsinki</a:t>
            </a:r>
          </a:p>
          <a:p>
            <a:pPr marL="0" indent="0">
              <a:spcBef>
                <a:spcPts val="1800"/>
              </a:spcBef>
              <a:buNone/>
            </a:pPr>
            <a:endParaRPr lang="fi-FI" sz="1800" dirty="0"/>
          </a:p>
          <a:p>
            <a:pPr marL="0" indent="0">
              <a:buNone/>
            </a:pPr>
            <a:r>
              <a:rPr lang="fi-FI" dirty="0"/>
              <a:t>Tutkimustuloksia Soinisen koulusta: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i-FI" dirty="0"/>
              <a:t>Oppilaiden osallistuminen + 30 %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i-FI" dirty="0"/>
              <a:t>Koulusta pitäminen + 25 %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i-FI" dirty="0"/>
              <a:t>Välitunneilla liikkuminen + 15 %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fi-FI" dirty="0"/>
              <a:t>Häiriöitä oppitunneilla -20 %</a:t>
            </a:r>
          </a:p>
        </p:txBody>
      </p:sp>
      <p:pic>
        <p:nvPicPr>
          <p:cNvPr id="5" name="img585407" descr="image003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9584" y="1721314"/>
            <a:ext cx="5486416" cy="3415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04183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/>
          <p:cNvSpPr>
            <a:spLocks noGrp="1"/>
          </p:cNvSpPr>
          <p:nvPr>
            <p:ph type="title"/>
          </p:nvPr>
        </p:nvSpPr>
        <p:spPr>
          <a:xfrm>
            <a:off x="735563" y="542408"/>
            <a:ext cx="9602755" cy="1006476"/>
          </a:xfrm>
        </p:spPr>
        <p:txBody>
          <a:bodyPr>
            <a:normAutofit fontScale="90000"/>
          </a:bodyPr>
          <a:lstStyle/>
          <a:p>
            <a:r>
              <a:rPr lang="fi-FI" dirty="0"/>
              <a:t>Oppilaat Liikkuva koulu -toiminnan asiantuntijoina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idx="1"/>
          </p:nvPr>
        </p:nvSpPr>
        <p:spPr>
          <a:xfrm>
            <a:off x="6652724" y="2245502"/>
            <a:ext cx="5150500" cy="3334204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r>
              <a:rPr lang="fi-FI" dirty="0"/>
              <a:t>Oppilaiden osallisuus on Liikkuvan koulun keskeinen tavoite.</a:t>
            </a:r>
          </a:p>
          <a:p>
            <a:pPr>
              <a:lnSpc>
                <a:spcPct val="110000"/>
              </a:lnSpc>
            </a:pPr>
            <a:r>
              <a:rPr lang="fi-FI" dirty="0"/>
              <a:t>Liikkuva koulu -toiminta tuo monia mahdollisuuksia oppilaiden osallisuuden kehittämiseen.</a:t>
            </a:r>
          </a:p>
          <a:p>
            <a:pPr>
              <a:lnSpc>
                <a:spcPct val="110000"/>
              </a:lnSpc>
            </a:pPr>
            <a:r>
              <a:rPr lang="fi-FI" dirty="0">
                <a:ea typeface="Cambria"/>
              </a:rPr>
              <a:t>Oppilaiden omat kiinnostuksen kohteet ja vahvuudet tulevat esille.</a:t>
            </a:r>
          </a:p>
          <a:p>
            <a:endParaRPr lang="fi-FI" dirty="0">
              <a:ea typeface="Cambria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079" y="2057303"/>
            <a:ext cx="5341672" cy="313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7855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5172" y="751438"/>
            <a:ext cx="9908263" cy="543208"/>
          </a:xfrm>
        </p:spPr>
        <p:txBody>
          <a:bodyPr>
            <a:noAutofit/>
          </a:bodyPr>
          <a:lstStyle/>
          <a:p>
            <a:r>
              <a:rPr lang="fi-FI" sz="3600" dirty="0"/>
              <a:t>Viihtyvyyttä liikkuen ja yhdessä toimien 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i-FI" dirty="0"/>
              <a:t>Liikkuvien koulujen henkilökuntakysely:</a:t>
            </a:r>
            <a:endParaRPr lang="en-GB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4294967295"/>
          </p:nvPr>
        </p:nvSpPr>
        <p:spPr>
          <a:xfrm>
            <a:off x="8176019" y="2655848"/>
            <a:ext cx="3246437" cy="27114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i-FI" i="1" dirty="0"/>
              <a:t>”Parasta Liikkuvassa koulussa on välituntikahakoiden vähentyminen, oppilaiden yhdessä tekemisen riemu”</a:t>
            </a:r>
            <a:endParaRPr lang="en-GB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172" y="2656118"/>
            <a:ext cx="6549782" cy="271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1317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B27D4-3540-4BCB-ACA8-96E131540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3000" dirty="0" err="1">
                <a:cs typeface="Calibri"/>
              </a:rPr>
              <a:t>Liikkumissuositukset</a:t>
            </a:r>
            <a:endParaRPr lang="en-US" sz="3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D4C2CC-73D5-4953-AF23-98A2A7132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2200" b="0" i="1">
                <a:effectLst/>
                <a:latin typeface="+mn-lt"/>
              </a:rPr>
              <a:t>Kaikille 7−17-vuotiaille suositellaan monipuolista, reipasta ja rasittavaa liikkumista </a:t>
            </a:r>
          </a:p>
          <a:p>
            <a:pPr marL="0" indent="0">
              <a:buNone/>
            </a:pPr>
            <a:r>
              <a:rPr lang="fi-FI" sz="2200" b="1" i="1">
                <a:effectLst/>
                <a:latin typeface="+mn-lt"/>
              </a:rPr>
              <a:t>vähintään 60 minuuttia päivässä</a:t>
            </a:r>
            <a:r>
              <a:rPr lang="fi-FI" sz="2200" b="0" i="1">
                <a:effectLst/>
                <a:latin typeface="+mn-lt"/>
              </a:rPr>
              <a:t> </a:t>
            </a:r>
          </a:p>
          <a:p>
            <a:pPr marL="0" indent="0">
              <a:buNone/>
            </a:pPr>
            <a:r>
              <a:rPr lang="fi-FI" sz="2200" b="0" i="1">
                <a:effectLst/>
                <a:latin typeface="+mn-lt"/>
              </a:rPr>
              <a:t>yksilölle sopivalla tavalla, ikä huomioiden. Runsasta ja pitkäkestoista paikallaanoloa tulisi välttää.</a:t>
            </a:r>
            <a:endParaRPr lang="en-US" sz="2200" i="1">
              <a:latin typeface="+mn-lt"/>
            </a:endParaRPr>
          </a:p>
        </p:txBody>
      </p:sp>
      <p:pic>
        <p:nvPicPr>
          <p:cNvPr id="4" name="Picture 2" descr="Lasten ja nuorten liikkumissuosituksen kuvituskuva.">
            <a:extLst>
              <a:ext uri="{FF2B5EF4-FFF2-40B4-BE49-F238E27FC236}">
                <a16:creationId xmlns:a16="http://schemas.microsoft.com/office/drawing/2014/main" id="{E8B28ABB-FDE5-4955-AA46-57A20E9057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470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297C377C-C34D-4882-B59E-18F1E4448B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0" b="644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4EA95E3-ED9F-4DA9-A479-727AC3F2E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5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Liikkuva koulu -</a:t>
            </a:r>
            <a:r>
              <a:rPr lang="en-US" sz="250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ohjelman</a:t>
            </a:r>
            <a:r>
              <a:rPr lang="en-US" sz="25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250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tavoitteena</a:t>
            </a:r>
            <a:r>
              <a:rPr lang="en-US" sz="25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on </a:t>
            </a:r>
            <a:r>
              <a:rPr lang="en-US" sz="250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edistää</a:t>
            </a:r>
            <a:r>
              <a:rPr lang="en-US" sz="25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250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koulujen</a:t>
            </a:r>
            <a:r>
              <a:rPr lang="en-US" sz="25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250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liikunnallista</a:t>
            </a:r>
            <a:r>
              <a:rPr lang="en-US" sz="25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r>
              <a:rPr lang="en-US" sz="250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toimintakulttuuria</a:t>
            </a:r>
            <a:endParaRPr lang="en-US" sz="250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77426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/>
          <p:cNvSpPr>
            <a:spLocks noGrp="1"/>
          </p:cNvSpPr>
          <p:nvPr>
            <p:ph type="title"/>
          </p:nvPr>
        </p:nvSpPr>
        <p:spPr>
          <a:xfrm>
            <a:off x="6527549" y="583225"/>
            <a:ext cx="4070982" cy="2062650"/>
          </a:xfrm>
        </p:spPr>
        <p:txBody>
          <a:bodyPr>
            <a:normAutofit/>
          </a:bodyPr>
          <a:lstStyle/>
          <a:p>
            <a:r>
              <a:rPr lang="fi-FI" sz="2800" dirty="0"/>
              <a:t>Koulupäivän aikaisella liikunnalla suurin merkitys on </a:t>
            </a:r>
            <a:r>
              <a:rPr lang="fi-FI" sz="2800" dirty="0">
                <a:solidFill>
                  <a:srgbClr val="FF0000"/>
                </a:solidFill>
              </a:rPr>
              <a:t>vähiten liikkuville </a:t>
            </a:r>
            <a:r>
              <a:rPr lang="fi-FI" sz="2800" dirty="0"/>
              <a:t>oppilaille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type="body" sz="quarter" idx="13"/>
          </p:nvPr>
        </p:nvSpPr>
        <p:spPr>
          <a:xfrm>
            <a:off x="6615359" y="3163659"/>
            <a:ext cx="4818063" cy="3248996"/>
          </a:xfrm>
        </p:spPr>
        <p:txBody>
          <a:bodyPr>
            <a:normAutofit/>
          </a:bodyPr>
          <a:lstStyle/>
          <a:p>
            <a:r>
              <a:rPr lang="fi-FI" sz="1800" dirty="0">
                <a:latin typeface="Arial" panose="020B0604020202020204" pitchFamily="34" charset="0"/>
                <a:cs typeface="Arial" panose="020B0604020202020204" pitchFamily="34" charset="0"/>
              </a:rPr>
              <a:t>Keskimäärin kolmasosa päivän reippaasta liikunnasta kertyy koulussa, mutta vähän liikkuvilla jopa 42 %: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788" b="8835"/>
          <a:stretch/>
        </p:blipFill>
        <p:spPr>
          <a:xfrm>
            <a:off x="6615359" y="4308493"/>
            <a:ext cx="4070982" cy="1708796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FC7854C2-215C-42AB-884A-7921199271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708211"/>
            <a:ext cx="5943600" cy="5943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9AD173-409C-254B-5DFC-73A33EA38D65}"/>
              </a:ext>
            </a:extLst>
          </p:cNvPr>
          <p:cNvSpPr txBox="1">
            <a:spLocks/>
          </p:cNvSpPr>
          <p:nvPr/>
        </p:nvSpPr>
        <p:spPr>
          <a:xfrm>
            <a:off x="640080" y="101770"/>
            <a:ext cx="4368602" cy="48145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err="1">
                <a:cs typeface="Calibri"/>
              </a:rPr>
              <a:t>Liikkumissuositukset</a:t>
            </a:r>
            <a:r>
              <a:rPr lang="en-US" sz="3000" dirty="0">
                <a:cs typeface="Calibri"/>
              </a:rPr>
              <a:t> 7-17 </a:t>
            </a:r>
            <a:r>
              <a:rPr lang="en-US" sz="3000" dirty="0" err="1">
                <a:cs typeface="Calibri"/>
              </a:rPr>
              <a:t>vuotiaille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4164184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7314" y="1822451"/>
            <a:ext cx="5023258" cy="1707703"/>
          </a:xfrm>
        </p:spPr>
        <p:txBody>
          <a:bodyPr>
            <a:normAutofit/>
          </a:bodyPr>
          <a:lstStyle/>
          <a:p>
            <a:r>
              <a:rPr lang="fi-FI" sz="3600" dirty="0"/>
              <a:t>Opetussuunnitelma tukee aktiivisempia koulupäiviä</a:t>
            </a:r>
            <a:endParaRPr lang="en-GB" sz="3600" dirty="0"/>
          </a:p>
        </p:txBody>
      </p:sp>
      <p:pic>
        <p:nvPicPr>
          <p:cNvPr id="5" name="Sisällön paikkamerkki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5" r="13095"/>
          <a:stretch/>
        </p:blipFill>
        <p:spPr>
          <a:xfrm>
            <a:off x="5886909" y="1954952"/>
            <a:ext cx="4803775" cy="4340225"/>
          </a:xfrm>
        </p:spPr>
      </p:pic>
      <p:sp>
        <p:nvSpPr>
          <p:cNvPr id="6" name="Rectangle 5"/>
          <p:cNvSpPr/>
          <p:nvPr/>
        </p:nvSpPr>
        <p:spPr>
          <a:xfrm>
            <a:off x="637314" y="3669238"/>
            <a:ext cx="4898667" cy="224676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Calibri" panose="020F0502020204030204" pitchFamily="34" charset="0"/>
                <a:cs typeface="Times New Roman"/>
              </a:rPr>
              <a:t>Liikkuva koulu -toiminta tarjoaa konkreettisia keinoja opetussuunnitelman toteuttamiseen.</a:t>
            </a:r>
            <a:br>
              <a:rPr lang="fi-FI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fi-FI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2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84 % henkilökunnasta kokee, että Liikkuva koulu tukee uuden </a:t>
            </a:r>
            <a:r>
              <a:rPr lang="fi-FI" sz="2000" dirty="0" err="1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OPSin</a:t>
            </a:r>
            <a:r>
              <a:rPr lang="fi-FI" sz="2000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toteuttamista</a:t>
            </a:r>
            <a:endParaRPr kumimoji="0" lang="fi-FI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4CE09A46-2B63-4D82-B6CC-AFD88DD20E80}"/>
              </a:ext>
            </a:extLst>
          </p:cNvPr>
          <p:cNvSpPr txBox="1"/>
          <p:nvPr/>
        </p:nvSpPr>
        <p:spPr>
          <a:xfrm>
            <a:off x="827378" y="6374167"/>
            <a:ext cx="68873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Liikkuva koulu –ohjelman väliraportti 1.8.2015–31.12.2016 </a:t>
            </a:r>
            <a:endParaRPr lang="fi-FI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8663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C3049-B71D-4AFD-B9A4-B9AAE0095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445" y="1424380"/>
            <a:ext cx="5046552" cy="1325563"/>
          </a:xfrm>
        </p:spPr>
        <p:txBody>
          <a:bodyPr>
            <a:normAutofit/>
          </a:bodyPr>
          <a:lstStyle/>
          <a:p>
            <a:r>
              <a:rPr lang="en-US" sz="3600" dirty="0" err="1">
                <a:cs typeface="Calibri"/>
              </a:rPr>
              <a:t>Mistä</a:t>
            </a:r>
            <a:r>
              <a:rPr lang="en-US" sz="3600" dirty="0">
                <a:cs typeface="Calibri"/>
              </a:rPr>
              <a:t> </a:t>
            </a:r>
            <a:r>
              <a:rPr lang="en-US" sz="3600" dirty="0" err="1">
                <a:cs typeface="Calibri"/>
              </a:rPr>
              <a:t>lisää</a:t>
            </a:r>
            <a:r>
              <a:rPr lang="en-US" sz="3600" dirty="0">
                <a:cs typeface="Calibri"/>
              </a:rPr>
              <a:t> </a:t>
            </a:r>
            <a:r>
              <a:rPr lang="en-US" sz="3600" dirty="0" err="1">
                <a:cs typeface="Calibri"/>
              </a:rPr>
              <a:t>tietoa</a:t>
            </a:r>
            <a:r>
              <a:rPr lang="en-US" sz="3600" dirty="0">
                <a:cs typeface="Calibri"/>
              </a:rPr>
              <a:t>?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9799E-6569-4289-B19B-38E6CC6431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8823" y="2871046"/>
            <a:ext cx="4818063" cy="2824681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Lisää</a:t>
            </a:r>
            <a:r>
              <a:rPr lang="en-US" dirty="0"/>
              <a:t> </a:t>
            </a:r>
            <a:r>
              <a:rPr lang="en-US" dirty="0" err="1"/>
              <a:t>ideoita</a:t>
            </a:r>
            <a:r>
              <a:rPr lang="en-US" dirty="0"/>
              <a:t> </a:t>
            </a:r>
            <a:r>
              <a:rPr lang="en-US" dirty="0" err="1"/>
              <a:t>aktiivisten</a:t>
            </a:r>
            <a:r>
              <a:rPr lang="en-US" dirty="0"/>
              <a:t> </a:t>
            </a:r>
            <a:r>
              <a:rPr lang="en-US" dirty="0" err="1"/>
              <a:t>koulupäivien</a:t>
            </a:r>
            <a:r>
              <a:rPr lang="en-US" dirty="0"/>
              <a:t> </a:t>
            </a:r>
            <a:r>
              <a:rPr lang="en-US" dirty="0" err="1"/>
              <a:t>suunnitteluun</a:t>
            </a:r>
            <a:r>
              <a:rPr lang="en-US" dirty="0"/>
              <a:t> ja </a:t>
            </a:r>
            <a:r>
              <a:rPr lang="en-US" dirty="0" err="1"/>
              <a:t>toteutukseen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3"/>
              </a:rPr>
              <a:t>www.liikkuvakoulu.fi/ideat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 err="1"/>
              <a:t>Opettajille</a:t>
            </a:r>
            <a:r>
              <a:rPr lang="en-US" dirty="0"/>
              <a:t> </a:t>
            </a:r>
            <a:r>
              <a:rPr lang="en-US" dirty="0" err="1"/>
              <a:t>materiaalia</a:t>
            </a:r>
            <a:r>
              <a:rPr lang="en-US" dirty="0"/>
              <a:t> </a:t>
            </a:r>
            <a:r>
              <a:rPr lang="en-US" dirty="0">
                <a:hlinkClick r:id="rId4"/>
              </a:rPr>
              <a:t>www.liikkuvakoulu.fi/opas</a:t>
            </a:r>
            <a:endParaRPr lang="en-US" dirty="0"/>
          </a:p>
        </p:txBody>
      </p:sp>
      <p:pic>
        <p:nvPicPr>
          <p:cNvPr id="5" name="Kuva 4" descr="Kuva, joka sisältää kohteen henkilö, sisä&#10;&#10;Kuvaus luotu automaattisesti">
            <a:extLst>
              <a:ext uri="{FF2B5EF4-FFF2-40B4-BE49-F238E27FC236}">
                <a16:creationId xmlns:a16="http://schemas.microsoft.com/office/drawing/2014/main" id="{6D2D075A-14CE-43B6-94A6-5BB7F5301D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263" y="1914387"/>
            <a:ext cx="5850741" cy="390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3251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D84AF92F-B23D-4927-BA6C-EA8A6F172E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91999" y="863165"/>
            <a:ext cx="4752036" cy="3360833"/>
          </a:xfr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5DE4171C-B1E4-45E6-AD03-425755990C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7001" y="863165"/>
            <a:ext cx="3101633" cy="3101633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97F366BC-4A75-4546-A5C9-724D93D406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3347" y="1384518"/>
            <a:ext cx="2590088" cy="2318129"/>
          </a:xfrm>
          <a:prstGeom prst="rect">
            <a:avLst/>
          </a:prstGeom>
        </p:spPr>
      </p:pic>
      <p:sp>
        <p:nvSpPr>
          <p:cNvPr id="11" name="Suorakulmio 10">
            <a:extLst>
              <a:ext uri="{FF2B5EF4-FFF2-40B4-BE49-F238E27FC236}">
                <a16:creationId xmlns:a16="http://schemas.microsoft.com/office/drawing/2014/main" id="{BBA6CD2F-7C46-4CBD-91AB-4497BD170D88}"/>
              </a:ext>
            </a:extLst>
          </p:cNvPr>
          <p:cNvSpPr/>
          <p:nvPr/>
        </p:nvSpPr>
        <p:spPr>
          <a:xfrm>
            <a:off x="62391" y="4223995"/>
            <a:ext cx="4029620" cy="967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</a:pPr>
            <a:r>
              <a:rPr lang="en-US" sz="2000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www.liikkuvavarhaiskasvatus.fi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algn="ctr" fontAlgn="base"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Facebook: @ilokasvaaliikkuen</a:t>
            </a:r>
          </a:p>
        </p:txBody>
      </p:sp>
      <p:sp>
        <p:nvSpPr>
          <p:cNvPr id="12" name="Suorakulmio 11">
            <a:extLst>
              <a:ext uri="{FF2B5EF4-FFF2-40B4-BE49-F238E27FC236}">
                <a16:creationId xmlns:a16="http://schemas.microsoft.com/office/drawing/2014/main" id="{2BFD451F-8CF3-4613-A956-D3BA3CAC659F}"/>
              </a:ext>
            </a:extLst>
          </p:cNvPr>
          <p:cNvSpPr/>
          <p:nvPr/>
        </p:nvSpPr>
        <p:spPr>
          <a:xfrm>
            <a:off x="4346401" y="4246308"/>
            <a:ext cx="3307200" cy="1891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</a:pPr>
            <a:r>
              <a:rPr lang="en-US" sz="2000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www.liikkuvakoulu.fi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algn="ctr" fontAlgn="base"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Facebook: @liikkuvakoulu</a:t>
            </a:r>
          </a:p>
          <a:p>
            <a:pPr algn="ctr" fontAlgn="base"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Twitter: @liikkuvakoulu</a:t>
            </a:r>
          </a:p>
          <a:p>
            <a:pPr algn="ctr" fontAlgn="base"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Instagram: @liikkuvakoulu</a:t>
            </a:r>
          </a:p>
        </p:txBody>
      </p:sp>
      <p:sp>
        <p:nvSpPr>
          <p:cNvPr id="13" name="Suorakulmio 12">
            <a:extLst>
              <a:ext uri="{FF2B5EF4-FFF2-40B4-BE49-F238E27FC236}">
                <a16:creationId xmlns:a16="http://schemas.microsoft.com/office/drawing/2014/main" id="{5772A4C4-D2BB-4C3C-9580-6426AD1FEFFC}"/>
              </a:ext>
            </a:extLst>
          </p:cNvPr>
          <p:cNvSpPr/>
          <p:nvPr/>
        </p:nvSpPr>
        <p:spPr>
          <a:xfrm>
            <a:off x="8427001" y="4246308"/>
            <a:ext cx="3541680" cy="1420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</a:pPr>
            <a:r>
              <a:rPr lang="en-US" sz="2000" u="sng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www.liikkuvaopiskelu.fi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algn="ctr" fontAlgn="base"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Facebook: @liikkuvaopiskelu</a:t>
            </a:r>
          </a:p>
          <a:p>
            <a:pPr algn="ctr" fontAlgn="base">
              <a:lnSpc>
                <a:spcPct val="150000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Instagram: @liikkuvaopiskelu</a:t>
            </a:r>
          </a:p>
        </p:txBody>
      </p:sp>
    </p:spTree>
    <p:extLst>
      <p:ext uri="{BB962C8B-B14F-4D97-AF65-F5344CB8AC3E}">
        <p14:creationId xmlns:p14="http://schemas.microsoft.com/office/powerpoint/2010/main" val="38990517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DDE0C4A7-6699-2686-898D-F414CD7EFE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21543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/>
          <p:cNvSpPr>
            <a:spLocks noGrp="1"/>
          </p:cNvSpPr>
          <p:nvPr>
            <p:ph type="ctrTitle"/>
          </p:nvPr>
        </p:nvSpPr>
        <p:spPr>
          <a:xfrm>
            <a:off x="799184" y="1755776"/>
            <a:ext cx="4629160" cy="1673224"/>
          </a:xfrm>
        </p:spPr>
        <p:txBody>
          <a:bodyPr>
            <a:normAutofit fontScale="90000"/>
          </a:bodyPr>
          <a:lstStyle/>
          <a:p>
            <a:r>
              <a:rPr lang="fi-FI" dirty="0"/>
              <a:t>Liikkuvassa koulussa keskeistä on</a:t>
            </a:r>
          </a:p>
        </p:txBody>
      </p:sp>
      <p:sp>
        <p:nvSpPr>
          <p:cNvPr id="5" name="Sisällön paikkamerkki 4"/>
          <p:cNvSpPr>
            <a:spLocks noGrp="1"/>
          </p:cNvSpPr>
          <p:nvPr>
            <p:ph type="subTitle" idx="1"/>
          </p:nvPr>
        </p:nvSpPr>
        <p:spPr>
          <a:xfrm>
            <a:off x="799184" y="3865830"/>
            <a:ext cx="5058408" cy="2199992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dirty="0"/>
              <a:t>aktiivinen ja viihtyisä koulupäivä – hyvinvoiva koululainen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dirty="0"/>
              <a:t>oppilaiden osallisuus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dirty="0"/>
              <a:t>oppiminen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dirty="0"/>
              <a:t>lisää liikettä – vähemmän istumista.</a:t>
            </a: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2081907"/>
            <a:ext cx="5428549" cy="361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925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799184" y="1755776"/>
            <a:ext cx="4629160" cy="1032691"/>
          </a:xfrm>
        </p:spPr>
        <p:txBody>
          <a:bodyPr>
            <a:normAutofit fontScale="90000"/>
          </a:bodyPr>
          <a:lstStyle/>
          <a:p>
            <a:r>
              <a:rPr lang="fi-FI" dirty="0"/>
              <a:t>Jokainen koulu on tärkeä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type="subTitle" idx="1"/>
          </p:nvPr>
        </p:nvSpPr>
        <p:spPr>
          <a:xfrm>
            <a:off x="799184" y="2942376"/>
            <a:ext cx="4629160" cy="3576119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i-FI" dirty="0"/>
              <a:t>Rekisteröityminen on maksutonta ja mahdollista kaikille kouluille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i-FI" dirty="0"/>
              <a:t>Jokainen koulu toteuttaa liikkuvampaa koulupäivää omalla tavallaan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fi-FI" dirty="0"/>
              <a:t>Ohjelman toteutuksessa mukana laaja verkosto lasten ja nuorten hyvinvoinnin eteen työskenteleviä tahoja</a:t>
            </a:r>
          </a:p>
          <a:p>
            <a:pPr marL="0" indent="0">
              <a:lnSpc>
                <a:spcPct val="120000"/>
              </a:lnSpc>
              <a:buNone/>
            </a:pPr>
            <a:endParaRPr lang="fi-FI" dirty="0"/>
          </a:p>
          <a:p>
            <a:pPr marL="0" indent="0">
              <a:lnSpc>
                <a:spcPct val="120000"/>
              </a:lnSpc>
              <a:buNone/>
            </a:pPr>
            <a:r>
              <a:rPr lang="fi-FI" b="1" dirty="0"/>
              <a:t>liikkuvakoulu.fi/</a:t>
            </a:r>
            <a:r>
              <a:rPr lang="fi-FI" b="1" dirty="0" err="1"/>
              <a:t>lahdemukaan</a:t>
            </a:r>
            <a:endParaRPr lang="fi-FI" b="1" dirty="0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9" r="13089"/>
          <a:stretch/>
        </p:blipFill>
        <p:spPr/>
      </p:pic>
    </p:spTree>
    <p:extLst>
      <p:ext uri="{BB962C8B-B14F-4D97-AF65-F5344CB8AC3E}">
        <p14:creationId xmlns:p14="http://schemas.microsoft.com/office/powerpoint/2010/main" val="346973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477BE721-DCF6-9578-F0BE-2B739D38D8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8"/>
          </a:xfrm>
        </p:spPr>
      </p:pic>
    </p:spTree>
    <p:extLst>
      <p:ext uri="{BB962C8B-B14F-4D97-AF65-F5344CB8AC3E}">
        <p14:creationId xmlns:p14="http://schemas.microsoft.com/office/powerpoint/2010/main" val="213270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16047" y="247430"/>
            <a:ext cx="10013133" cy="820879"/>
          </a:xfrm>
        </p:spPr>
        <p:txBody>
          <a:bodyPr>
            <a:normAutofit/>
          </a:bodyPr>
          <a:lstStyle/>
          <a:p>
            <a:r>
              <a:rPr lang="fi-FI" sz="3600" dirty="0">
                <a:latin typeface="Arial" panose="020B0604020202020204" pitchFamily="34" charset="0"/>
                <a:cs typeface="Arial" panose="020B0604020202020204" pitchFamily="34" charset="0"/>
              </a:rPr>
              <a:t>Metsokankaan koulun aktiivinen koulupäivä</a:t>
            </a:r>
          </a:p>
        </p:txBody>
      </p:sp>
      <p:pic>
        <p:nvPicPr>
          <p:cNvPr id="5" name="Kuva 4">
            <a:hlinkClick r:id="rId3"/>
            <a:extLst>
              <a:ext uri="{FF2B5EF4-FFF2-40B4-BE49-F238E27FC236}">
                <a16:creationId xmlns:a16="http://schemas.microsoft.com/office/drawing/2014/main" id="{0F555230-2AF6-48BB-8D0F-5C70ACDEA7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5425" y="1275492"/>
            <a:ext cx="8396720" cy="476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386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tsikko 9">
            <a:extLst>
              <a:ext uri="{FF2B5EF4-FFF2-40B4-BE49-F238E27FC236}">
                <a16:creationId xmlns:a16="http://schemas.microsoft.com/office/drawing/2014/main" id="{6AAE6D3C-4E62-45D5-8322-97F4C19BD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620" y="365125"/>
            <a:ext cx="9873197" cy="1325563"/>
          </a:xfrm>
        </p:spPr>
        <p:txBody>
          <a:bodyPr>
            <a:normAutofit/>
          </a:bodyPr>
          <a:lstStyle/>
          <a:p>
            <a:r>
              <a:rPr lang="fi-FI" sz="3200" dirty="0"/>
              <a:t>Koulupäivän aikaiseen liikuntaan sisältyvät asiat</a:t>
            </a:r>
          </a:p>
        </p:txBody>
      </p:sp>
      <p:graphicFrame>
        <p:nvGraphicFramePr>
          <p:cNvPr id="15" name="Sisällön paikkamerkki 14">
            <a:extLst>
              <a:ext uri="{FF2B5EF4-FFF2-40B4-BE49-F238E27FC236}">
                <a16:creationId xmlns:a16="http://schemas.microsoft.com/office/drawing/2014/main" id="{B3E6894C-358E-49AE-89C3-8FB46C7C70AA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319776388"/>
              </p:ext>
            </p:extLst>
          </p:nvPr>
        </p:nvGraphicFramePr>
        <p:xfrm>
          <a:off x="0" y="1523576"/>
          <a:ext cx="11068050" cy="51577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441741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Kuva 39">
            <a:extLst>
              <a:ext uri="{FF2B5EF4-FFF2-40B4-BE49-F238E27FC236}">
                <a16:creationId xmlns:a16="http://schemas.microsoft.com/office/drawing/2014/main" id="{CD04131F-FBEF-49CB-B391-BA1D94E18F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4" t="38" b="1819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00293A4B-F8F6-4E06-B6AD-570E6932AA6F}"/>
              </a:ext>
            </a:extLst>
          </p:cNvPr>
          <p:cNvSpPr/>
          <p:nvPr/>
        </p:nvSpPr>
        <p:spPr>
          <a:xfrm>
            <a:off x="225907" y="171352"/>
            <a:ext cx="1107798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4400" b="1">
                <a:solidFill>
                  <a:schemeClr val="bg1"/>
                </a:solidFill>
              </a:rPr>
              <a:t>Monet keskeisistä toimenpiteistä onnistuvat olemassa olevilla resursseilla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DF956473-208E-49AB-AB16-27E9BC3F2A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8852" y="6071514"/>
            <a:ext cx="717637" cy="642286"/>
          </a:xfrm>
          <a:prstGeom prst="rect">
            <a:avLst/>
          </a:prstGeom>
        </p:spPr>
      </p:pic>
      <p:sp>
        <p:nvSpPr>
          <p:cNvPr id="27" name="Sydän 26">
            <a:extLst>
              <a:ext uri="{FF2B5EF4-FFF2-40B4-BE49-F238E27FC236}">
                <a16:creationId xmlns:a16="http://schemas.microsoft.com/office/drawing/2014/main" id="{226B729A-38EF-4B8B-91C1-555C3475EEE8}"/>
              </a:ext>
            </a:extLst>
          </p:cNvPr>
          <p:cNvSpPr/>
          <p:nvPr/>
        </p:nvSpPr>
        <p:spPr>
          <a:xfrm>
            <a:off x="4327451" y="4034390"/>
            <a:ext cx="3152104" cy="2679410"/>
          </a:xfrm>
          <a:prstGeom prst="heart">
            <a:avLst/>
          </a:prstGeom>
          <a:solidFill>
            <a:srgbClr val="9AC42F"/>
          </a:solidFill>
          <a:ln>
            <a:noFill/>
          </a:ln>
          <a:effectLst/>
          <a:scene3d>
            <a:camera prst="orthographicFront"/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8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0 €</a:t>
            </a:r>
          </a:p>
        </p:txBody>
      </p:sp>
      <p:sp>
        <p:nvSpPr>
          <p:cNvPr id="35" name="Ellipsi 34">
            <a:extLst>
              <a:ext uri="{FF2B5EF4-FFF2-40B4-BE49-F238E27FC236}">
                <a16:creationId xmlns:a16="http://schemas.microsoft.com/office/drawing/2014/main" id="{7427E785-8310-47B6-BA3A-973DC80B9B17}"/>
              </a:ext>
            </a:extLst>
          </p:cNvPr>
          <p:cNvSpPr/>
          <p:nvPr/>
        </p:nvSpPr>
        <p:spPr>
          <a:xfrm>
            <a:off x="7593473" y="5057544"/>
            <a:ext cx="3714144" cy="1450176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/>
              <a:t>Välituntitoiminnan aktivoiminen</a:t>
            </a:r>
          </a:p>
        </p:txBody>
      </p:sp>
      <p:sp>
        <p:nvSpPr>
          <p:cNvPr id="36" name="Ellipsi 35">
            <a:extLst>
              <a:ext uri="{FF2B5EF4-FFF2-40B4-BE49-F238E27FC236}">
                <a16:creationId xmlns:a16="http://schemas.microsoft.com/office/drawing/2014/main" id="{C0BAD413-72F1-4DF2-AFE0-E4C69EBA062E}"/>
              </a:ext>
            </a:extLst>
          </p:cNvPr>
          <p:cNvSpPr/>
          <p:nvPr/>
        </p:nvSpPr>
        <p:spPr>
          <a:xfrm>
            <a:off x="225907" y="1876204"/>
            <a:ext cx="2612986" cy="1107800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/>
              <a:t>Taukobreikit</a:t>
            </a:r>
          </a:p>
        </p:txBody>
      </p:sp>
      <p:sp>
        <p:nvSpPr>
          <p:cNvPr id="37" name="Ellipsi 36">
            <a:extLst>
              <a:ext uri="{FF2B5EF4-FFF2-40B4-BE49-F238E27FC236}">
                <a16:creationId xmlns:a16="http://schemas.microsoft.com/office/drawing/2014/main" id="{0412886F-5900-4F7D-B494-90D03938886D}"/>
              </a:ext>
            </a:extLst>
          </p:cNvPr>
          <p:cNvSpPr/>
          <p:nvPr/>
        </p:nvSpPr>
        <p:spPr>
          <a:xfrm>
            <a:off x="143852" y="3439451"/>
            <a:ext cx="2996048" cy="1295162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/>
              <a:t>Toiminnallinen oppiminen</a:t>
            </a:r>
          </a:p>
        </p:txBody>
      </p:sp>
      <p:sp>
        <p:nvSpPr>
          <p:cNvPr id="38" name="Ellipsi 37">
            <a:extLst>
              <a:ext uri="{FF2B5EF4-FFF2-40B4-BE49-F238E27FC236}">
                <a16:creationId xmlns:a16="http://schemas.microsoft.com/office/drawing/2014/main" id="{42F8DB13-E648-4383-8FE1-76683E681868}"/>
              </a:ext>
            </a:extLst>
          </p:cNvPr>
          <p:cNvSpPr/>
          <p:nvPr/>
        </p:nvSpPr>
        <p:spPr>
          <a:xfrm>
            <a:off x="58791" y="5120225"/>
            <a:ext cx="4006191" cy="1387495"/>
          </a:xfrm>
          <a:prstGeom prst="ellipse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b="1"/>
              <a:t>Oppilaiden vertaisliikuttaminen</a:t>
            </a:r>
          </a:p>
        </p:txBody>
      </p:sp>
    </p:spTree>
    <p:extLst>
      <p:ext uri="{BB962C8B-B14F-4D97-AF65-F5344CB8AC3E}">
        <p14:creationId xmlns:p14="http://schemas.microsoft.com/office/powerpoint/2010/main" val="98706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io 9">
            <a:extLst>
              <a:ext uri="{FF2B5EF4-FFF2-40B4-BE49-F238E27FC236}">
                <a16:creationId xmlns:a16="http://schemas.microsoft.com/office/drawing/2014/main" id="{3BB527F3-9C0A-424B-BC17-4BF1EC291D69}"/>
              </a:ext>
            </a:extLst>
          </p:cNvPr>
          <p:cNvSpPr/>
          <p:nvPr/>
        </p:nvSpPr>
        <p:spPr>
          <a:xfrm>
            <a:off x="9509760" y="5925756"/>
            <a:ext cx="2490242" cy="8293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3D6D9424-8A9D-43EE-9A82-C084C27205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23844" y="2617372"/>
            <a:ext cx="1518749" cy="107412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2771D66C-81BB-4946-8703-BD3AE282D2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88291" y="753056"/>
            <a:ext cx="5162451" cy="1018557"/>
          </a:xfrm>
        </p:spPr>
        <p:txBody>
          <a:bodyPr>
            <a:noAutofit/>
          </a:bodyPr>
          <a:lstStyle/>
          <a:p>
            <a:r>
              <a:rPr lang="fi-FI" sz="3200" dirty="0"/>
              <a:t>Keskeisiä toimenpiteitä ohjelmissa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860C6A3-1342-42AF-9531-6736AEB3B7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68292" y="1934761"/>
            <a:ext cx="6002448" cy="4635375"/>
          </a:xfrm>
        </p:spPr>
        <p:txBody>
          <a:bodyPr>
            <a:normAutofit fontScale="47500" lnSpcReduction="20000"/>
          </a:bodyPr>
          <a:lstStyle/>
          <a:p>
            <a:pPr marL="800100" lvl="1" indent="-342900" algn="l" fontAlgn="base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fi-FI" sz="3300" dirty="0"/>
              <a:t>Aktiivinen leikki</a:t>
            </a:r>
          </a:p>
          <a:p>
            <a:pPr marL="800100" lvl="1" indent="-342900" algn="l" fontAlgn="base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fi-FI" sz="3300" dirty="0"/>
              <a:t>Toiminnalliset oppitunnit </a:t>
            </a:r>
          </a:p>
          <a:p>
            <a:pPr marL="800100" lvl="1" indent="-342900" algn="l" fontAlgn="base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fi-FI" sz="3300" dirty="0"/>
              <a:t>Fyysisesti aktiiviset matkat</a:t>
            </a:r>
          </a:p>
          <a:p>
            <a:pPr marL="800100" lvl="1" indent="-342900" algn="l" fontAlgn="base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fi-FI" sz="3300" dirty="0"/>
              <a:t>Olosuhteiden muokkaaminen</a:t>
            </a:r>
          </a:p>
          <a:p>
            <a:pPr marL="800100" lvl="1" indent="-342900" algn="l" fontAlgn="base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fi-FI" sz="3300" dirty="0"/>
              <a:t>Istumisen tauottaminen ja taukoliikunta</a:t>
            </a:r>
          </a:p>
          <a:p>
            <a:pPr marL="800100" lvl="1" indent="-342900" algn="l" fontAlgn="base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fi-FI" sz="3300" dirty="0"/>
              <a:t>Vertaisliikuttaminen (esim. välkkärit ja liikuntatutorit) </a:t>
            </a:r>
          </a:p>
          <a:p>
            <a:pPr marL="800100" lvl="1" indent="-342900" algn="l" fontAlgn="base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fi-FI" sz="3300" dirty="0"/>
              <a:t>Vähän liikkuvien tuki ja ohjaus</a:t>
            </a:r>
          </a:p>
          <a:p>
            <a:pPr marL="800100" lvl="1" indent="-342900" algn="l" fontAlgn="base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fi-FI" sz="3300" dirty="0"/>
              <a:t>Henkilöstön osaamisen lisääminen</a:t>
            </a:r>
          </a:p>
          <a:p>
            <a:pPr marL="800100" lvl="1" indent="-342900" algn="l" fontAlgn="base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fi-FI" sz="3300" dirty="0"/>
              <a:t>Yhteistyö terveydenhuollon kanssa</a:t>
            </a:r>
          </a:p>
          <a:p>
            <a:pPr marL="800100" lvl="1" indent="-342900" algn="l" fontAlgn="base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fi-FI" sz="3300" dirty="0"/>
              <a:t>Paikallistason yhteistyö, esim. liikuntaseurat</a:t>
            </a:r>
          </a:p>
          <a:p>
            <a:pPr marL="800100" lvl="1" indent="-342900" algn="l" fontAlgn="base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endParaRPr lang="fi-FI" sz="3300" dirty="0"/>
          </a:p>
          <a:p>
            <a:pPr marL="800100" lvl="1" indent="-342900" algn="l" fontAlgn="base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fi-FI" sz="3300" i="1" dirty="0"/>
              <a:t>-&gt; Keskeistä aktiivisen toimintakulttuurin kehittäminen</a:t>
            </a:r>
          </a:p>
          <a:p>
            <a:pPr marL="800100" lvl="1" indent="-342900" algn="l" fontAlgn="base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fi-FI" sz="3300" i="1" dirty="0"/>
              <a:t>-&gt; Jokainen varhaiskasvatusyksikkö, koulu ja oppilaitos toteuttaa liikkuvampaa päivää omalla tavallaan.</a:t>
            </a:r>
          </a:p>
          <a:p>
            <a:pPr marL="457189" lvl="1" indent="0" fontAlgn="base">
              <a:buNone/>
              <a:defRPr/>
            </a:pPr>
            <a:endParaRPr lang="fi-FI" sz="2400" dirty="0"/>
          </a:p>
          <a:p>
            <a:pPr lvl="1" fontAlgn="base">
              <a:defRPr/>
            </a:pPr>
            <a:endParaRPr lang="fi-FI" sz="2400" dirty="0"/>
          </a:p>
          <a:p>
            <a:pPr lvl="1" fontAlgn="base">
              <a:defRPr/>
            </a:pPr>
            <a:endParaRPr lang="fi-FI" sz="2400" dirty="0"/>
          </a:p>
          <a:p>
            <a:pPr lvl="1" fontAlgn="base">
              <a:defRPr/>
            </a:pPr>
            <a:endParaRPr lang="en-US" sz="2400" dirty="0"/>
          </a:p>
        </p:txBody>
      </p:sp>
      <p:pic>
        <p:nvPicPr>
          <p:cNvPr id="6" name="Kuvan paikkamerkki 5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4" r="15534"/>
          <a:stretch/>
        </p:blipFill>
        <p:spPr/>
      </p:pic>
      <p:sp>
        <p:nvSpPr>
          <p:cNvPr id="7" name="AutoShape 2" descr="https://exercicio.sharepoint.com/sites/services/liikkuvaopiskelu/Jaetut%20asiakirjat/Kuvat/Ammattiopisto%20LIVE/DSF2060.jpg">
            <a:extLst>
              <a:ext uri="{FF2B5EF4-FFF2-40B4-BE49-F238E27FC236}">
                <a16:creationId xmlns:a16="http://schemas.microsoft.com/office/drawing/2014/main" id="{9EC57BA8-10FF-45E7-9387-D6A378F33A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fi-FI">
              <a:solidFill>
                <a:srgbClr val="000000"/>
              </a:solidFill>
              <a:latin typeface="Calibri" panose="020F0502020204030204"/>
            </a:endParaRP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E6559677-EDF2-48C3-881E-EABCBE2380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231" y="1586995"/>
            <a:ext cx="1193976" cy="101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4751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-teema">
  <a:themeElements>
    <a:clrScheme name="Harmaasävy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tile tx="0" ty="0" sx="100000" sy="100000" flip="none" algn="tl"/>
        </a:blip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-teema">
  <a:themeElements>
    <a:clrScheme name="Harmaasävy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tile tx="0" ty="0" sx="100000" sy="100000" flip="none" algn="tl"/>
        </a:blip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Liikkuva-koulu">
      <a:dk1>
        <a:srgbClr val="000000"/>
      </a:dk1>
      <a:lt1>
        <a:srgbClr val="FFFFFF"/>
      </a:lt1>
      <a:dk2>
        <a:srgbClr val="3C3C3C"/>
      </a:dk2>
      <a:lt2>
        <a:srgbClr val="E7E6E6"/>
      </a:lt2>
      <a:accent1>
        <a:srgbClr val="004BD7"/>
      </a:accent1>
      <a:accent2>
        <a:srgbClr val="00A000"/>
      </a:accent2>
      <a:accent3>
        <a:srgbClr val="EB95AE"/>
      </a:accent3>
      <a:accent4>
        <a:srgbClr val="A54682"/>
      </a:accent4>
      <a:accent5>
        <a:srgbClr val="00B9FF"/>
      </a:accent5>
      <a:accent6>
        <a:srgbClr val="006405"/>
      </a:accent6>
      <a:hlink>
        <a:srgbClr val="004BD7"/>
      </a:hlink>
      <a:folHlink>
        <a:srgbClr val="004BD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e63dd0b-c383-42a5-be5d-c696fcf38f3a">
      <Terms xmlns="http://schemas.microsoft.com/office/infopath/2007/PartnerControls"/>
    </lcf76f155ced4ddcb4097134ff3c332f>
    <TaxCatchAll xmlns="6142c7c5-b0cf-4c5f-a340-c82656a0df2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2457166F8CDDF142B70DB581AEA2EC40" ma:contentTypeVersion="10" ma:contentTypeDescription="Luo uusi asiakirja." ma:contentTypeScope="" ma:versionID="24173fa64baf991dfef679221c95bfd3">
  <xsd:schema xmlns:xsd="http://www.w3.org/2001/XMLSchema" xmlns:xs="http://www.w3.org/2001/XMLSchema" xmlns:p="http://schemas.microsoft.com/office/2006/metadata/properties" xmlns:ns2="9e63dd0b-c383-42a5-be5d-c696fcf38f3a" xmlns:ns3="6142c7c5-b0cf-4c5f-a340-c82656a0df23" targetNamespace="http://schemas.microsoft.com/office/2006/metadata/properties" ma:root="true" ma:fieldsID="696f66a9cac43157039228a542baa9c5" ns2:_="" ns3:_="">
    <xsd:import namespace="9e63dd0b-c383-42a5-be5d-c696fcf38f3a"/>
    <xsd:import namespace="6142c7c5-b0cf-4c5f-a340-c82656a0df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63dd0b-c383-42a5-be5d-c696fcf38f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Kuvien tunnisteet" ma:readOnly="false" ma:fieldId="{5cf76f15-5ced-4ddc-b409-7134ff3c332f}" ma:taxonomyMulti="true" ma:sspId="16af2609-c3e5-4c49-b9fa-7b01c8d2987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42c7c5-b0cf-4c5f-a340-c82656a0df23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90c353dd-3b2f-4214-8db9-dfa8161038ae}" ma:internalName="TaxCatchAll" ma:showField="CatchAllData" ma:web="6142c7c5-b0cf-4c5f-a340-c82656a0df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5BC6D7F-575E-4B36-8508-3CC1E4356472}">
  <ds:schemaRefs>
    <ds:schemaRef ds:uri="ca65245f-061f-4ab0-a87c-ec347c481f1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9e63dd0b-c383-42a5-be5d-c696fcf38f3a"/>
    <ds:schemaRef ds:uri="6142c7c5-b0cf-4c5f-a340-c82656a0df23"/>
  </ds:schemaRefs>
</ds:datastoreItem>
</file>

<file path=customXml/itemProps2.xml><?xml version="1.0" encoding="utf-8"?>
<ds:datastoreItem xmlns:ds="http://schemas.openxmlformats.org/officeDocument/2006/customXml" ds:itemID="{E1B418F2-0C8C-41AE-9401-40B7C7ADFAC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A4C2753-8AEF-4D1B-BD41-0C7DD937C9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e63dd0b-c383-42a5-be5d-c696fcf38f3a"/>
    <ds:schemaRef ds:uri="6142c7c5-b0cf-4c5f-a340-c82656a0df2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1183</Words>
  <Application>Microsoft Office PowerPoint</Application>
  <PresentationFormat>Laajakuva</PresentationFormat>
  <Paragraphs>178</Paragraphs>
  <Slides>24</Slides>
  <Notes>19</Notes>
  <HiddenSlides>0</HiddenSlides>
  <MMClips>0</MMClips>
  <ScaleCrop>false</ScaleCrop>
  <HeadingPairs>
    <vt:vector size="6" baseType="variant">
      <vt:variant>
        <vt:lpstr>Käytetyt fontit</vt:lpstr>
      </vt:variant>
      <vt:variant>
        <vt:i4>7</vt:i4>
      </vt:variant>
      <vt:variant>
        <vt:lpstr>Teema</vt:lpstr>
      </vt:variant>
      <vt:variant>
        <vt:i4>3</vt:i4>
      </vt:variant>
      <vt:variant>
        <vt:lpstr>Dian otsikot</vt:lpstr>
      </vt:variant>
      <vt:variant>
        <vt:i4>24</vt:i4>
      </vt:variant>
    </vt:vector>
  </HeadingPairs>
  <TitlesOfParts>
    <vt:vector size="34" baseType="lpstr">
      <vt:lpstr>Arial</vt:lpstr>
      <vt:lpstr>Calibri</vt:lpstr>
      <vt:lpstr>Calibri Light</vt:lpstr>
      <vt:lpstr>Cambria</vt:lpstr>
      <vt:lpstr>DINPro-Light</vt:lpstr>
      <vt:lpstr>Fira Sans</vt:lpstr>
      <vt:lpstr>Tiltium</vt:lpstr>
      <vt:lpstr>Office-teema</vt:lpstr>
      <vt:lpstr>3_Office-teema</vt:lpstr>
      <vt:lpstr>Office Theme</vt:lpstr>
      <vt:lpstr>Aktiivisempia ja viihtyisämpiä koulupäivä </vt:lpstr>
      <vt:lpstr>Liikkuva koulu -ohjelman tavoitteena on edistää koulujen liikunnallista toimintakulttuuria</vt:lpstr>
      <vt:lpstr>Liikkuvassa koulussa keskeistä on</vt:lpstr>
      <vt:lpstr>Jokainen koulu on tärkeä</vt:lpstr>
      <vt:lpstr>PowerPoint-esitys</vt:lpstr>
      <vt:lpstr>Metsokankaan koulun aktiivinen koulupäivä</vt:lpstr>
      <vt:lpstr>Koulupäivän aikaiseen liikuntaan sisältyvät asiat</vt:lpstr>
      <vt:lpstr>PowerPoint-esitys</vt:lpstr>
      <vt:lpstr>Keskeisiä toimenpiteitä ohjelmissa</vt:lpstr>
      <vt:lpstr>Liikkuva koulu on ollut valtionhallinnon valinta ja mukana useammassa hallitusohjelmassa</vt:lpstr>
      <vt:lpstr>Rekisteröityneet Liikkuvat koulu</vt:lpstr>
      <vt:lpstr>Liikkuvan koulun Nykytilan arviointi</vt:lpstr>
      <vt:lpstr>Virveli</vt:lpstr>
      <vt:lpstr>Koulupäivän aikainen liikkuminen tukee oppimista</vt:lpstr>
      <vt:lpstr>Liikkuminen luo oppimiselle optimaaliset olosuhteet</vt:lpstr>
      <vt:lpstr>Liikkuva koulu on koko koulun yhteinen juttu</vt:lpstr>
      <vt:lpstr>Oppilaat Liikkuva koulu -toiminnan asiantuntijoina</vt:lpstr>
      <vt:lpstr>Viihtyvyyttä liikkuen ja yhdessä toimien </vt:lpstr>
      <vt:lpstr>Liikkumissuositukset</vt:lpstr>
      <vt:lpstr>Koulupäivän aikaisella liikunnalla suurin merkitys on vähiten liikkuville oppilaille</vt:lpstr>
      <vt:lpstr>Opetussuunnitelma tukee aktiivisempia koulupäiviä</vt:lpstr>
      <vt:lpstr>Mistä lisää tietoa?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Liikkuva koulu</dc:creator>
  <cp:lastModifiedBy>Grekula Kati</cp:lastModifiedBy>
  <cp:revision>21</cp:revision>
  <dcterms:created xsi:type="dcterms:W3CDTF">2017-02-16T14:30:42Z</dcterms:created>
  <dcterms:modified xsi:type="dcterms:W3CDTF">2023-05-05T12:18:50Z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0x0101002457166F8CDDF142B70DB581AEA2EC40</vt:lpwstr>
  </property>
  <property fmtid="{D5CDD505-2E9C-101B-9397-08002B2CF9AE}" pid="3" name="MSIP_Label_e7f2b28d-54cf-44b6-aad9-6a2b7fb652a6_Enabled">
    <vt:lpwstr>true</vt:lpwstr>
  </property>
  <property fmtid="{D5CDD505-2E9C-101B-9397-08002B2CF9AE}" pid="4" name="MSIP_Label_e7f2b28d-54cf-44b6-aad9-6a2b7fb652a6_SetDate">
    <vt:lpwstr>2023-03-24T14:46:39Z</vt:lpwstr>
  </property>
  <property fmtid="{D5CDD505-2E9C-101B-9397-08002B2CF9AE}" pid="5" name="MSIP_Label_e7f2b28d-54cf-44b6-aad9-6a2b7fb652a6_Method">
    <vt:lpwstr>Standard</vt:lpwstr>
  </property>
  <property fmtid="{D5CDD505-2E9C-101B-9397-08002B2CF9AE}" pid="6" name="MSIP_Label_e7f2b28d-54cf-44b6-aad9-6a2b7fb652a6_Name">
    <vt:lpwstr>e7f2b28d-54cf-44b6-aad9-6a2b7fb652a6</vt:lpwstr>
  </property>
  <property fmtid="{D5CDD505-2E9C-101B-9397-08002B2CF9AE}" pid="7" name="MSIP_Label_e7f2b28d-54cf-44b6-aad9-6a2b7fb652a6_SiteId">
    <vt:lpwstr>5cc89a67-fa29-4356-af5d-f436abc7c21b</vt:lpwstr>
  </property>
  <property fmtid="{D5CDD505-2E9C-101B-9397-08002B2CF9AE}" pid="8" name="MSIP_Label_e7f2b28d-54cf-44b6-aad9-6a2b7fb652a6_ActionId">
    <vt:lpwstr>c7ebe9bd-cb45-4b65-8b79-24320c518340</vt:lpwstr>
  </property>
  <property fmtid="{D5CDD505-2E9C-101B-9397-08002B2CF9AE}" pid="9" name="MSIP_Label_e7f2b28d-54cf-44b6-aad9-6a2b7fb652a6_ContentBits">
    <vt:lpwstr>0</vt:lpwstr>
  </property>
</Properties>
</file>