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2" r:id="rId4"/>
    <p:sldId id="268" r:id="rId5"/>
    <p:sldId id="266" r:id="rId6"/>
    <p:sldId id="270" r:id="rId7"/>
    <p:sldId id="271" r:id="rId8"/>
    <p:sldId id="269" r:id="rId9"/>
    <p:sldId id="26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EDE9425B-5B77-4D47-9787-46824CB918B7}">
          <p14:sldIdLst>
            <p14:sldId id="256"/>
            <p14:sldId id="257"/>
            <p14:sldId id="262"/>
            <p14:sldId id="268"/>
            <p14:sldId id="266"/>
            <p14:sldId id="270"/>
            <p14:sldId id="271"/>
            <p14:sldId id="269"/>
            <p14:sldId id="260"/>
          </p14:sldIdLst>
        </p14:section>
        <p14:section name="Nimetön osa" id="{A9FE6C20-6BDA-42EE-8A20-23BAA875920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C42F"/>
    <a:srgbClr val="4A4A4A"/>
    <a:srgbClr val="7C7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69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27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4A53F-0ABC-41B8-A4B1-D796DE7E9CE2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27625-57C3-46BF-B8C9-1F6E8FD575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3978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791BB-C0D4-48E1-8BED-497C0E4C605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6E6A1-6BE3-4288-93F4-FBB903306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34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Otsikko?</a:t>
            </a:r>
          </a:p>
          <a:p>
            <a:r>
              <a:rPr lang="fi-FI" dirty="0"/>
              <a:t>Tarkemmat tiedot ko. tutkimuksesta tähän</a:t>
            </a:r>
          </a:p>
          <a:p>
            <a:r>
              <a:rPr lang="fi-FI" dirty="0"/>
              <a:t>Infografiikan</a:t>
            </a:r>
            <a:r>
              <a:rPr lang="fi-FI" baseline="0" dirty="0"/>
              <a:t> voisi piirrättää uusiksi, uuden ilmeen mukaiseksi?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9722E-76A4-455A-8D71-ADF57800971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590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loi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1524000" y="2285999"/>
            <a:ext cx="9144000" cy="1223963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4A4A4A"/>
                </a:solidFill>
                <a:latin typeface="+mn-lt"/>
              </a:defRPr>
            </a:lvl1pPr>
          </a:lstStyle>
          <a:p>
            <a:r>
              <a:rPr lang="fi-FI" dirty="0"/>
              <a:t>Otsikko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72231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4A4A4A"/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Nimi ja titteli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50" y="942055"/>
            <a:ext cx="1495426" cy="1085874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674" y="5132414"/>
            <a:ext cx="5200652" cy="142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12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36384" y="1012199"/>
            <a:ext cx="9355390" cy="951861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8409" y="1967566"/>
            <a:ext cx="9383365" cy="324326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7" name="Kuva 6"/>
          <p:cNvPicPr preferRelativeResize="0"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38200" y="6209268"/>
            <a:ext cx="10544577" cy="10800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185" y="5446536"/>
            <a:ext cx="1183591" cy="90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67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778889"/>
            <a:ext cx="10515600" cy="1030862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956710"/>
            <a:ext cx="5181600" cy="374332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956710"/>
            <a:ext cx="5181600" cy="3743323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0" y="5779168"/>
            <a:ext cx="1058364" cy="76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6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 userDrawn="1"/>
        </p:nvSpPr>
        <p:spPr>
          <a:xfrm>
            <a:off x="0" y="0"/>
            <a:ext cx="12199344" cy="5860973"/>
          </a:xfrm>
          <a:prstGeom prst="rect">
            <a:avLst/>
          </a:prstGeom>
          <a:solidFill>
            <a:srgbClr val="9AC42F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Suorakulmio 1"/>
          <p:cNvSpPr/>
          <p:nvPr userDrawn="1"/>
        </p:nvSpPr>
        <p:spPr>
          <a:xfrm>
            <a:off x="0" y="5860973"/>
            <a:ext cx="12192000" cy="997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72" t="18794" b="10727"/>
          <a:stretch/>
        </p:blipFill>
        <p:spPr>
          <a:xfrm>
            <a:off x="3783564" y="5946353"/>
            <a:ext cx="4267545" cy="82626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2902226" y="2087217"/>
            <a:ext cx="6380921" cy="2495686"/>
          </a:xfrm>
        </p:spPr>
        <p:txBody>
          <a:bodyPr>
            <a:normAutofit/>
          </a:bodyPr>
          <a:lstStyle>
            <a:lvl1pPr marL="0" indent="0" algn="ctr">
              <a:buNone/>
              <a:defRPr sz="5400" b="1" i="1">
                <a:solidFill>
                  <a:schemeClr val="bg1"/>
                </a:solidFill>
                <a:latin typeface="Tiltium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spcBef>
                <a:spcPts val="0"/>
              </a:spcBef>
            </a:pPr>
            <a:r>
              <a:rPr lang="fi-FI" sz="5400" dirty="0"/>
              <a:t>Lisätietoja ja ideoita</a:t>
            </a:r>
          </a:p>
          <a:p>
            <a:pPr>
              <a:spcBef>
                <a:spcPts val="0"/>
              </a:spcBef>
            </a:pPr>
            <a:r>
              <a:rPr lang="fi-FI" dirty="0"/>
              <a:t>liikkuvakoulu.fi</a:t>
            </a:r>
          </a:p>
        </p:txBody>
      </p:sp>
    </p:spTree>
    <p:extLst>
      <p:ext uri="{BB962C8B-B14F-4D97-AF65-F5344CB8AC3E}">
        <p14:creationId xmlns:p14="http://schemas.microsoft.com/office/powerpoint/2010/main" val="13906874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72" t="18794" b="10727"/>
          <a:stretch/>
        </p:blipFill>
        <p:spPr>
          <a:xfrm>
            <a:off x="3783564" y="5946353"/>
            <a:ext cx="4267545" cy="82626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3933645" y="4415687"/>
            <a:ext cx="4347714" cy="786042"/>
          </a:xfrm>
        </p:spPr>
        <p:txBody>
          <a:bodyPr>
            <a:normAutofit/>
          </a:bodyPr>
          <a:lstStyle>
            <a:lvl1pPr marL="0" indent="0" algn="ctr">
              <a:buNone/>
              <a:defRPr lang="fi-FI" b="1" i="1" dirty="0">
                <a:latin typeface="Tiltium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liikkuvakoulu.fi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395" y="1909315"/>
            <a:ext cx="2426213" cy="1761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41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BAC3D-0511-488E-81F7-328DE2E6B8D6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B97CB-51BE-4F0E-A3F3-AE3C376EE7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14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4A4A4A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4A4A4A"/>
          </a:solidFill>
          <a:latin typeface="Cambria" panose="0204050305040603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A4A4A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A4A4A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4A4A4A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4A4A4A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Toiminnallinen vanhempainilta</a:t>
            </a:r>
          </a:p>
        </p:txBody>
      </p:sp>
      <p:sp>
        <p:nvSpPr>
          <p:cNvPr id="11" name="Alaotsikko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Lapset mukana vanhempainillassa</a:t>
            </a:r>
          </a:p>
        </p:txBody>
      </p:sp>
    </p:spTree>
    <p:extLst>
      <p:ext uri="{BB962C8B-B14F-4D97-AF65-F5344CB8AC3E}">
        <p14:creationId xmlns:p14="http://schemas.microsoft.com/office/powerpoint/2010/main" val="31639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Kerro huollettavallesi… 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171555" y="2110152"/>
            <a:ext cx="6112383" cy="2594709"/>
          </a:xfrm>
        </p:spPr>
        <p:txBody>
          <a:bodyPr>
            <a:noAutofit/>
          </a:bodyPr>
          <a:lstStyle/>
          <a:p>
            <a:r>
              <a:rPr lang="fi-FI" sz="3200" dirty="0"/>
              <a:t>Jokin asia, mistä olet ylpeä hänen osaltaan</a:t>
            </a:r>
          </a:p>
          <a:p>
            <a:r>
              <a:rPr lang="fi-FI" sz="3200" dirty="0"/>
              <a:t>Asia, missä olisi vielä kehitettävää</a:t>
            </a:r>
          </a:p>
          <a:p>
            <a:r>
              <a:rPr lang="fi-FI" sz="3200" dirty="0"/>
              <a:t>Sopikaa yhdessä, miten aiotte edetä kehitettävän asian suhteen</a:t>
            </a: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762" y="2110153"/>
            <a:ext cx="3541149" cy="2777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92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Luottamustehtävä: miinakenttä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92555" y="1967566"/>
            <a:ext cx="9399220" cy="3800188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Tehdään </a:t>
            </a:r>
            <a:r>
              <a:rPr lang="fi-FI" sz="2800" dirty="0" smtClean="0"/>
              <a:t>luokan/käytävän/salin </a:t>
            </a:r>
            <a:r>
              <a:rPr lang="fi-FI" sz="2800" dirty="0"/>
              <a:t>tavaroista tai tötsistä esteitä </a:t>
            </a:r>
            <a:endParaRPr lang="fi-FI" sz="2800" dirty="0" smtClean="0"/>
          </a:p>
          <a:p>
            <a:endParaRPr lang="fi-FI" sz="2800" dirty="0"/>
          </a:p>
          <a:p>
            <a:r>
              <a:rPr lang="fi-FI" sz="2800" dirty="0"/>
              <a:t>Huoltaja johdattaa äänellään lapsen </a:t>
            </a:r>
            <a:r>
              <a:rPr lang="fi-FI" sz="2800" dirty="0" smtClean="0"/>
              <a:t>tilan </a:t>
            </a:r>
            <a:r>
              <a:rPr lang="fi-FI" sz="2800" dirty="0"/>
              <a:t>nurkasta nurkkaan </a:t>
            </a:r>
            <a:r>
              <a:rPr lang="fi-FI" sz="2800" b="1" dirty="0" smtClean="0"/>
              <a:t>MUTTA </a:t>
            </a:r>
            <a:r>
              <a:rPr lang="fi-FI" sz="2800" dirty="0"/>
              <a:t>lapsi pitää käsiään silmillään, eikä näe </a:t>
            </a:r>
            <a:r>
              <a:rPr lang="fi-FI" sz="2800" dirty="0" smtClean="0"/>
              <a:t>mitään</a:t>
            </a:r>
          </a:p>
          <a:p>
            <a:endParaRPr lang="fi-FI" sz="2800" dirty="0"/>
          </a:p>
          <a:p>
            <a:r>
              <a:rPr lang="fi-FI" sz="2800" dirty="0"/>
              <a:t>Tehdään tehtävä molempiin suuntiin ja myös siten, että lapsi ohjeistaa huoltajaa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9281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FC8B97-2827-4D10-B902-F3B097BFE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Kerro parillesi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EBDFE8-4757-4D49-9C25-5FACC758B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Miltä tuntui olla ohjeistettavana?</a:t>
            </a:r>
          </a:p>
          <a:p>
            <a:r>
              <a:rPr lang="fi-FI" sz="3200" dirty="0"/>
              <a:t>Miltä tuntui ohjeistaa?</a:t>
            </a:r>
          </a:p>
          <a:p>
            <a:r>
              <a:rPr lang="fi-FI" sz="3200" dirty="0"/>
              <a:t>Kiitä pariasi luottamuksesta</a:t>
            </a:r>
          </a:p>
        </p:txBody>
      </p:sp>
    </p:spTree>
    <p:extLst>
      <p:ext uri="{BB962C8B-B14F-4D97-AF65-F5344CB8AC3E}">
        <p14:creationId xmlns:p14="http://schemas.microsoft.com/office/powerpoint/2010/main" val="594041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Kippopeli: Aikuiset vastaan lapset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1099931" y="1856963"/>
            <a:ext cx="9395791" cy="4365761"/>
          </a:xfrm>
        </p:spPr>
        <p:txBody>
          <a:bodyPr>
            <a:normAutofit/>
          </a:bodyPr>
          <a:lstStyle/>
          <a:p>
            <a:r>
              <a:rPr lang="fi-FI" sz="3200" dirty="0"/>
              <a:t>Ryhmät: Lapset jakautuvat noin kuuden hengen ryhmiin sukunimen aakkosjärjestyksen perusteella. Myös aikuiset jakautuvat ryhmiin samalla periaatteella.</a:t>
            </a:r>
          </a:p>
          <a:p>
            <a:r>
              <a:rPr lang="fi-FI" sz="3200" dirty="0"/>
              <a:t>Välineet: Yksi kippo/ryhmä ja yksi pingispallo tai paperimytty/ryhmä</a:t>
            </a:r>
          </a:p>
          <a:p>
            <a:r>
              <a:rPr lang="fi-FI" sz="3200" dirty="0"/>
              <a:t>Kuvaohje pelistä seuraavalla dialla</a:t>
            </a:r>
          </a:p>
        </p:txBody>
      </p:sp>
    </p:spTree>
    <p:extLst>
      <p:ext uri="{BB962C8B-B14F-4D97-AF65-F5344CB8AC3E}">
        <p14:creationId xmlns:p14="http://schemas.microsoft.com/office/powerpoint/2010/main" val="1247764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95C1CF-D1F8-4152-AD35-634FBAF15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720" y="139852"/>
            <a:ext cx="9355390" cy="951861"/>
          </a:xfrm>
        </p:spPr>
        <p:txBody>
          <a:bodyPr/>
          <a:lstStyle/>
          <a:p>
            <a:r>
              <a:rPr lang="fi-FI" dirty="0"/>
              <a:t>Kippopeli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99A5777B-37AC-4B75-933B-7A0AAE601ADF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l="16809" t="11626" r="25941" b="6994"/>
          <a:stretch/>
        </p:blipFill>
        <p:spPr bwMode="auto">
          <a:xfrm>
            <a:off x="385011" y="901148"/>
            <a:ext cx="7571873" cy="560726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0D2239AF-543F-474E-9FDD-D28B6CE16069}"/>
              </a:ext>
            </a:extLst>
          </p:cNvPr>
          <p:cNvSpPr txBox="1"/>
          <p:nvPr/>
        </p:nvSpPr>
        <p:spPr>
          <a:xfrm>
            <a:off x="8284415" y="139853"/>
            <a:ext cx="376320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Harjoituskierroksen jälkeen kisaillaan, saavatko lapset vai aikuiset aiemmin </a:t>
            </a:r>
            <a:r>
              <a:rPr lang="fi-FI" sz="2000" b="1" dirty="0"/>
              <a:t>yhteensä</a:t>
            </a:r>
            <a:r>
              <a:rPr lang="fi-FI" sz="2000" dirty="0"/>
              <a:t> 20 onnistunutta suoritusta </a:t>
            </a:r>
            <a:r>
              <a:rPr lang="fi-FI" sz="2000" dirty="0" smtClean="0"/>
              <a:t/>
            </a:r>
            <a:br>
              <a:rPr lang="fi-FI" sz="2000" dirty="0" smtClean="0"/>
            </a:br>
            <a:endParaRPr lang="fi-FI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err="1"/>
              <a:t>Huom</a:t>
            </a:r>
            <a:r>
              <a:rPr lang="fi-FI" sz="2000" dirty="0"/>
              <a:t>! Lapset ja aikuiset laskevat kaikki omat onnistuneet suoritukset ääneen</a:t>
            </a:r>
            <a:r>
              <a:rPr lang="fi-FI" sz="2000" dirty="0" smtClean="0"/>
              <a:t>!</a:t>
            </a:r>
            <a:br>
              <a:rPr lang="fi-FI" sz="2000" dirty="0" smtClean="0"/>
            </a:br>
            <a:endParaRPr lang="fi-FI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Lisää haastetta:</a:t>
            </a:r>
          </a:p>
          <a:p>
            <a:pPr marL="800100" lvl="1" indent="-342900">
              <a:buFont typeface="+mj-lt"/>
              <a:buAutoNum type="alphaLcParenR"/>
            </a:pPr>
            <a:r>
              <a:rPr lang="fi-FI" sz="2000" dirty="0"/>
              <a:t>Heitto heikommalla kädellä</a:t>
            </a:r>
          </a:p>
          <a:p>
            <a:pPr marL="800100" lvl="1" indent="-342900">
              <a:buFont typeface="+mj-lt"/>
              <a:buAutoNum type="alphaLcParenR"/>
            </a:pPr>
            <a:r>
              <a:rPr lang="fi-FI" sz="2000" dirty="0"/>
              <a:t>Heitto ja koppaus heikommalla kädellä</a:t>
            </a:r>
          </a:p>
          <a:p>
            <a:pPr marL="800100" lvl="1" indent="-342900">
              <a:buFont typeface="+mj-lt"/>
              <a:buAutoNum type="alphaLcParenR"/>
            </a:pPr>
            <a:r>
              <a:rPr lang="fi-FI" sz="2000" dirty="0"/>
              <a:t>Koppaus istualtaan</a:t>
            </a:r>
          </a:p>
          <a:p>
            <a:pPr marL="342900" indent="-342900">
              <a:buFont typeface="+mj-lt"/>
              <a:buAutoNum type="alphaLcParenR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7609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59AA3A-B4AF-4678-BC88-8AD8926C4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Mieti hetki itseksesi…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0DC5E7-6DEB-41ED-89B8-894D3B145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Kannustitko joukkuetovereitasi</a:t>
            </a:r>
          </a:p>
          <a:p>
            <a:r>
              <a:rPr lang="fi-FI" sz="3200" dirty="0"/>
              <a:t>Kannustettiinko sinua</a:t>
            </a:r>
          </a:p>
          <a:p>
            <a:r>
              <a:rPr lang="fi-FI" sz="3200" dirty="0"/>
              <a:t>Miltä se tuntui?</a:t>
            </a:r>
          </a:p>
          <a:p>
            <a:pPr marL="0" indent="0">
              <a:buNone/>
            </a:pPr>
            <a:r>
              <a:rPr lang="fi-FI" sz="3200" dirty="0">
                <a:sym typeface="Wingdings" panose="05000000000000000000" pitchFamily="2" charset="2"/>
              </a:rPr>
              <a:t> Kannustetaan </a:t>
            </a:r>
            <a:r>
              <a:rPr lang="fi-FI" dirty="0">
                <a:sym typeface="Wingdings" panose="05000000000000000000" pitchFamily="2" charset="2"/>
              </a:rPr>
              <a:t>vielä enemmän seuraavan dian pelissä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8513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ED153B-028A-441B-825E-D63023E5E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84" y="497306"/>
            <a:ext cx="9355390" cy="914400"/>
          </a:xfrm>
        </p:spPr>
        <p:txBody>
          <a:bodyPr/>
          <a:lstStyle/>
          <a:p>
            <a:r>
              <a:rPr lang="fi-FI" dirty="0"/>
              <a:t>Hurmosleikki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FFABD0-14C0-4837-9843-D648D8034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84" y="1411706"/>
            <a:ext cx="9355390" cy="4565024"/>
          </a:xfrm>
        </p:spPr>
        <p:txBody>
          <a:bodyPr>
            <a:normAutofit/>
          </a:bodyPr>
          <a:lstStyle/>
          <a:p>
            <a:r>
              <a:rPr lang="fi-FI" dirty="0"/>
              <a:t>Alkutilanne: Kaikki lapset pelaavat toista lasta vastaan ja aikuiset pelaavat toista aikuista vastaan yhden kivi-paperi-sakset –pelin</a:t>
            </a:r>
          </a:p>
          <a:p>
            <a:pPr marL="457200" lvl="1" indent="0">
              <a:buNone/>
            </a:pP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sz="2400" dirty="0">
                <a:sym typeface="Wingdings" panose="05000000000000000000" pitchFamily="2" charset="2"/>
              </a:rPr>
              <a:t>hävinneestä pelaajasta tulee voittajan fani, joka kannustaa voittajaa jatkopelissä kovaan ääneen</a:t>
            </a:r>
          </a:p>
          <a:p>
            <a:pPr marL="457200" lvl="1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pelataan jatkokierrokset (edelleen lapsi vs. lapsi ja aikuinen vs. aikuinen)</a:t>
            </a:r>
          </a:p>
          <a:p>
            <a:pPr marL="457200" lvl="1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jälleen hävinneestä pelaajasta sekä hänen fanistaan tulee voittajan fani</a:t>
            </a:r>
          </a:p>
          <a:p>
            <a:pPr marL="457200" lvl="1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pelataan, kunnes finalistit ovat selvillä (lapsi vs. aikuinen</a:t>
            </a:r>
            <a:r>
              <a:rPr lang="fi-FI" sz="2400" dirty="0" smtClean="0">
                <a:sym typeface="Wingdings" panose="05000000000000000000" pitchFamily="2" charset="2"/>
              </a:rPr>
              <a:t>)</a:t>
            </a:r>
            <a:br>
              <a:rPr lang="fi-FI" sz="2400" dirty="0" smtClean="0">
                <a:sym typeface="Wingdings" panose="05000000000000000000" pitchFamily="2" charset="2"/>
              </a:rPr>
            </a:br>
            <a:endParaRPr lang="fi-FI" sz="2400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Lopuksi annetaan yhteiset aplodit kaikille innokkaille faneille ja pelataan mahdollisesti uusi turnaus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9689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2348947" y="1258957"/>
            <a:ext cx="7494105" cy="332394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fi-FI" sz="3600" dirty="0"/>
              <a:t>Materiaalit: Jere Lehto</a:t>
            </a:r>
            <a:br>
              <a:rPr lang="fi-FI" sz="3600" dirty="0"/>
            </a:br>
            <a:r>
              <a:rPr lang="fi-FI" sz="3600" dirty="0"/>
              <a:t>Kuvat: Liikkuva koulu –materiaalit ja </a:t>
            </a:r>
            <a:br>
              <a:rPr lang="fi-FI" sz="3600" dirty="0"/>
            </a:br>
            <a:r>
              <a:rPr lang="fi-FI" sz="3600" dirty="0"/>
              <a:t>Jere Lehto</a:t>
            </a:r>
          </a:p>
          <a:p>
            <a:pPr>
              <a:spcBef>
                <a:spcPts val="0"/>
              </a:spcBef>
            </a:pPr>
            <a:endParaRPr lang="fi-FI" sz="3600" dirty="0"/>
          </a:p>
          <a:p>
            <a:pPr>
              <a:spcBef>
                <a:spcPts val="0"/>
              </a:spcBef>
            </a:pPr>
            <a:r>
              <a:rPr lang="fi-FI" sz="3600" dirty="0"/>
              <a:t>Lisätietoja ja ideoita</a:t>
            </a:r>
          </a:p>
          <a:p>
            <a:pPr>
              <a:spcBef>
                <a:spcPts val="0"/>
              </a:spcBef>
            </a:pPr>
            <a:r>
              <a:rPr lang="fi-FI" dirty="0"/>
              <a:t>liikkuvakoulu.fi ja</a:t>
            </a:r>
            <a:br>
              <a:rPr lang="fi-FI" dirty="0"/>
            </a:br>
            <a:r>
              <a:rPr lang="fi-FI" dirty="0"/>
              <a:t>sporttipankki.com</a:t>
            </a:r>
          </a:p>
        </p:txBody>
      </p:sp>
    </p:spTree>
    <p:extLst>
      <p:ext uri="{BB962C8B-B14F-4D97-AF65-F5344CB8AC3E}">
        <p14:creationId xmlns:p14="http://schemas.microsoft.com/office/powerpoint/2010/main" val="1710181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-teema">
  <a:themeElements>
    <a:clrScheme name="Harmaasävy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blipFill>
          <a:blip xmlns:r="http://schemas.openxmlformats.org/officeDocument/2006/relationships" r:embed="rId1"/>
          <a:tile tx="0" ty="0" sx="100000" sy="100000" flip="none" algn="tl"/>
        </a:blip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244</Words>
  <Application>Microsoft Office PowerPoint</Application>
  <PresentationFormat>Laajakuva</PresentationFormat>
  <Paragraphs>47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Tiltium</vt:lpstr>
      <vt:lpstr>Wingdings</vt:lpstr>
      <vt:lpstr>Office-teema</vt:lpstr>
      <vt:lpstr>Toiminnallinen vanhempainilta</vt:lpstr>
      <vt:lpstr>Kerro huollettavallesi… </vt:lpstr>
      <vt:lpstr>Luottamustehtävä: miinakenttä</vt:lpstr>
      <vt:lpstr>Kerro parillesi</vt:lpstr>
      <vt:lpstr>Kippopeli: Aikuiset vastaan lapset</vt:lpstr>
      <vt:lpstr>Kippopeli</vt:lpstr>
      <vt:lpstr>Mieti hetki itseksesi…</vt:lpstr>
      <vt:lpstr>Hurmosleikki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Joonas</dc:creator>
  <cp:lastModifiedBy>Grekula Kati</cp:lastModifiedBy>
  <cp:revision>42</cp:revision>
  <dcterms:created xsi:type="dcterms:W3CDTF">2017-02-16T14:30:42Z</dcterms:created>
  <dcterms:modified xsi:type="dcterms:W3CDTF">2019-08-07T09:14:21Z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MSIP_Label_cb8ef749-f464-4495-9b41-5047bcb17145_Enabled">
    <vt:lpwstr>True</vt:lpwstr>
  </property>
  <property fmtid="{D5CDD505-2E9C-101B-9397-08002B2CF9AE}" pid="3" name="MSIP_Label_cb8ef749-f464-4495-9b41-5047bcb17145_SiteId">
    <vt:lpwstr>5cc89a67-fa29-4356-af5d-f436abc7c21b</vt:lpwstr>
  </property>
  <property fmtid="{D5CDD505-2E9C-101B-9397-08002B2CF9AE}" pid="4" name="MSIP_Label_cb8ef749-f464-4495-9b41-5047bcb17145_Owner">
    <vt:lpwstr>svc-aip-scanner@oulunkaupunki.fi</vt:lpwstr>
  </property>
  <property fmtid="{D5CDD505-2E9C-101B-9397-08002B2CF9AE}" pid="5" name="MSIP_Label_cb8ef749-f464-4495-9b41-5047bcb17145_SetDate">
    <vt:lpwstr>2020-02-24T10:30:11.6693462Z</vt:lpwstr>
  </property>
  <property fmtid="{D5CDD505-2E9C-101B-9397-08002B2CF9AE}" pid="6" name="MSIP_Label_cb8ef749-f464-4495-9b41-5047bcb17145_Name">
    <vt:lpwstr>Other document</vt:lpwstr>
  </property>
  <property fmtid="{D5CDD505-2E9C-101B-9397-08002B2CF9AE}" pid="7" name="MSIP_Label_cb8ef749-f464-4495-9b41-5047bcb17145_Application">
    <vt:lpwstr>Microsoft Azure Information Protection</vt:lpwstr>
  </property>
  <property fmtid="{D5CDD505-2E9C-101B-9397-08002B2CF9AE}" pid="8" name="MSIP_Label_cb8ef749-f464-4495-9b41-5047bcb17145_ActionId">
    <vt:lpwstr>2b298677-9ef0-419d-bc45-851f72cf77b4</vt:lpwstr>
  </property>
  <property fmtid="{D5CDD505-2E9C-101B-9397-08002B2CF9AE}" pid="9" name="MSIP_Label_cb8ef749-f464-4495-9b41-5047bcb17145_Extended_MSFT_Method">
    <vt:lpwstr>Automatic</vt:lpwstr>
  </property>
  <property fmtid="{D5CDD505-2E9C-101B-9397-08002B2CF9AE}" pid="10" name="MSIP_Label_e7f2b28d-54cf-44b6-aad9-6a2b7fb652a6_Enabled">
    <vt:lpwstr>True</vt:lpwstr>
  </property>
  <property fmtid="{D5CDD505-2E9C-101B-9397-08002B2CF9AE}" pid="11" name="MSIP_Label_e7f2b28d-54cf-44b6-aad9-6a2b7fb652a6_SiteId">
    <vt:lpwstr>5cc89a67-fa29-4356-af5d-f436abc7c21b</vt:lpwstr>
  </property>
  <property fmtid="{D5CDD505-2E9C-101B-9397-08002B2CF9AE}" pid="12" name="MSIP_Label_e7f2b28d-54cf-44b6-aad9-6a2b7fb652a6_Owner">
    <vt:lpwstr>svc-aip-scanner@oulunkaupunki.fi</vt:lpwstr>
  </property>
  <property fmtid="{D5CDD505-2E9C-101B-9397-08002B2CF9AE}" pid="13" name="MSIP_Label_e7f2b28d-54cf-44b6-aad9-6a2b7fb652a6_SetDate">
    <vt:lpwstr>2020-02-24T10:30:11.6693462Z</vt:lpwstr>
  </property>
  <property fmtid="{D5CDD505-2E9C-101B-9397-08002B2CF9AE}" pid="14" name="MSIP_Label_e7f2b28d-54cf-44b6-aad9-6a2b7fb652a6_Name">
    <vt:lpwstr>Internal</vt:lpwstr>
  </property>
  <property fmtid="{D5CDD505-2E9C-101B-9397-08002B2CF9AE}" pid="15" name="MSIP_Label_e7f2b28d-54cf-44b6-aad9-6a2b7fb652a6_Application">
    <vt:lpwstr>Microsoft Azure Information Protection</vt:lpwstr>
  </property>
  <property fmtid="{D5CDD505-2E9C-101B-9397-08002B2CF9AE}" pid="16" name="MSIP_Label_e7f2b28d-54cf-44b6-aad9-6a2b7fb652a6_ActionId">
    <vt:lpwstr>2b298677-9ef0-419d-bc45-851f72cf77b4</vt:lpwstr>
  </property>
  <property fmtid="{D5CDD505-2E9C-101B-9397-08002B2CF9AE}" pid="17" name="MSIP_Label_e7f2b28d-54cf-44b6-aad9-6a2b7fb652a6_Parent">
    <vt:lpwstr>cb8ef749-f464-4495-9b41-5047bcb17145</vt:lpwstr>
  </property>
  <property fmtid="{D5CDD505-2E9C-101B-9397-08002B2CF9AE}" pid="18" name="MSIP_Label_e7f2b28d-54cf-44b6-aad9-6a2b7fb652a6_Extended_MSFT_Method">
    <vt:lpwstr>Automatic</vt:lpwstr>
  </property>
  <property fmtid="{D5CDD505-2E9C-101B-9397-08002B2CF9AE}" pid="19" name="Sensitivity">
    <vt:lpwstr>Other document Internal</vt:lpwstr>
  </property>
</Properties>
</file>