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92" r:id="rId6"/>
  </p:sldMasterIdLst>
  <p:notesMasterIdLst>
    <p:notesMasterId r:id="rId13"/>
  </p:notesMasterIdLst>
  <p:handoutMasterIdLst>
    <p:handoutMasterId r:id="rId14"/>
  </p:handoutMasterIdLst>
  <p:sldIdLst>
    <p:sldId id="257" r:id="rId7"/>
    <p:sldId id="260" r:id="rId8"/>
    <p:sldId id="289" r:id="rId9"/>
    <p:sldId id="284" r:id="rId10"/>
    <p:sldId id="287" r:id="rId11"/>
    <p:sldId id="288" r:id="rId1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D3"/>
    <a:srgbClr val="34D0A2"/>
    <a:srgbClr val="C42030"/>
    <a:srgbClr val="FD5A5A"/>
    <a:srgbClr val="FFA3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F308D72-A6F3-469B-AAFD-5C78FFDE5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CA40C0-D9E2-4D99-83B1-8B71D718D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EB7D6-D4DC-404C-8E2A-FB0125B38EE7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78C8F7-1000-4E5B-95B0-E0F50DFCB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122C3A-6797-4D31-BA8B-96F2C0408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153E1-5DEA-4C9A-91A7-5D5942A6D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60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CF44A-66F6-4091-8876-A43B60386F0B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4707-D3DA-478E-B4C6-6E7606F9D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81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7882"/>
            <a:ext cx="6095999" cy="341632"/>
          </a:xfrm>
          <a:solidFill>
            <a:schemeClr val="bg1"/>
          </a:solidFill>
          <a:ln>
            <a:noFill/>
          </a:ln>
        </p:spPr>
        <p:txBody>
          <a:bodyPr wrap="square" lIns="90000" rIns="90000" anchor="ctr" anchorCtr="0">
            <a:spAutoFit/>
          </a:bodyPr>
          <a:lstStyle>
            <a:lvl1pPr marL="720000" indent="0" algn="l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20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617D9-808C-42A0-8BB0-38318ED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2D19B-91E6-4588-9A07-FC555B92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7A5491-0D05-404B-82F3-B01FC419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255C68-218D-409D-9AEC-CDCE67C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26B1A1-F83A-4DB4-8328-E0ABE3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6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A50AB-D7B5-4C70-B180-8B71E5A4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BCA63E-D632-4F0C-B246-EAB73169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FEDF27-6ABD-4699-8319-C4AEA89B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C60F89-D72D-45E8-8DF6-8B2E7D6E3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FF9A98-CFF0-48DE-B03C-7603F5453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2CA78C-732D-43F8-9C63-7741FB6A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A12C21F-84B6-459F-9079-19705527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65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A2D84-2682-44FF-9AFE-0651961B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6E286-E854-40BC-80C2-735CD1BB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9F89E7-46F1-458F-84BD-BDF5D7DA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34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51BAE6-12E1-4D7D-AD94-48F44A3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E971B-4D77-4B19-9F53-2C0685E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98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68115-811C-4BA4-A390-1AB4AD7C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58AE8-7A9F-4AF3-9878-FAEBFD87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8804A6-5809-4715-8867-FDD94BB8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D2E5B3-6272-4206-8164-BB3D3514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1B6A6-E750-4FEC-88C1-07DD673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11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CF515DE-9525-42E5-91E9-03523A0EC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00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teksti, pöytä, henkilö, sisä&#10;&#10;Kuvaus luotu automaattisesti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-2" r="16665" b="-1343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5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4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6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0FB98-FDB0-48EF-BE1D-CFDDCFF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55A449-9B24-4506-B59E-216639C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392B4-F5F9-45AA-97A6-39B1FA5E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1BD8A9-6C77-4163-AC80-D825153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91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FADBA-80B6-46F0-9343-86AB703C5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8733D0-E517-4A99-8EED-D112E3827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EE44D-B503-4ADD-8C9A-C9F227C0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C996E-5E01-4564-86F1-7DE96755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799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7882"/>
            <a:ext cx="6095999" cy="341632"/>
          </a:xfrm>
          <a:solidFill>
            <a:schemeClr val="bg1"/>
          </a:solidFill>
          <a:ln>
            <a:noFill/>
          </a:ln>
        </p:spPr>
        <p:txBody>
          <a:bodyPr wrap="square" lIns="90000" rIns="90000" anchor="ctr" anchorCtr="0">
            <a:spAutoFit/>
          </a:bodyPr>
          <a:lstStyle>
            <a:lvl1pPr marL="720000" indent="0" algn="l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56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408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00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544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_kuv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634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­_e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4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ECECCE6-9C68-4F03-AD86-B46824827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D002059-4390-4859-809F-E223A2967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22DE617-9910-4D8B-9802-07FDB3098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8331"/>
            <a:ext cx="12190476" cy="180317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276AAE2-B02E-4B98-A1F2-773C1C7C0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81" y="5805887"/>
            <a:ext cx="1878590" cy="69260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6569BFF-D01C-413F-B305-7F049E8544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0" y="5969919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_ei-kuva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3242" y="0"/>
            <a:ext cx="9308757" cy="5054825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3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4B99C-BE41-4228-A4E2-CEEE773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81BDD2-5D83-4AA2-AC8D-3BDEBF23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9F4C9-8103-41FB-8735-7E9E9B54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22B805-53EB-49AD-BC21-E5F3ECB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BC738E-A43A-4167-9BCF-1A9523D4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58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543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E8C34-95BF-4EDD-B33C-200699A4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C1D36-85A7-474F-A961-D70B636A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D5FC97-F7D3-431E-9149-B1F026E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9EA218-BB26-4BD8-B5D5-871A2AE3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89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617D9-808C-42A0-8BB0-38318ED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2D19B-91E6-4588-9A07-FC555B92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7A5491-0D05-404B-82F3-B01FC419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255C68-218D-409D-9AEC-CDCE67C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26B1A1-F83A-4DB4-8328-E0ABE3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52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A50AB-D7B5-4C70-B180-8B71E5A4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BCA63E-D632-4F0C-B246-EAB73169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FEDF27-6ABD-4699-8319-C4AEA89B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C60F89-D72D-45E8-8DF6-8B2E7D6E3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FF9A98-CFF0-48DE-B03C-7603F5453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2CA78C-732D-43F8-9C63-7741FB6A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A12C21F-84B6-459F-9079-19705527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4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A2D84-2682-44FF-9AFE-0651961B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6E286-E854-40BC-80C2-735CD1BB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9F89E7-46F1-458F-84BD-BDF5D7DA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509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51BAE6-12E1-4D7D-AD94-48F44A3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E971B-4D77-4B19-9F53-2C0685E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847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68115-811C-4BA4-A390-1AB4AD7C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58AE8-7A9F-4AF3-9878-FAEBFD87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8804A6-5809-4715-8867-FDD94BB8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D2E5B3-6272-4206-8164-BB3D3514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1B6A6-E750-4FEC-88C1-07DD673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704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CF515DE-9525-42E5-91E9-03523A0EC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513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teksti, pöytä, henkilö, sisä&#10;&#10;Kuvaus luotu automaattisesti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-2" r="16665" b="-1343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7611A14-9377-4D7B-B1FB-FBA7905F3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8" name="Kuva 17" descr="Nuorten Oulu -logo">
            <a:extLst>
              <a:ext uri="{FF2B5EF4-FFF2-40B4-BE49-F238E27FC236}">
                <a16:creationId xmlns:a16="http://schemas.microsoft.com/office/drawing/2014/main" id="{F3BFE410-D342-4DA4-AFC8-C636709002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9" name="Kuva 18" descr="Oulu-logo">
            <a:extLst>
              <a:ext uri="{FF2B5EF4-FFF2-40B4-BE49-F238E27FC236}">
                <a16:creationId xmlns:a16="http://schemas.microsoft.com/office/drawing/2014/main" id="{45DF3B98-42FE-4658-8E16-B64109BA6C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3E0150E-BB68-4F30-9D33-5F58A1418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8" name="Kuva 17" descr="Nuorten Oulu -logo">
            <a:extLst>
              <a:ext uri="{FF2B5EF4-FFF2-40B4-BE49-F238E27FC236}">
                <a16:creationId xmlns:a16="http://schemas.microsoft.com/office/drawing/2014/main" id="{5B5FAE0C-AA59-45B5-ABB5-EBF0F95649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9" name="Kuva 18" descr="Oulu-logo">
            <a:extLst>
              <a:ext uri="{FF2B5EF4-FFF2-40B4-BE49-F238E27FC236}">
                <a16:creationId xmlns:a16="http://schemas.microsoft.com/office/drawing/2014/main" id="{7EA73107-5356-4B5D-A9B9-847BE2FCF8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3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D4F0DC0-2704-474A-A52A-F2D58E37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5" name="Kuva 14" descr="Nuorten Oulu -logo">
            <a:extLst>
              <a:ext uri="{FF2B5EF4-FFF2-40B4-BE49-F238E27FC236}">
                <a16:creationId xmlns:a16="http://schemas.microsoft.com/office/drawing/2014/main" id="{E8A7EAC4-93FF-4553-83D9-71DD9A61D3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6" name="Kuva 15" descr="Oulu-logo">
            <a:extLst>
              <a:ext uri="{FF2B5EF4-FFF2-40B4-BE49-F238E27FC236}">
                <a16:creationId xmlns:a16="http://schemas.microsoft.com/office/drawing/2014/main" id="{073012FC-A5F4-4D7D-9449-62457077E7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793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252CF12-D7AE-4041-B0A3-38691DDDB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5" name="Kuva 14" descr="Nuorten Oulu -logo">
            <a:extLst>
              <a:ext uri="{FF2B5EF4-FFF2-40B4-BE49-F238E27FC236}">
                <a16:creationId xmlns:a16="http://schemas.microsoft.com/office/drawing/2014/main" id="{50D5483F-C4B2-4981-83DC-FCA0158C38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6" name="Kuva 15" descr="Oulu-logo">
            <a:extLst>
              <a:ext uri="{FF2B5EF4-FFF2-40B4-BE49-F238E27FC236}">
                <a16:creationId xmlns:a16="http://schemas.microsoft.com/office/drawing/2014/main" id="{61D5E490-72EC-4215-8D6B-4F7D906234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3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0FB98-FDB0-48EF-BE1D-CFDDCFF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55A449-9B24-4506-B59E-216639C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392B4-F5F9-45AA-97A6-39B1FA5E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1BD8A9-6C77-4163-AC80-D825153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405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FADBA-80B6-46F0-9343-86AB703C5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8733D0-E517-4A99-8EED-D112E3827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EE44D-B503-4ADD-8C9A-C9F227C0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C996E-5E01-4564-86F1-7DE96755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057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7882"/>
            <a:ext cx="6095999" cy="341632"/>
          </a:xfrm>
          <a:solidFill>
            <a:schemeClr val="bg1"/>
          </a:solidFill>
          <a:ln>
            <a:noFill/>
          </a:ln>
        </p:spPr>
        <p:txBody>
          <a:bodyPr wrap="square" lIns="90000" rIns="90000" anchor="ctr" anchorCtr="0">
            <a:spAutoFit/>
          </a:bodyPr>
          <a:lstStyle>
            <a:lvl1pPr marL="720000" indent="0" algn="l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905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117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43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240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_kuv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31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­_e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4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ECECCE6-9C68-4F03-AD86-B46824827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D002059-4390-4859-809F-E223A2967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8DDC0736-CB5F-4EBF-89B4-D65390C4D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7" name="Kuva 16" descr="Nuorten Oulu -logo">
            <a:extLst>
              <a:ext uri="{FF2B5EF4-FFF2-40B4-BE49-F238E27FC236}">
                <a16:creationId xmlns:a16="http://schemas.microsoft.com/office/drawing/2014/main" id="{C82E607D-949C-42BC-BD91-BDA3F3EB6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29" y="5857371"/>
            <a:ext cx="1878590" cy="692606"/>
          </a:xfrm>
          <a:prstGeom prst="rect">
            <a:avLst/>
          </a:prstGeom>
        </p:spPr>
      </p:pic>
      <p:pic>
        <p:nvPicPr>
          <p:cNvPr id="18" name="Kuva 17" descr="Oulu-logo">
            <a:extLst>
              <a:ext uri="{FF2B5EF4-FFF2-40B4-BE49-F238E27FC236}">
                <a16:creationId xmlns:a16="http://schemas.microsoft.com/office/drawing/2014/main" id="{C8077C42-6D0B-4C0F-A8A9-B29F136641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48" y="6021403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7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_ei-kuva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3242" y="0"/>
            <a:ext cx="9308757" cy="5054825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84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_kuv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00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4B99C-BE41-4228-A4E2-CEEE773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81BDD2-5D83-4AA2-AC8D-3BDEBF23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9F4C9-8103-41FB-8735-7E9E9B54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22B805-53EB-49AD-BC21-E5F3ECB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BC738E-A43A-4167-9BCF-1A9523D4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292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E8C34-95BF-4EDD-B33C-200699A4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C1D36-85A7-474F-A961-D70B636A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D5FC97-F7D3-431E-9149-B1F026E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9EA218-BB26-4BD8-B5D5-871A2AE3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14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617D9-808C-42A0-8BB0-38318ED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2D19B-91E6-4588-9A07-FC555B92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7A5491-0D05-404B-82F3-B01FC419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255C68-218D-409D-9AEC-CDCE67C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26B1A1-F83A-4DB4-8328-E0ABE3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654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A50AB-D7B5-4C70-B180-8B71E5A4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BCA63E-D632-4F0C-B246-EAB73169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FEDF27-6ABD-4699-8319-C4AEA89B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C60F89-D72D-45E8-8DF6-8B2E7D6E3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FF9A98-CFF0-48DE-B03C-7603F5453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2CA78C-732D-43F8-9C63-7741FB6A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A12C21F-84B6-459F-9079-19705527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513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A2D84-2682-44FF-9AFE-0651961B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6E286-E854-40BC-80C2-735CD1BB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9F89E7-46F1-458F-84BD-BDF5D7DA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468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51BAE6-12E1-4D7D-AD94-48F44A3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E971B-4D77-4B19-9F53-2C0685E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942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68115-811C-4BA4-A390-1AB4AD7C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58AE8-7A9F-4AF3-9878-FAEBFD87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8804A6-5809-4715-8867-FDD94BB8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D2E5B3-6272-4206-8164-BB3D3514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1B6A6-E750-4FEC-88C1-07DD673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685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CF515DE-9525-42E5-91E9-03523A0EC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454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teksti, pöytä, henkilö, sisä&#10;&#10;Kuvaus luotu automaattisesti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-2" r="16665" b="-1343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497BF3C-0386-4E49-973A-94879F2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7507514B-F973-400D-AD64-FCB02A502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963F8E1D-1136-4033-922F-65822BE81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1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B68F1C1-B152-40E3-9401-96527010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D325A855-B3A5-494D-BB65-5614EE87EF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F52D2A81-F5A7-4918-8D3C-2D86E83A61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­_e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14" y="0"/>
            <a:ext cx="12192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4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9344A28-B9E2-48BC-8EF6-8CB9DD525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" y="5054825"/>
            <a:ext cx="12190476" cy="180317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ECECCE6-9C68-4F03-AD86-B46824827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D002059-4390-4859-809F-E223A2967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28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E4C40D6-6F5B-4890-B34B-36241788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09A607D5-F3E2-4FCE-BD19-41AA08DC0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A32D8AF3-5705-4DBB-832F-085857E030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6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ABD2470-895B-4ED1-80C8-35569BF8B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BD1F8F1B-FD2D-4B9A-8D2D-5CB09F8F3F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024A44FC-2592-4A5E-BCC3-E9E7A5837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5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0FB98-FDB0-48EF-BE1D-CFDDCFF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55A449-9B24-4506-B59E-216639C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392B4-F5F9-45AA-97A6-39B1FA5E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1BD8A9-6C77-4163-AC80-D825153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878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FADBA-80B6-46F0-9343-86AB703C5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8733D0-E517-4A99-8EED-D112E3827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EE44D-B503-4ADD-8C9A-C9F227C0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C996E-5E01-4564-86F1-7DE96755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34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_ei-kuva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3242" y="0"/>
            <a:ext cx="9308757" cy="5054825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48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4B99C-BE41-4228-A4E2-CEEE773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81BDD2-5D83-4AA2-AC8D-3BDEBF23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9F4C9-8103-41FB-8735-7E9E9B54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22B805-53EB-49AD-BC21-E5F3ECB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BC738E-A43A-4167-9BCF-1A9523D4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5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E8C34-95BF-4EDD-B33C-200699A4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C1D36-85A7-474F-A961-D70B636A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D5FC97-F7D3-431E-9149-B1F026E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9EA218-BB26-4BD8-B5D5-871A2AE3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12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422292-3CEC-4450-BA0E-3F27FD77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084DC-8B93-460B-A43B-C1FC8FC5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462860C-3A03-4FCA-891F-B2F487E6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F51FE-1D65-49D0-885C-FDDE26581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09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10A17E-E38B-4642-A459-FDBF9999F52A}" type="datetimeFigureOut">
              <a:rPr lang="fi-FI" smtClean="0"/>
              <a:pPr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96F0D6-CADC-4F5A-AC1C-2826AA72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7336" y="6356350"/>
            <a:ext cx="559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3505F9-AF8F-45E1-9732-243E85A0656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213D0C-ABA9-4429-A877-58644B71C98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574743C-6FC5-4688-8EE0-2879C5A6A1D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9" r:id="rId4"/>
    <p:sldLayoutId id="2147483668" r:id="rId5"/>
    <p:sldLayoutId id="2147483664" r:id="rId6"/>
    <p:sldLayoutId id="2147483665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0" r:id="rId16"/>
    <p:sldLayoutId id="2147483661" r:id="rId17"/>
    <p:sldLayoutId id="2147483662" r:id="rId18"/>
    <p:sldLayoutId id="2147483663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1" kern="1200">
          <a:solidFill>
            <a:schemeClr val="tx1"/>
          </a:solidFill>
          <a:latin typeface="DunbarText ExBold" panose="0000000000000002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E2F6858-9C84-4697-B48F-93A0E5EC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422292-3CEC-4450-BA0E-3F27FD77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084DC-8B93-460B-A43B-C1FC8FC5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F51FE-1D65-49D0-885C-FDDE26581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09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10A17E-E38B-4642-A459-FDBF9999F52A}" type="datetimeFigureOut">
              <a:rPr lang="fi-FI" smtClean="0"/>
              <a:pPr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96F0D6-CADC-4F5A-AC1C-2826AA72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7336" y="6356350"/>
            <a:ext cx="559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3505F9-AF8F-45E1-9732-243E85A0656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Nuorten Oulu -logo">
            <a:extLst>
              <a:ext uri="{FF2B5EF4-FFF2-40B4-BE49-F238E27FC236}">
                <a16:creationId xmlns:a16="http://schemas.microsoft.com/office/drawing/2014/main" id="{01213D0C-ABA9-4429-A877-58644B71C98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2" name="Kuva 11" descr="Oulu-logo">
            <a:extLst>
              <a:ext uri="{FF2B5EF4-FFF2-40B4-BE49-F238E27FC236}">
                <a16:creationId xmlns:a16="http://schemas.microsoft.com/office/drawing/2014/main" id="{F574743C-6FC5-4688-8EE0-2879C5A6A1D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0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1" kern="1200">
          <a:solidFill>
            <a:schemeClr val="tx1"/>
          </a:solidFill>
          <a:latin typeface="DunbarText ExBold" panose="0000000000000002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EBEC4A7-D2FB-479E-8AB9-89247A482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422292-3CEC-4450-BA0E-3F27FD77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084DC-8B93-460B-A43B-C1FC8FC5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F51FE-1D65-49D0-885C-FDDE26581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09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10A17E-E38B-4642-A459-FDBF9999F52A}" type="datetimeFigureOut">
              <a:rPr lang="fi-FI" smtClean="0"/>
              <a:pPr/>
              <a:t>16.2.2024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96F0D6-CADC-4F5A-AC1C-2826AA72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7336" y="6356350"/>
            <a:ext cx="559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3505F9-AF8F-45E1-9732-243E85A0656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Nuorten Oulu -logo">
            <a:extLst>
              <a:ext uri="{FF2B5EF4-FFF2-40B4-BE49-F238E27FC236}">
                <a16:creationId xmlns:a16="http://schemas.microsoft.com/office/drawing/2014/main" id="{01213D0C-ABA9-4429-A877-58644B71C98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2" name="Kuva 11" descr="Oulu-logo">
            <a:extLst>
              <a:ext uri="{FF2B5EF4-FFF2-40B4-BE49-F238E27FC236}">
                <a16:creationId xmlns:a16="http://schemas.microsoft.com/office/drawing/2014/main" id="{F574743C-6FC5-4688-8EE0-2879C5A6A1D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1" kern="1200">
          <a:solidFill>
            <a:schemeClr val="tx1"/>
          </a:solidFill>
          <a:latin typeface="DunbarText ExBold" panose="0000000000000002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F1564-9CB4-417E-8051-4613E0340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026" y="4506501"/>
            <a:ext cx="6780694" cy="1117229"/>
          </a:xfrm>
          <a:noFill/>
        </p:spPr>
        <p:txBody>
          <a:bodyPr/>
          <a:lstStyle/>
          <a:p>
            <a:pPr marL="719455" algn="ctr"/>
            <a:r>
              <a:rPr lang="fi-FI" sz="4400" b="1" dirty="0">
                <a:effectLst/>
                <a:latin typeface="Ink Free" panose="03080402000500000000" pitchFamily="66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Sähkötupakka eli </a:t>
            </a:r>
            <a:r>
              <a:rPr lang="fi-FI" sz="4400" b="1" dirty="0" err="1">
                <a:effectLst/>
                <a:latin typeface="Ink Free" panose="03080402000500000000" pitchFamily="66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vape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000" dirty="0">
              <a:latin typeface="DunbarText ExBold"/>
            </a:endParaRPr>
          </a:p>
        </p:txBody>
      </p:sp>
    </p:spTree>
    <p:extLst>
      <p:ext uri="{BB962C8B-B14F-4D97-AF65-F5344CB8AC3E}">
        <p14:creationId xmlns:p14="http://schemas.microsoft.com/office/powerpoint/2010/main" val="21958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42A1B7D7-5C8D-4CAB-C48F-D173CA35ADD8}"/>
              </a:ext>
            </a:extLst>
          </p:cNvPr>
          <p:cNvSpPr txBox="1"/>
          <p:nvPr/>
        </p:nvSpPr>
        <p:spPr>
          <a:xfrm>
            <a:off x="115109" y="780226"/>
            <a:ext cx="10857391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Mielikuva vaarattomasta päihteestä. Tutkittua tietoa hyvin vähän, varmaa ei ollenkaan.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Savu ei ole vesihöyryä, vaan rasvapohjaista höyryä.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Sähkösavukenesteen perusaineita ovat kasviglyseroli ja </a:t>
            </a:r>
            <a:r>
              <a:rPr lang="fi-FI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propyleeniglukoli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(lähde THL).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Höyry jättää keuhkoihin rasvakerroksen, joka aiheuttaa nesteen kertymistä keuhkoihin, keuhkokuumeilua, tulehdustilaa, astmaoireita, kroonista yskää.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Lämmityksen seurauksena laitteesta irtoaa mikrometallia, jotka kulkeutuvat savun mukana keuhkoihin.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Metalli keuhkoissa on muissa yhteyksissä yhdistetty syöpään.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Metallin palat menevät keuhkokudoksen sisälle vaurioittaen keuhkokudosta. Aiheuttaa myös keuhkopöhöä, kroonista yskää, astmaoireilua, keuhkokuumeita.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B66B678-464E-939F-8685-BC0DAFCB3B77}"/>
              </a:ext>
            </a:extLst>
          </p:cNvPr>
          <p:cNvSpPr txBox="1"/>
          <p:nvPr/>
        </p:nvSpPr>
        <p:spPr>
          <a:xfrm>
            <a:off x="690462" y="195451"/>
            <a:ext cx="335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MITÄ ON VAPE?</a:t>
            </a:r>
          </a:p>
        </p:txBody>
      </p:sp>
    </p:spTree>
    <p:extLst>
      <p:ext uri="{BB962C8B-B14F-4D97-AF65-F5344CB8AC3E}">
        <p14:creationId xmlns:p14="http://schemas.microsoft.com/office/powerpoint/2010/main" val="28058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teksti, Ihmisen kasvot, henkilö, kuvakaappaus&#10;&#10;Kuvaus luotu automaattisesti">
            <a:extLst>
              <a:ext uri="{FF2B5EF4-FFF2-40B4-BE49-F238E27FC236}">
                <a16:creationId xmlns:a16="http://schemas.microsoft.com/office/drawing/2014/main" id="{FC0D1139-4587-041E-FA63-83E8A7EC9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9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F380451-EADB-3EB3-18D7-64E3E83F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47" y="165344"/>
            <a:ext cx="10515600" cy="1325563"/>
          </a:xfrm>
        </p:spPr>
        <p:txBody>
          <a:bodyPr/>
          <a:lstStyle/>
          <a:p>
            <a:r>
              <a:rPr lang="fi-FI" b="1" i="0" dirty="0"/>
              <a:t>MIKSI NUORET OVAT KIINNOSTUNEET VAPESTA?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E59BA57-EF51-93D2-4658-AB459FC2B05B}"/>
              </a:ext>
            </a:extLst>
          </p:cNvPr>
          <p:cNvSpPr txBox="1"/>
          <p:nvPr/>
        </p:nvSpPr>
        <p:spPr>
          <a:xfrm>
            <a:off x="262847" y="1372189"/>
            <a:ext cx="6587230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Trendi.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Helppo saada.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Edullinen.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Koetaan vaarattomammaksi kuin esim. nuuska tai tupakka.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Paljon eri makuja.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Pienempi riski jäädä kiinni.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Somessa leviää savutemppuvideoita, joita matkitaan.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Kaverit käyttää.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Hyvä bisnes. </a:t>
            </a:r>
          </a:p>
        </p:txBody>
      </p:sp>
    </p:spTree>
    <p:extLst>
      <p:ext uri="{BB962C8B-B14F-4D97-AF65-F5344CB8AC3E}">
        <p14:creationId xmlns:p14="http://schemas.microsoft.com/office/powerpoint/2010/main" val="1133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0AF5C5-4195-CA2E-B21C-F8014995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94356"/>
            <a:ext cx="2846033" cy="1241733"/>
          </a:xfrm>
        </p:spPr>
        <p:txBody>
          <a:bodyPr>
            <a:normAutofit fontScale="90000"/>
          </a:bodyPr>
          <a:lstStyle/>
          <a:p>
            <a:r>
              <a:rPr lang="fi-FI" sz="4000" b="1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Vapeslangi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C7D14-B630-39B0-F85D-2F6F6585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3" y="769746"/>
            <a:ext cx="6104137" cy="555913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3800" dirty="0">
                <a:effectLst/>
                <a:latin typeface="Ink Free" panose="03080402000500000000" pitchFamily="66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juuli</a:t>
            </a:r>
            <a:r>
              <a:rPr lang="fi-FI" sz="2600" dirty="0">
                <a:effectLst/>
                <a:cs typeface="Roboto" panose="02000000000000000000" pitchFamily="2" charset="0"/>
              </a:rPr>
              <a:t>= JUUL (merkki)/sähkötupakka (vrt.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Rizla</a:t>
            </a:r>
            <a:r>
              <a:rPr lang="fi-FI" sz="2600" dirty="0">
                <a:effectLst/>
                <a:cs typeface="Roboto" panose="02000000000000000000" pitchFamily="2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600" dirty="0">
                <a:effectLst/>
                <a:cs typeface="Roboto" panose="02000000000000000000" pitchFamily="2" charset="0"/>
              </a:rPr>
              <a:t>→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jule</a:t>
            </a:r>
            <a:r>
              <a:rPr lang="fi-FI" sz="2600" dirty="0">
                <a:effectLst/>
                <a:cs typeface="Roboto" panose="02000000000000000000" pitchFamily="2" charset="0"/>
              </a:rPr>
              <a:t>,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jölle</a:t>
            </a:r>
            <a:r>
              <a:rPr lang="fi-FI" sz="2600" dirty="0">
                <a:effectLst/>
                <a:cs typeface="Roboto" panose="02000000000000000000" pitchFamily="2" charset="0"/>
              </a:rPr>
              <a:t>,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julsa</a:t>
            </a:r>
            <a:endParaRPr lang="fi-FI" sz="2600" dirty="0">
              <a:effectLst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600" dirty="0">
                <a:effectLst/>
                <a:cs typeface="Roboto" panose="02000000000000000000" pitchFamily="2" charset="0"/>
              </a:rPr>
              <a:t> 5K, 10K, 12K= 5000, 10 000, 12 000 kuinka monet savut saa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600" dirty="0">
                <a:cs typeface="Roboto" panose="02000000000000000000" pitchFamily="2" charset="0"/>
              </a:rPr>
              <a:t> </a:t>
            </a:r>
            <a:r>
              <a:rPr lang="fi-FI" sz="2600" dirty="0">
                <a:effectLst/>
                <a:cs typeface="Roboto" panose="02000000000000000000" pitchFamily="2" charset="0"/>
              </a:rPr>
              <a:t>adv=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all</a:t>
            </a:r>
            <a:r>
              <a:rPr lang="fi-FI" sz="2600" dirty="0">
                <a:effectLst/>
                <a:cs typeface="Roboto" panose="02000000000000000000" pitchFamily="2" charset="0"/>
              </a:rPr>
              <a:t>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day</a:t>
            </a:r>
            <a:r>
              <a:rPr lang="fi-FI" sz="2600" dirty="0">
                <a:effectLst/>
                <a:cs typeface="Roboto" panose="02000000000000000000" pitchFamily="2" charset="0"/>
              </a:rPr>
              <a:t> </a:t>
            </a:r>
            <a:r>
              <a:rPr lang="fi-FI" sz="2600" dirty="0" err="1">
                <a:effectLst/>
                <a:cs typeface="Roboto" panose="02000000000000000000" pitchFamily="2" charset="0"/>
              </a:rPr>
              <a:t>vape</a:t>
            </a:r>
            <a:endParaRPr lang="fi-FI" sz="2600" dirty="0">
              <a:effectLst/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2600" dirty="0">
                <a:effectLst/>
                <a:cs typeface="Roboto" panose="02000000000000000000" pitchFamily="2" charset="0"/>
              </a:rPr>
              <a:t>→ maku johon ei kyllästy päivässä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600" dirty="0">
                <a:effectLst/>
                <a:cs typeface="Roboto" panose="02000000000000000000" pitchFamily="2" charset="0"/>
              </a:rPr>
              <a:t>pilli= sähkötupakka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600" dirty="0">
                <a:effectLst/>
                <a:cs typeface="Roboto" panose="02000000000000000000" pitchFamily="2" charset="0"/>
              </a:rPr>
              <a:t>möyhy/puffi= savut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600" dirty="0" err="1">
                <a:effectLst/>
                <a:cs typeface="Roboto" panose="02000000000000000000" pitchFamily="2" charset="0"/>
              </a:rPr>
              <a:t>nesu</a:t>
            </a:r>
            <a:r>
              <a:rPr lang="fi-FI" sz="2600" dirty="0">
                <a:effectLst/>
                <a:cs typeface="Roboto" panose="02000000000000000000" pitchFamily="2" charset="0"/>
              </a:rPr>
              <a:t>= nesteet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600" dirty="0">
                <a:effectLst/>
                <a:cs typeface="Roboto" panose="02000000000000000000" pitchFamily="2" charset="0"/>
              </a:rPr>
              <a:t>villat= sähkötupakan sisällä olevat villat johon nesteet tulee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600" dirty="0" err="1">
                <a:effectLst/>
                <a:cs typeface="Roboto" panose="02000000000000000000" pitchFamily="2" charset="0"/>
              </a:rPr>
              <a:t>atopää</a:t>
            </a:r>
            <a:r>
              <a:rPr lang="fi-FI" sz="2600" dirty="0">
                <a:effectLst/>
                <a:cs typeface="Roboto" panose="02000000000000000000" pitchFamily="2" charset="0"/>
              </a:rPr>
              <a:t>= sähkötupakan imuosa, joka vaihdetaan 1-4vkon välein</a:t>
            </a:r>
            <a:endParaRPr lang="fi-F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A80D2E-D7DA-D742-E5AC-1D55126FF1F2}"/>
              </a:ext>
            </a:extLst>
          </p:cNvPr>
          <p:cNvSpPr txBox="1"/>
          <p:nvPr/>
        </p:nvSpPr>
        <p:spPr>
          <a:xfrm>
            <a:off x="6096000" y="33154"/>
            <a:ext cx="6664170" cy="113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Kuinka </a:t>
            </a:r>
            <a:r>
              <a:rPr lang="fi-FI" sz="32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vapen</a:t>
            </a:r>
            <a:r>
              <a:rPr lang="fi-FI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käyttöä yritetään peitellä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D6B07B0-D3C5-A789-1222-F9DAAC7235A8}"/>
              </a:ext>
            </a:extLst>
          </p:cNvPr>
          <p:cNvSpPr txBox="1"/>
          <p:nvPr/>
        </p:nvSpPr>
        <p:spPr>
          <a:xfrm>
            <a:off x="6096000" y="1295950"/>
            <a:ext cx="598650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Vapetetaan</a:t>
            </a:r>
            <a:r>
              <a:rPr lang="fi-FI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vessassa, tuoksu jää.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Peitetään makeilla hajuvesillä, syömällä sokerisia tuoksuvia purukumeja (vesimeloni/mansikka </a:t>
            </a:r>
            <a:r>
              <a:rPr lang="fi-FI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Hubba</a:t>
            </a:r>
            <a:r>
              <a:rPr lang="fi-FI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Bubba</a:t>
            </a:r>
            <a:r>
              <a:rPr lang="fi-FI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Savut puhalletaan paidan sisään.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Sähkötupakka helppo piilottaa vaatteisiin, ei löydy välttämättä taskuista, repuista ym.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58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teksti, Ihmisen kasvot, tyttö, henkilö&#10;&#10;Kuvaus luotu automaattisesti">
            <a:extLst>
              <a:ext uri="{FF2B5EF4-FFF2-40B4-BE49-F238E27FC236}">
                <a16:creationId xmlns:a16="http://schemas.microsoft.com/office/drawing/2014/main" id="{DFD73FFA-BA0D-F744-FECE-DA795A55A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3699"/>
      </p:ext>
    </p:extLst>
  </p:cSld>
  <p:clrMapOvr>
    <a:masterClrMapping/>
  </p:clrMapOvr>
</p:sld>
</file>

<file path=ppt/theme/theme1.xml><?xml version="1.0" encoding="utf-8"?>
<a:theme xmlns:a="http://schemas.openxmlformats.org/drawingml/2006/main" name="Punainen_teema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F0F0F0"/>
      </a:lt2>
      <a:accent1>
        <a:srgbClr val="FD5A5A"/>
      </a:accent1>
      <a:accent2>
        <a:srgbClr val="FEC533"/>
      </a:accent2>
      <a:accent3>
        <a:srgbClr val="7AE7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hreä teema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F0F0F0"/>
      </a:lt2>
      <a:accent1>
        <a:srgbClr val="FD5A5A"/>
      </a:accent1>
      <a:accent2>
        <a:srgbClr val="FEC533"/>
      </a:accent2>
      <a:accent3>
        <a:srgbClr val="7AE7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eltainen teema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F0F0F0"/>
      </a:lt2>
      <a:accent1>
        <a:srgbClr val="FD5A5A"/>
      </a:accent1>
      <a:accent2>
        <a:srgbClr val="FEC533"/>
      </a:accent2>
      <a:accent3>
        <a:srgbClr val="7AE7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EF957437C321348BCB0B1C8A42EF28D" ma:contentTypeVersion="14" ma:contentTypeDescription="Luo uusi asiakirja." ma:contentTypeScope="" ma:versionID="a0373a9ab72d48f6bb1f2f9462194e4b">
  <xsd:schema xmlns:xsd="http://www.w3.org/2001/XMLSchema" xmlns:xs="http://www.w3.org/2001/XMLSchema" xmlns:p="http://schemas.microsoft.com/office/2006/metadata/properties" xmlns:ns2="6f5054a2-7c4b-4f67-a04d-9c06c8949a26" xmlns:ns3="0f95405f-9ebe-4cf9-899e-c7ab4c1d5cae" targetNamespace="http://schemas.microsoft.com/office/2006/metadata/properties" ma:root="true" ma:fieldsID="9444b680f4a08c6c5cf7700c5b9d0adf" ns2:_="" ns3:_="">
    <xsd:import namespace="6f5054a2-7c4b-4f67-a04d-9c06c8949a26"/>
    <xsd:import namespace="0f95405f-9ebe-4cf9-899e-c7ab4c1d5c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054a2-7c4b-4f67-a04d-9c06c8949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5405f-9ebe-4cf9-899e-c7ab4c1d5ca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5054a2-7c4b-4f67-a04d-9c06c8949a2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57C65-4809-4240-A6BE-AC75BC688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054a2-7c4b-4f67-a04d-9c06c8949a26"/>
    <ds:schemaRef ds:uri="0f95405f-9ebe-4cf9-899e-c7ab4c1d5c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5F06D-6A59-45E2-A690-7AC067FFF01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f95405f-9ebe-4cf9-899e-c7ab4c1d5cae"/>
    <ds:schemaRef ds:uri="http://purl.org/dc/elements/1.1/"/>
    <ds:schemaRef ds:uri="6f5054a2-7c4b-4f67-a04d-9c06c8949a2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516AA3-3183-4B9C-B71A-97357B465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267</Words>
  <Application>Microsoft Office PowerPoint</Application>
  <PresentationFormat>Laajakuva</PresentationFormat>
  <Paragraphs>35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Arial</vt:lpstr>
      <vt:lpstr>Calibri</vt:lpstr>
      <vt:lpstr>DunbarText ExBold</vt:lpstr>
      <vt:lpstr>Ink Free</vt:lpstr>
      <vt:lpstr>Roboto</vt:lpstr>
      <vt:lpstr>Wingdings</vt:lpstr>
      <vt:lpstr>Punainen_teema</vt:lpstr>
      <vt:lpstr>Vihreä teema</vt:lpstr>
      <vt:lpstr>Keltainen teema</vt:lpstr>
      <vt:lpstr>Sähkötupakka eli vape </vt:lpstr>
      <vt:lpstr>PowerPoint-esitys</vt:lpstr>
      <vt:lpstr>PowerPoint-esitys</vt:lpstr>
      <vt:lpstr>MIKSI NUORET OVAT KIINNOSTUNEET VAPESTA?</vt:lpstr>
      <vt:lpstr>Vapeslangi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Nuorten Oulu</dc:title>
  <dc:creator>Fränti Satu</dc:creator>
  <cp:lastModifiedBy>Blomster Annika</cp:lastModifiedBy>
  <cp:revision>21</cp:revision>
  <cp:lastPrinted>2022-08-31T09:24:39Z</cp:lastPrinted>
  <dcterms:created xsi:type="dcterms:W3CDTF">2022-02-03T11:39:11Z</dcterms:created>
  <dcterms:modified xsi:type="dcterms:W3CDTF">2024-02-16T12:08:27Z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2022-06-03T08:19:56Z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4c5dc041-a576-4d8c-a053-de18ae0a8f9a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0x0101009EF957437C321348BCB0B1C8A42EF28D</vt:lpwstr>
  </property>
  <property fmtid="{D5CDD505-2E9C-101B-9397-08002B2CF9AE}" pid="10" name="MediaServiceImageTags">
    <vt:lpwstr/>
  </property>
</Properties>
</file>