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80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hinen Kati" userId="86f58d54-1154-4714-8eab-727632a8a8e8" providerId="ADAL" clId="{D8301FC1-43AC-4C43-8896-C0DC70A03669}"/>
    <pc:docChg chg="modSld">
      <pc:chgData name="Tihinen Kati" userId="86f58d54-1154-4714-8eab-727632a8a8e8" providerId="ADAL" clId="{D8301FC1-43AC-4C43-8896-C0DC70A03669}" dt="2023-09-08T05:53:57.763" v="62" actId="14100"/>
      <pc:docMkLst>
        <pc:docMk/>
      </pc:docMkLst>
      <pc:sldChg chg="modSp mod">
        <pc:chgData name="Tihinen Kati" userId="86f58d54-1154-4714-8eab-727632a8a8e8" providerId="ADAL" clId="{D8301FC1-43AC-4C43-8896-C0DC70A03669}" dt="2023-09-08T05:53:57.763" v="62" actId="14100"/>
        <pc:sldMkLst>
          <pc:docMk/>
          <pc:sldMk cId="797606386" sldId="280"/>
        </pc:sldMkLst>
        <pc:spChg chg="mod">
          <ac:chgData name="Tihinen Kati" userId="86f58d54-1154-4714-8eab-727632a8a8e8" providerId="ADAL" clId="{D8301FC1-43AC-4C43-8896-C0DC70A03669}" dt="2023-09-08T05:52:11.129" v="61" actId="14100"/>
          <ac:spMkLst>
            <pc:docMk/>
            <pc:sldMk cId="797606386" sldId="280"/>
            <ac:spMk id="3" creationId="{8E82E6E7-D3AB-4EBB-1117-29408DB880BA}"/>
          </ac:spMkLst>
        </pc:spChg>
        <pc:spChg chg="mod">
          <ac:chgData name="Tihinen Kati" userId="86f58d54-1154-4714-8eab-727632a8a8e8" providerId="ADAL" clId="{D8301FC1-43AC-4C43-8896-C0DC70A03669}" dt="2023-09-08T05:51:22.827" v="54" actId="14100"/>
          <ac:spMkLst>
            <pc:docMk/>
            <pc:sldMk cId="797606386" sldId="280"/>
            <ac:spMk id="4" creationId="{F55ED9B6-5E87-664A-9138-448E8861CBDB}"/>
          </ac:spMkLst>
        </pc:spChg>
        <pc:spChg chg="mod">
          <ac:chgData name="Tihinen Kati" userId="86f58d54-1154-4714-8eab-727632a8a8e8" providerId="ADAL" clId="{D8301FC1-43AC-4C43-8896-C0DC70A03669}" dt="2023-09-08T05:51:48.570" v="60" actId="20577"/>
          <ac:spMkLst>
            <pc:docMk/>
            <pc:sldMk cId="797606386" sldId="280"/>
            <ac:spMk id="18" creationId="{97BE06EB-B66E-0D2F-DBD2-F95847A26243}"/>
          </ac:spMkLst>
        </pc:spChg>
        <pc:spChg chg="mod">
          <ac:chgData name="Tihinen Kati" userId="86f58d54-1154-4714-8eab-727632a8a8e8" providerId="ADAL" clId="{D8301FC1-43AC-4C43-8896-C0DC70A03669}" dt="2023-09-08T05:53:57.763" v="62" actId="14100"/>
          <ac:spMkLst>
            <pc:docMk/>
            <pc:sldMk cId="797606386" sldId="280"/>
            <ac:spMk id="22" creationId="{1EC5C228-1876-49EE-192D-06DE1A7EA1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E88C8-DC3A-46BA-97DD-EAA83B53FF10}" type="datetimeFigureOut">
              <a:rPr lang="fi-FI" smtClean="0"/>
              <a:t>8.9.2023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850BC3-2D8F-4BC0-B17D-FE795FE458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5767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Riitta:</a:t>
            </a:r>
          </a:p>
          <a:p>
            <a:pPr marL="171450" indent="-171450">
              <a:buFontTx/>
              <a:buChar char="-"/>
            </a:pPr>
            <a:r>
              <a:rPr lang="fi-FI"/>
              <a:t>Tässä diassa on ns. poissaoloihin puuttumisen osuus pähkinänkuoressa, eli se osa, jota opettajat käyttävät </a:t>
            </a:r>
          </a:p>
          <a:p>
            <a:pPr marL="171450" indent="-171450">
              <a:buFontTx/>
              <a:buChar char="-"/>
            </a:pPr>
            <a:r>
              <a:rPr lang="fi-FI"/>
              <a:t>Tämä dia on tehty siksi, että jos kouluissa halutaan, tätä voi käyttää esim. huoneentauluna </a:t>
            </a:r>
          </a:p>
          <a:p>
            <a:pPr marL="171450" indent="-171450">
              <a:buFontTx/>
              <a:buChar char="-"/>
            </a:pPr>
            <a:r>
              <a:rPr lang="fi-FI"/>
              <a:t>Samat asiat ovat sähköisessä versiossa, mutta tähän ne on kuvattu yhteen tulostettavaan muotoon hieman lyhyemmin </a:t>
            </a:r>
          </a:p>
          <a:p>
            <a:pPr marL="171450" indent="-171450">
              <a:buFontTx/>
              <a:buChar char="-"/>
            </a:pPr>
            <a:r>
              <a:rPr lang="fi-FI"/>
              <a:t>Tämä siis tulee käyttöönne</a:t>
            </a:r>
          </a:p>
          <a:p>
            <a:pPr marL="171450" indent="-171450">
              <a:buFontTx/>
              <a:buChar char="-"/>
            </a:pPr>
            <a:endParaRPr lang="fi-FI"/>
          </a:p>
          <a:p>
            <a:pPr marL="0" indent="0">
              <a:buFontTx/>
              <a:buNone/>
            </a:pPr>
            <a:endParaRPr lang="fi-FI"/>
          </a:p>
          <a:p>
            <a:endParaRPr lang="fi-FI"/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DCCD3-B33E-814F-B15D-D5F1A828D8E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68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type="title">
  <p:cSld name="Otsikkodia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>
            <a:spLocks noGrp="1"/>
          </p:cNvSpPr>
          <p:nvPr>
            <p:ph type="ctrTitle"/>
          </p:nvPr>
        </p:nvSpPr>
        <p:spPr>
          <a:xfrm>
            <a:off x="1918702" y="10544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6000"/>
              <a:buFont typeface="Arial Narrow"/>
              <a:buNone/>
              <a:defRPr sz="6000" b="1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Muokkaa ots. perustyyl. napsautt.</a:t>
            </a:r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subTitle" idx="1"/>
          </p:nvPr>
        </p:nvSpPr>
        <p:spPr>
          <a:xfrm>
            <a:off x="1918702" y="3692190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0" name="Google Shape;20;p7"/>
          <p:cNvCxnSpPr/>
          <p:nvPr/>
        </p:nvCxnSpPr>
        <p:spPr>
          <a:xfrm flipH="1">
            <a:off x="1918702" y="143691"/>
            <a:ext cx="1" cy="6212659"/>
          </a:xfrm>
          <a:prstGeom prst="straightConnector1">
            <a:avLst/>
          </a:prstGeom>
          <a:noFill/>
          <a:ln w="57150" cap="flat" cmpd="sng">
            <a:solidFill>
              <a:srgbClr val="365D7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1" name="Google Shape;2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47654" y="-247465"/>
            <a:ext cx="3104278" cy="2259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7654" y="6226990"/>
            <a:ext cx="2551624" cy="6238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11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3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41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>
  <p:cSld name="Otsikko ja sisältö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1918702" y="365125"/>
            <a:ext cx="943509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400"/>
              <a:buFont typeface="Arial Narrow"/>
              <a:buNone/>
              <a:defRPr b="1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Muokkaa ots. perustyyl. napsautt.</a:t>
            </a:r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1918702" y="1800911"/>
            <a:ext cx="943509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 b="1" i="0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 i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5" name="Google Shape;4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cxnSp>
        <p:nvCxnSpPr>
          <p:cNvPr id="48" name="Google Shape;48;p10"/>
          <p:cNvCxnSpPr/>
          <p:nvPr/>
        </p:nvCxnSpPr>
        <p:spPr>
          <a:xfrm flipH="1">
            <a:off x="1918702" y="143691"/>
            <a:ext cx="1" cy="6212659"/>
          </a:xfrm>
          <a:prstGeom prst="straightConnector1">
            <a:avLst/>
          </a:prstGeom>
          <a:noFill/>
          <a:ln w="57150" cap="flat" cmpd="sng">
            <a:solidFill>
              <a:srgbClr val="365D7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9" name="Google Shape;49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96495" y="5857103"/>
            <a:ext cx="1557931" cy="1133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8650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yhjä">
  <p:cSld name="1_Tyhjä">
    <p:bg>
      <p:bgPr>
        <a:solidFill>
          <a:srgbClr val="F77F39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pic>
        <p:nvPicPr>
          <p:cNvPr id="54" name="Google Shape;54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51861" y="2005268"/>
            <a:ext cx="3204996" cy="25122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5756857" y="2287126"/>
            <a:ext cx="4586287" cy="176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1C2B3"/>
              </a:buClr>
              <a:buSzPts val="2000"/>
              <a:buNone/>
              <a:defRPr sz="2000">
                <a:solidFill>
                  <a:srgbClr val="C1C2B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56" name="Google Shape;56;p11"/>
          <p:cNvCxnSpPr/>
          <p:nvPr/>
        </p:nvCxnSpPr>
        <p:spPr>
          <a:xfrm flipH="1">
            <a:off x="5505383" y="155063"/>
            <a:ext cx="1" cy="6212659"/>
          </a:xfrm>
          <a:prstGeom prst="straightConnector1">
            <a:avLst/>
          </a:prstGeom>
          <a:noFill/>
          <a:ln w="57150" cap="flat" cmpd="sng">
            <a:solidFill>
              <a:srgbClr val="365D7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835026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type="twoObj">
  <p:cSld name="Kaksi sisältökohdetta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title"/>
          </p:nvPr>
        </p:nvSpPr>
        <p:spPr>
          <a:xfrm>
            <a:off x="1918702" y="365125"/>
            <a:ext cx="943509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400"/>
              <a:buFont typeface="Arial Narrow"/>
              <a:buNone/>
              <a:defRPr b="1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Muokkaa ots. perustyyl. napsautt.</a:t>
            </a:r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1"/>
          </p:nvPr>
        </p:nvSpPr>
        <p:spPr>
          <a:xfrm>
            <a:off x="1918702" y="1825625"/>
            <a:ext cx="471069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2"/>
          </p:nvPr>
        </p:nvSpPr>
        <p:spPr>
          <a:xfrm>
            <a:off x="6967470" y="1825625"/>
            <a:ext cx="438633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1" name="Google Shape;6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cxnSp>
        <p:nvCxnSpPr>
          <p:cNvPr id="64" name="Google Shape;64;p12"/>
          <p:cNvCxnSpPr/>
          <p:nvPr/>
        </p:nvCxnSpPr>
        <p:spPr>
          <a:xfrm flipH="1">
            <a:off x="1918702" y="143691"/>
            <a:ext cx="1" cy="6212659"/>
          </a:xfrm>
          <a:prstGeom prst="straightConnector1">
            <a:avLst/>
          </a:prstGeom>
          <a:noFill/>
          <a:ln w="57150" cap="flat" cmpd="sng">
            <a:solidFill>
              <a:srgbClr val="365D7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5" name="Google Shape;65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96495" y="5857103"/>
            <a:ext cx="1557931" cy="1133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3609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>
  <p:cSld name="Vain otsikko">
    <p:bg>
      <p:bgPr>
        <a:solidFill>
          <a:srgbClr val="70A489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grpSp>
        <p:nvGrpSpPr>
          <p:cNvPr id="70" name="Google Shape;70;p13"/>
          <p:cNvGrpSpPr/>
          <p:nvPr/>
        </p:nvGrpSpPr>
        <p:grpSpPr>
          <a:xfrm>
            <a:off x="6916414" y="2157181"/>
            <a:ext cx="4313784" cy="3038777"/>
            <a:chOff x="6916414" y="2157181"/>
            <a:chExt cx="4313784" cy="3038777"/>
          </a:xfrm>
        </p:grpSpPr>
        <p:sp>
          <p:nvSpPr>
            <p:cNvPr id="71" name="Google Shape;71;p13"/>
            <p:cNvSpPr txBox="1"/>
            <p:nvPr/>
          </p:nvSpPr>
          <p:spPr>
            <a:xfrm>
              <a:off x="8224554" y="2157181"/>
              <a:ext cx="2425973" cy="1140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65D73"/>
                </a:buClr>
                <a:buSzPts val="4800"/>
                <a:buFont typeface="Arial Narrow"/>
                <a:buNone/>
              </a:pPr>
              <a:r>
                <a:rPr lang="fi-FI" sz="4800">
                  <a:solidFill>
                    <a:srgbClr val="365D73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Jokainen</a:t>
              </a:r>
              <a:endParaRPr sz="4800">
                <a:solidFill>
                  <a:srgbClr val="365D7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3"/>
            <p:cNvSpPr txBox="1"/>
            <p:nvPr/>
          </p:nvSpPr>
          <p:spPr>
            <a:xfrm>
              <a:off x="6916414" y="2769191"/>
              <a:ext cx="4313784" cy="1140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Arial Narrow"/>
                <a:buNone/>
              </a:pPr>
              <a:r>
                <a:rPr lang="fi-FI" sz="60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koulupäivä</a:t>
              </a:r>
              <a:endParaRPr sz="60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3" name="Google Shape;73;p13"/>
            <p:cNvSpPr txBox="1"/>
            <p:nvPr/>
          </p:nvSpPr>
          <p:spPr>
            <a:xfrm>
              <a:off x="7869483" y="3601408"/>
              <a:ext cx="1911258" cy="1140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1C2B3"/>
                </a:buClr>
                <a:buSzPts val="8000"/>
                <a:buFont typeface="Arial Black"/>
                <a:buNone/>
              </a:pPr>
              <a:r>
                <a:rPr lang="fi-FI" sz="8000" b="1">
                  <a:solidFill>
                    <a:srgbClr val="C1C2B3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on</a:t>
              </a:r>
              <a:endParaRPr sz="4800" b="1">
                <a:solidFill>
                  <a:srgbClr val="C1C2B3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74" name="Google Shape;74;p13"/>
            <p:cNvSpPr txBox="1"/>
            <p:nvPr/>
          </p:nvSpPr>
          <p:spPr>
            <a:xfrm>
              <a:off x="8172724" y="4055766"/>
              <a:ext cx="2694234" cy="1140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rm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77F39"/>
                </a:buClr>
                <a:buSzPts val="5400"/>
                <a:buFont typeface="Arial"/>
                <a:buNone/>
              </a:pPr>
              <a:r>
                <a:rPr lang="fi-FI" sz="5400">
                  <a:solidFill>
                    <a:srgbClr val="F77F39"/>
                  </a:solidFill>
                  <a:latin typeface="Arial"/>
                  <a:ea typeface="Arial"/>
                  <a:cs typeface="Arial"/>
                  <a:sym typeface="Arial"/>
                </a:rPr>
                <a:t>tärkeä</a:t>
              </a:r>
              <a:endParaRPr sz="5400">
                <a:solidFill>
                  <a:srgbClr val="F77F3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3"/>
            <p:cNvSpPr txBox="1"/>
            <p:nvPr/>
          </p:nvSpPr>
          <p:spPr>
            <a:xfrm>
              <a:off x="7197049" y="3743755"/>
              <a:ext cx="1041628" cy="144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8800">
                  <a:solidFill>
                    <a:srgbClr val="365D73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#</a:t>
              </a:r>
              <a:endParaRPr sz="8800">
                <a:solidFill>
                  <a:srgbClr val="365D73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3191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ollinen sisältö" type="objTx">
  <p:cSld name="Otsikollinen sisältö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-1" y="457200"/>
            <a:ext cx="1918703" cy="100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 Narrow"/>
              <a:buNone/>
              <a:defRPr sz="2000">
                <a:solidFill>
                  <a:srgbClr val="7F7F7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Muokkaa ots. perustyyl. napsautt.</a:t>
            </a:r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body" idx="1"/>
          </p:nvPr>
        </p:nvSpPr>
        <p:spPr>
          <a:xfrm>
            <a:off x="2052295" y="457200"/>
            <a:ext cx="9301505" cy="497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4" name="Google Shape;94;p16"/>
          <p:cNvSpPr txBox="1">
            <a:spLocks noGrp="1"/>
          </p:cNvSpPr>
          <p:nvPr>
            <p:ph type="body" idx="2"/>
          </p:nvPr>
        </p:nvSpPr>
        <p:spPr>
          <a:xfrm>
            <a:off x="0" y="1621301"/>
            <a:ext cx="191870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5" name="Google Shape;9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cxnSp>
        <p:nvCxnSpPr>
          <p:cNvPr id="98" name="Google Shape;98;p16"/>
          <p:cNvCxnSpPr/>
          <p:nvPr/>
        </p:nvCxnSpPr>
        <p:spPr>
          <a:xfrm flipH="1">
            <a:off x="1918702" y="143691"/>
            <a:ext cx="1" cy="6212659"/>
          </a:xfrm>
          <a:prstGeom prst="straightConnector1">
            <a:avLst/>
          </a:prstGeom>
          <a:noFill/>
          <a:ln w="57150" cap="flat" cmpd="sng">
            <a:solidFill>
              <a:srgbClr val="365D7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9" name="Google Shape;99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96495" y="5857103"/>
            <a:ext cx="1557931" cy="1133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9050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ollinen kuva">
  <p:cSld name="Otsikollinen kuva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112544" y="590675"/>
            <a:ext cx="1775996" cy="1186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 Narrow"/>
              <a:buNone/>
              <a:defRPr sz="2000">
                <a:solidFill>
                  <a:srgbClr val="7F7F7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Muokkaa ots. perustyyl. napsautt.</a:t>
            </a:r>
            <a:endParaRPr/>
          </a:p>
        </p:txBody>
      </p:sp>
      <p:sp>
        <p:nvSpPr>
          <p:cNvPr id="102" name="Google Shape;102;p17"/>
          <p:cNvSpPr>
            <a:spLocks noGrp="1"/>
          </p:cNvSpPr>
          <p:nvPr>
            <p:ph type="pic" idx="2"/>
          </p:nvPr>
        </p:nvSpPr>
        <p:spPr>
          <a:xfrm>
            <a:off x="2320754" y="590675"/>
            <a:ext cx="900608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17"/>
          <p:cNvSpPr txBox="1">
            <a:spLocks noGrp="1"/>
          </p:cNvSpPr>
          <p:nvPr>
            <p:ph type="body" idx="1"/>
          </p:nvPr>
        </p:nvSpPr>
        <p:spPr>
          <a:xfrm>
            <a:off x="114571" y="2032781"/>
            <a:ext cx="1775995" cy="34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4" name="Google Shape;10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cxnSp>
        <p:nvCxnSpPr>
          <p:cNvPr id="107" name="Google Shape;107;p17"/>
          <p:cNvCxnSpPr/>
          <p:nvPr/>
        </p:nvCxnSpPr>
        <p:spPr>
          <a:xfrm flipH="1">
            <a:off x="1918702" y="143691"/>
            <a:ext cx="1" cy="6212659"/>
          </a:xfrm>
          <a:prstGeom prst="straightConnector1">
            <a:avLst/>
          </a:prstGeom>
          <a:noFill/>
          <a:ln w="57150" cap="flat" cmpd="sng">
            <a:solidFill>
              <a:srgbClr val="365D7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8" name="Google Shape;108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96495" y="5857103"/>
            <a:ext cx="1557931" cy="1133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571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79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3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1C2B3"/>
              </a:buClr>
              <a:buSzPts val="4400"/>
              <a:buFont typeface="Arial Narrow"/>
              <a:buNone/>
              <a:defRPr sz="4400" b="1" i="0" u="none" strike="noStrike" cap="none">
                <a:solidFill>
                  <a:srgbClr val="C1C2B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26284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uoli: Oikea 9">
            <a:extLst>
              <a:ext uri="{FF2B5EF4-FFF2-40B4-BE49-F238E27FC236}">
                <a16:creationId xmlns:a16="http://schemas.microsoft.com/office/drawing/2014/main" id="{167171B4-7B9D-ED8E-18BD-C21F055CB3AA}"/>
              </a:ext>
            </a:extLst>
          </p:cNvPr>
          <p:cNvSpPr/>
          <p:nvPr/>
        </p:nvSpPr>
        <p:spPr>
          <a:xfrm rot="5400000">
            <a:off x="6892702" y="2570848"/>
            <a:ext cx="705159" cy="484632"/>
          </a:xfrm>
          <a:prstGeom prst="rightArrow">
            <a:avLst/>
          </a:prstGeom>
          <a:solidFill>
            <a:srgbClr val="6AC8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1" name="Nuoli: Oikea 10">
            <a:extLst>
              <a:ext uri="{FF2B5EF4-FFF2-40B4-BE49-F238E27FC236}">
                <a16:creationId xmlns:a16="http://schemas.microsoft.com/office/drawing/2014/main" id="{C7E1C05D-EE53-1295-4715-E120AB2A6FB4}"/>
              </a:ext>
            </a:extLst>
          </p:cNvPr>
          <p:cNvSpPr/>
          <p:nvPr/>
        </p:nvSpPr>
        <p:spPr>
          <a:xfrm rot="5400000">
            <a:off x="6864513" y="4429800"/>
            <a:ext cx="792562" cy="481451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9DB7567-19AB-432D-B91F-CCA6AFC6D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837" y="178317"/>
            <a:ext cx="11059885" cy="986592"/>
          </a:xfrm>
        </p:spPr>
        <p:txBody>
          <a:bodyPr>
            <a:normAutofit/>
          </a:bodyPr>
          <a:lstStyle/>
          <a:p>
            <a:r>
              <a:rPr lang="fi-FI" sz="2800" b="1" dirty="0">
                <a:solidFill>
                  <a:srgbClr val="2B7354"/>
                </a:solidFill>
                <a:latin typeface="Arial Narrow" panose="020B0606020202030204" pitchFamily="34" charset="0"/>
              </a:rPr>
              <a:t>Poissaolot ja varhainen toiminta tiivistetysti</a:t>
            </a:r>
            <a:endParaRPr lang="fi-FI" sz="2800" b="1" dirty="0">
              <a:latin typeface="Arial Narrow" panose="020B0606020202030204" pitchFamily="34" charset="0"/>
            </a:endParaRPr>
          </a:p>
        </p:txBody>
      </p:sp>
      <p:grpSp>
        <p:nvGrpSpPr>
          <p:cNvPr id="13" name="Ryhmä 12">
            <a:extLst>
              <a:ext uri="{FF2B5EF4-FFF2-40B4-BE49-F238E27FC236}">
                <a16:creationId xmlns:a16="http://schemas.microsoft.com/office/drawing/2014/main" id="{69A3D450-809F-4254-94FD-2ECA4FA5972E}"/>
              </a:ext>
            </a:extLst>
          </p:cNvPr>
          <p:cNvGrpSpPr/>
          <p:nvPr/>
        </p:nvGrpSpPr>
        <p:grpSpPr>
          <a:xfrm>
            <a:off x="1543662" y="1224091"/>
            <a:ext cx="5956595" cy="5348011"/>
            <a:chOff x="4010331" y="1247892"/>
            <a:chExt cx="5956595" cy="5348011"/>
          </a:xfrm>
        </p:grpSpPr>
        <p:sp>
          <p:nvSpPr>
            <p:cNvPr id="14" name="Vapaamuotoinen: Muoto 13">
              <a:extLst>
                <a:ext uri="{FF2B5EF4-FFF2-40B4-BE49-F238E27FC236}">
                  <a16:creationId xmlns:a16="http://schemas.microsoft.com/office/drawing/2014/main" id="{B751E87A-0258-9722-45A8-C5D63DE0393D}"/>
                </a:ext>
              </a:extLst>
            </p:cNvPr>
            <p:cNvSpPr/>
            <p:nvPr/>
          </p:nvSpPr>
          <p:spPr>
            <a:xfrm>
              <a:off x="4488075" y="1247892"/>
              <a:ext cx="5466191" cy="1490818"/>
            </a:xfrm>
            <a:custGeom>
              <a:avLst/>
              <a:gdLst>
                <a:gd name="connsiteX0" fmla="*/ 0 w 4341556"/>
                <a:gd name="connsiteY0" fmla="*/ 0 h 1490816"/>
                <a:gd name="connsiteX1" fmla="*/ 3596148 w 4341556"/>
                <a:gd name="connsiteY1" fmla="*/ 0 h 1490816"/>
                <a:gd name="connsiteX2" fmla="*/ 4341556 w 4341556"/>
                <a:gd name="connsiteY2" fmla="*/ 745408 h 1490816"/>
                <a:gd name="connsiteX3" fmla="*/ 3596148 w 4341556"/>
                <a:gd name="connsiteY3" fmla="*/ 1490816 h 1490816"/>
                <a:gd name="connsiteX4" fmla="*/ 0 w 4341556"/>
                <a:gd name="connsiteY4" fmla="*/ 1490816 h 1490816"/>
                <a:gd name="connsiteX5" fmla="*/ 0 w 4341556"/>
                <a:gd name="connsiteY5" fmla="*/ 0 h 1490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41556" h="1490816">
                  <a:moveTo>
                    <a:pt x="4341556" y="1490815"/>
                  </a:moveTo>
                  <a:lnTo>
                    <a:pt x="745408" y="1490815"/>
                  </a:lnTo>
                  <a:lnTo>
                    <a:pt x="0" y="745408"/>
                  </a:lnTo>
                  <a:lnTo>
                    <a:pt x="745408" y="1"/>
                  </a:lnTo>
                  <a:lnTo>
                    <a:pt x="4341556" y="1"/>
                  </a:lnTo>
                  <a:lnTo>
                    <a:pt x="4341556" y="1490815"/>
                  </a:lnTo>
                  <a:close/>
                </a:path>
              </a:pathLst>
            </a:custGeom>
            <a:solidFill>
              <a:srgbClr val="3DA5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0113" tIns="45721" rIns="85344" bIns="45721" numCol="1" spcCol="1270" anchor="ctr" anchorCtr="0">
              <a:noAutofit/>
            </a:bodyPr>
            <a:lstStyle/>
            <a:p>
              <a:pPr marL="0" marR="0" lvl="0" indent="0" algn="l" defTabSz="533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Opettaja / aikuinen tekee havaintoja</a:t>
              </a:r>
            </a:p>
            <a:p>
              <a:pPr marL="0" marR="0" lvl="0" indent="0" algn="l" defTabSz="533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Ensimerkit</a:t>
              </a:r>
            </a:p>
            <a:p>
              <a:pPr marL="0" marR="0" lvl="0" indent="0" algn="l" defTabSz="533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Tunti- ja poissaolomerkinnät</a:t>
              </a:r>
            </a:p>
            <a:p>
              <a:pPr marL="0" marR="0" lvl="0" indent="0" algn="l" defTabSz="533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5" name="Ellipsi 14">
              <a:extLst>
                <a:ext uri="{FF2B5EF4-FFF2-40B4-BE49-F238E27FC236}">
                  <a16:creationId xmlns:a16="http://schemas.microsoft.com/office/drawing/2014/main" id="{2D9F3A97-E7A1-141E-0D00-70BCF9A44315}"/>
                </a:ext>
              </a:extLst>
            </p:cNvPr>
            <p:cNvSpPr/>
            <p:nvPr/>
          </p:nvSpPr>
          <p:spPr>
            <a:xfrm>
              <a:off x="4060579" y="1612895"/>
              <a:ext cx="779816" cy="730186"/>
            </a:xfrm>
            <a:prstGeom prst="ellipse">
              <a:avLst/>
            </a:prstGeom>
            <a:solidFill>
              <a:srgbClr val="6AC8A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Vapaamuotoinen: Muoto 15">
              <a:extLst>
                <a:ext uri="{FF2B5EF4-FFF2-40B4-BE49-F238E27FC236}">
                  <a16:creationId xmlns:a16="http://schemas.microsoft.com/office/drawing/2014/main" id="{67BAE017-5012-712A-1BD8-0B62B6D3C835}"/>
                </a:ext>
              </a:extLst>
            </p:cNvPr>
            <p:cNvSpPr/>
            <p:nvPr/>
          </p:nvSpPr>
          <p:spPr>
            <a:xfrm>
              <a:off x="4500734" y="3169250"/>
              <a:ext cx="5466191" cy="1490817"/>
            </a:xfrm>
            <a:custGeom>
              <a:avLst/>
              <a:gdLst>
                <a:gd name="connsiteX0" fmla="*/ 0 w 4341556"/>
                <a:gd name="connsiteY0" fmla="*/ 0 h 1490816"/>
                <a:gd name="connsiteX1" fmla="*/ 3596148 w 4341556"/>
                <a:gd name="connsiteY1" fmla="*/ 0 h 1490816"/>
                <a:gd name="connsiteX2" fmla="*/ 4341556 w 4341556"/>
                <a:gd name="connsiteY2" fmla="*/ 745408 h 1490816"/>
                <a:gd name="connsiteX3" fmla="*/ 3596148 w 4341556"/>
                <a:gd name="connsiteY3" fmla="*/ 1490816 h 1490816"/>
                <a:gd name="connsiteX4" fmla="*/ 0 w 4341556"/>
                <a:gd name="connsiteY4" fmla="*/ 1490816 h 1490816"/>
                <a:gd name="connsiteX5" fmla="*/ 0 w 4341556"/>
                <a:gd name="connsiteY5" fmla="*/ 0 h 1490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41556" h="1490816">
                  <a:moveTo>
                    <a:pt x="4341556" y="1490815"/>
                  </a:moveTo>
                  <a:lnTo>
                    <a:pt x="745408" y="1490815"/>
                  </a:lnTo>
                  <a:lnTo>
                    <a:pt x="0" y="745408"/>
                  </a:lnTo>
                  <a:lnTo>
                    <a:pt x="745408" y="1"/>
                  </a:lnTo>
                  <a:lnTo>
                    <a:pt x="4341556" y="1"/>
                  </a:lnTo>
                  <a:lnTo>
                    <a:pt x="4341556" y="1490815"/>
                  </a:lnTo>
                  <a:close/>
                </a:path>
              </a:pathLst>
            </a:custGeom>
            <a:solidFill>
              <a:srgbClr val="6AC8A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0113" tIns="45721" rIns="85344" bIns="45720" numCol="1" spcCol="1270" anchor="ctr" anchorCtr="0">
              <a:noAutofit/>
            </a:bodyPr>
            <a:lstStyle/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Opettaja / aikuinen ottaa puheeksi</a:t>
              </a:r>
            </a:p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Myönteinen sävy </a:t>
              </a:r>
            </a:p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Oppilaan kuuleminen</a:t>
              </a:r>
            </a:p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Huoltajien kuuleminen</a:t>
              </a:r>
            </a:p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Konsultointi aina tarvittaessa</a:t>
              </a:r>
            </a:p>
          </p:txBody>
        </p:sp>
        <p:sp>
          <p:nvSpPr>
            <p:cNvPr id="17" name="Ellipsi 16">
              <a:extLst>
                <a:ext uri="{FF2B5EF4-FFF2-40B4-BE49-F238E27FC236}">
                  <a16:creationId xmlns:a16="http://schemas.microsoft.com/office/drawing/2014/main" id="{A8A65D25-8E46-F5EA-4878-299DB87DEDC1}"/>
                </a:ext>
              </a:extLst>
            </p:cNvPr>
            <p:cNvSpPr/>
            <p:nvPr/>
          </p:nvSpPr>
          <p:spPr>
            <a:xfrm>
              <a:off x="4010331" y="3540188"/>
              <a:ext cx="980808" cy="828610"/>
            </a:xfrm>
            <a:prstGeom prst="ellipse">
              <a:avLst/>
            </a:prstGeom>
            <a:solidFill>
              <a:srgbClr val="3DA5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Vapaamuotoinen: Muoto 17">
              <a:extLst>
                <a:ext uri="{FF2B5EF4-FFF2-40B4-BE49-F238E27FC236}">
                  <a16:creationId xmlns:a16="http://schemas.microsoft.com/office/drawing/2014/main" id="{97BE06EB-B66E-0D2F-DBD2-F95847A26243}"/>
                </a:ext>
              </a:extLst>
            </p:cNvPr>
            <p:cNvSpPr/>
            <p:nvPr/>
          </p:nvSpPr>
          <p:spPr>
            <a:xfrm>
              <a:off x="4459710" y="5105086"/>
              <a:ext cx="5507216" cy="1490817"/>
            </a:xfrm>
            <a:custGeom>
              <a:avLst/>
              <a:gdLst>
                <a:gd name="connsiteX0" fmla="*/ 0 w 4341556"/>
                <a:gd name="connsiteY0" fmla="*/ 0 h 1490816"/>
                <a:gd name="connsiteX1" fmla="*/ 3596148 w 4341556"/>
                <a:gd name="connsiteY1" fmla="*/ 0 h 1490816"/>
                <a:gd name="connsiteX2" fmla="*/ 4341556 w 4341556"/>
                <a:gd name="connsiteY2" fmla="*/ 745408 h 1490816"/>
                <a:gd name="connsiteX3" fmla="*/ 3596148 w 4341556"/>
                <a:gd name="connsiteY3" fmla="*/ 1490816 h 1490816"/>
                <a:gd name="connsiteX4" fmla="*/ 0 w 4341556"/>
                <a:gd name="connsiteY4" fmla="*/ 1490816 h 1490816"/>
                <a:gd name="connsiteX5" fmla="*/ 0 w 4341556"/>
                <a:gd name="connsiteY5" fmla="*/ 0 h 1490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41556" h="1490816">
                  <a:moveTo>
                    <a:pt x="4341556" y="1490815"/>
                  </a:moveTo>
                  <a:lnTo>
                    <a:pt x="745408" y="1490815"/>
                  </a:lnTo>
                  <a:lnTo>
                    <a:pt x="0" y="745408"/>
                  </a:lnTo>
                  <a:lnTo>
                    <a:pt x="745408" y="1"/>
                  </a:lnTo>
                  <a:lnTo>
                    <a:pt x="4341556" y="1"/>
                  </a:lnTo>
                  <a:lnTo>
                    <a:pt x="4341556" y="149081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0113" tIns="45721" rIns="85345" bIns="45720" numCol="1" spcCol="1270" anchor="ctr" anchorCtr="0">
              <a:noAutofit/>
            </a:bodyPr>
            <a:lstStyle/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Konsultaatio</a:t>
              </a:r>
            </a:p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Tapaaminen tuen tarpeen selvittämiseksi (30h)</a:t>
              </a:r>
            </a:p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Yksilökoht</a:t>
              </a: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. monialainen asiantuntijaryhmä (50h)</a:t>
              </a:r>
            </a:p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Verkostotapaaminen</a:t>
              </a:r>
            </a:p>
            <a:p>
              <a:pPr marL="0" marR="0" lvl="0" indent="0" algn="l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1600" b="1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Luuri</a:t>
              </a:r>
              <a:endPara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endParaRPr>
            </a:p>
          </p:txBody>
        </p:sp>
        <p:sp>
          <p:nvSpPr>
            <p:cNvPr id="19" name="Ellipsi 18">
              <a:extLst>
                <a:ext uri="{FF2B5EF4-FFF2-40B4-BE49-F238E27FC236}">
                  <a16:creationId xmlns:a16="http://schemas.microsoft.com/office/drawing/2014/main" id="{34F5DA52-CDFD-F8B6-B468-6FDBB9CD85BE}"/>
                </a:ext>
              </a:extLst>
            </p:cNvPr>
            <p:cNvSpPr/>
            <p:nvPr/>
          </p:nvSpPr>
          <p:spPr>
            <a:xfrm>
              <a:off x="4051354" y="5349179"/>
              <a:ext cx="789041" cy="734930"/>
            </a:xfrm>
            <a:prstGeom prst="ellipse">
              <a:avLst/>
            </a:prstGeom>
            <a:solidFill>
              <a:srgbClr val="EC73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5" name="Kuva 4">
            <a:extLst>
              <a:ext uri="{FF2B5EF4-FFF2-40B4-BE49-F238E27FC236}">
                <a16:creationId xmlns:a16="http://schemas.microsoft.com/office/drawing/2014/main" id="{28D94592-0CDB-4140-B691-1BB3288073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058" y="430482"/>
            <a:ext cx="1438737" cy="2489432"/>
          </a:xfrm>
          <a:prstGeom prst="rect">
            <a:avLst/>
          </a:prstGeom>
          <a:noFill/>
        </p:spPr>
      </p:pic>
      <p:sp>
        <p:nvSpPr>
          <p:cNvPr id="6" name="Ellipsi 5">
            <a:extLst>
              <a:ext uri="{FF2B5EF4-FFF2-40B4-BE49-F238E27FC236}">
                <a16:creationId xmlns:a16="http://schemas.microsoft.com/office/drawing/2014/main" id="{CC39A9DB-5A70-47EC-B0BD-E448293083FF}"/>
              </a:ext>
            </a:extLst>
          </p:cNvPr>
          <p:cNvSpPr/>
          <p:nvPr/>
        </p:nvSpPr>
        <p:spPr>
          <a:xfrm>
            <a:off x="228600" y="5170271"/>
            <a:ext cx="2630124" cy="118654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Toiminta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(poissa 30-50&lt; h)</a:t>
            </a:r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D7C463F0-72B9-4754-B797-2733BEB01CE5}"/>
              </a:ext>
            </a:extLst>
          </p:cNvPr>
          <p:cNvSpPr/>
          <p:nvPr/>
        </p:nvSpPr>
        <p:spPr>
          <a:xfrm>
            <a:off x="228600" y="1296081"/>
            <a:ext cx="2630125" cy="1186543"/>
          </a:xfrm>
          <a:prstGeom prst="ellipse">
            <a:avLst/>
          </a:prstGeom>
          <a:solidFill>
            <a:srgbClr val="3DA578"/>
          </a:solidFill>
          <a:ln>
            <a:solidFill>
              <a:srgbClr val="2B7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Havainto</a:t>
            </a:r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1E0C87A8-006B-4F37-A2BA-D8EB2ED31385}"/>
              </a:ext>
            </a:extLst>
          </p:cNvPr>
          <p:cNvSpPr/>
          <p:nvPr/>
        </p:nvSpPr>
        <p:spPr>
          <a:xfrm>
            <a:off x="228600" y="3233176"/>
            <a:ext cx="2630124" cy="1186543"/>
          </a:xfrm>
          <a:prstGeom prst="ellipse">
            <a:avLst/>
          </a:prstGeom>
          <a:solidFill>
            <a:srgbClr val="6AC8A0"/>
          </a:solidFill>
          <a:ln>
            <a:solidFill>
              <a:srgbClr val="3DA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Kohtaaminen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(poissa 1-30&lt; h)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530BB473-B5DD-9E9E-960B-B1F387949678}"/>
              </a:ext>
            </a:extLst>
          </p:cNvPr>
          <p:cNvSpPr/>
          <p:nvPr/>
        </p:nvSpPr>
        <p:spPr>
          <a:xfrm>
            <a:off x="8195518" y="3144927"/>
            <a:ext cx="3836739" cy="1490816"/>
          </a:xfrm>
          <a:prstGeom prst="rect">
            <a:avLst/>
          </a:prstGeom>
          <a:solidFill>
            <a:srgbClr val="6AC8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Matalan kynnyksen tuki: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Pedagogiikka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Oppilashuolto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Yhteisö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Puheeksi ottaminen -tuntimerkintä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Suorakulmio 20">
            <a:extLst>
              <a:ext uri="{FF2B5EF4-FFF2-40B4-BE49-F238E27FC236}">
                <a16:creationId xmlns:a16="http://schemas.microsoft.com/office/drawing/2014/main" id="{921FC865-FC99-40C9-15C1-4D935518F2FC}"/>
              </a:ext>
            </a:extLst>
          </p:cNvPr>
          <p:cNvSpPr/>
          <p:nvPr/>
        </p:nvSpPr>
        <p:spPr>
          <a:xfrm>
            <a:off x="2858724" y="4650744"/>
            <a:ext cx="3836739" cy="43054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Jos puheeksi ottaminen ei riitä, valitaan sopiva toiminta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1EC5C228-1876-49EE-192D-06DE1A7EA1B4}"/>
              </a:ext>
            </a:extLst>
          </p:cNvPr>
          <p:cNvSpPr/>
          <p:nvPr/>
        </p:nvSpPr>
        <p:spPr>
          <a:xfrm>
            <a:off x="8195519" y="4898609"/>
            <a:ext cx="2794059" cy="19593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Syiden selvittäminen ja toimintasuunnitelma: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Pedagogiikka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Oppilashuolto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Yhteisö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Toiminnan raportointi Yhteydenottojen merkitseminen -kohtaan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Toimintasuunnitelman kirjaamiset oppilashuoltokertomukseen tai pedagogisiin asiakirjoihin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1110ED08-E37F-A4FB-0246-12E3D58CF3C6}"/>
              </a:ext>
            </a:extLst>
          </p:cNvPr>
          <p:cNvSpPr/>
          <p:nvPr/>
        </p:nvSpPr>
        <p:spPr>
          <a:xfrm>
            <a:off x="2989353" y="2714908"/>
            <a:ext cx="3836739" cy="43054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Jos käyttäytyminen on muuttunut </a:t>
            </a:r>
          </a:p>
          <a:p>
            <a:pPr marL="0" marR="0" lvl="0" indent="0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Jos pitkä poissaolo tai poissaolo herättää huomion</a:t>
            </a:r>
          </a:p>
        </p:txBody>
      </p:sp>
      <p:sp>
        <p:nvSpPr>
          <p:cNvPr id="27" name="Nuoli: Oikea 26">
            <a:extLst>
              <a:ext uri="{FF2B5EF4-FFF2-40B4-BE49-F238E27FC236}">
                <a16:creationId xmlns:a16="http://schemas.microsoft.com/office/drawing/2014/main" id="{3A649084-5736-C073-C5ED-E9F687910936}"/>
              </a:ext>
            </a:extLst>
          </p:cNvPr>
          <p:cNvSpPr/>
          <p:nvPr/>
        </p:nvSpPr>
        <p:spPr>
          <a:xfrm>
            <a:off x="7500255" y="5633909"/>
            <a:ext cx="655683" cy="4846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8E82E6E7-D3AB-4EBB-1117-29408DB880BA}"/>
              </a:ext>
            </a:extLst>
          </p:cNvPr>
          <p:cNvSpPr/>
          <p:nvPr/>
        </p:nvSpPr>
        <p:spPr>
          <a:xfrm>
            <a:off x="5007429" y="4898609"/>
            <a:ext cx="2286988" cy="59873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Monialaisuus</a:t>
            </a:r>
          </a:p>
        </p:txBody>
      </p:sp>
      <p:sp>
        <p:nvSpPr>
          <p:cNvPr id="4" name="Nuoli: Oikea 3">
            <a:extLst>
              <a:ext uri="{FF2B5EF4-FFF2-40B4-BE49-F238E27FC236}">
                <a16:creationId xmlns:a16="http://schemas.microsoft.com/office/drawing/2014/main" id="{F55ED9B6-5E87-664A-9138-448E8861CBDB}"/>
              </a:ext>
            </a:extLst>
          </p:cNvPr>
          <p:cNvSpPr/>
          <p:nvPr/>
        </p:nvSpPr>
        <p:spPr>
          <a:xfrm>
            <a:off x="227336" y="4066259"/>
            <a:ext cx="2630124" cy="484632"/>
          </a:xfrm>
          <a:prstGeom prst="rightArrow">
            <a:avLst/>
          </a:prstGeom>
          <a:solidFill>
            <a:srgbClr val="FF0000"/>
          </a:solidFill>
          <a:ln>
            <a:solidFill>
              <a:srgbClr val="2B7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dirty="0">
                <a:solidFill>
                  <a:prstClr val="black"/>
                </a:solidFill>
                <a:latin typeface="Segoe UI"/>
              </a:rPr>
              <a:t>Kaikkiin l</a:t>
            </a:r>
            <a:r>
              <a:rPr kumimoji="0" lang="fi-FI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uvattomiin</a:t>
            </a: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reagoitava</a:t>
            </a:r>
          </a:p>
        </p:txBody>
      </p:sp>
      <p:sp>
        <p:nvSpPr>
          <p:cNvPr id="9" name="Nuoli: Oikea 8">
            <a:extLst>
              <a:ext uri="{FF2B5EF4-FFF2-40B4-BE49-F238E27FC236}">
                <a16:creationId xmlns:a16="http://schemas.microsoft.com/office/drawing/2014/main" id="{86BE10BD-1F02-67E0-0F99-E634A325F110}"/>
              </a:ext>
            </a:extLst>
          </p:cNvPr>
          <p:cNvSpPr/>
          <p:nvPr/>
        </p:nvSpPr>
        <p:spPr>
          <a:xfrm>
            <a:off x="7450780" y="3840776"/>
            <a:ext cx="705159" cy="484632"/>
          </a:xfrm>
          <a:prstGeom prst="rightArrow">
            <a:avLst/>
          </a:prstGeom>
          <a:solidFill>
            <a:srgbClr val="6AC8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23" name="Kuva 22">
            <a:extLst>
              <a:ext uri="{FF2B5EF4-FFF2-40B4-BE49-F238E27FC236}">
                <a16:creationId xmlns:a16="http://schemas.microsoft.com/office/drawing/2014/main" id="{AD9E571F-CE9F-A972-7E54-4877AF95F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64851"/>
            <a:ext cx="1400370" cy="67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06386"/>
      </p:ext>
    </p:extLst>
  </p:cSld>
  <p:clrMapOvr>
    <a:masterClrMapping/>
  </p:clrMapOvr>
</p:sld>
</file>

<file path=ppt/theme/theme1.xml><?xml version="1.0" encoding="utf-8"?>
<a:theme xmlns:a="http://schemas.openxmlformats.org/drawingml/2006/main" name="Sky_te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Y_tyhjä_pohja_jkot" id="{DA3D22EF-BB2C-4B90-88B1-91CB556CB7F9}" vid="{5F0FF8B4-AD16-4993-AADA-460CBEE7F61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172</Words>
  <Application>Microsoft Office PowerPoint</Application>
  <PresentationFormat>Laajakuva</PresentationFormat>
  <Paragraphs>45</Paragraphs>
  <Slides>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7" baseType="lpstr">
      <vt:lpstr>Arial</vt:lpstr>
      <vt:lpstr>Arial Black</vt:lpstr>
      <vt:lpstr>Arial Narrow</vt:lpstr>
      <vt:lpstr>Calibri</vt:lpstr>
      <vt:lpstr>Segoe UI</vt:lpstr>
      <vt:lpstr>Sky_teema</vt:lpstr>
      <vt:lpstr>Poissaolot ja varhainen toiminta tiivistetysti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Poissaolot ja varhainen toiminta tiivistetysti</dc:title>
  <dc:creator>Netsäinen Ulla</dc:creator>
  <cp:lastModifiedBy>Tihinen Kati</cp:lastModifiedBy>
  <cp:revision>1</cp:revision>
  <dcterms:created xsi:type="dcterms:W3CDTF">2023-09-07T09:54:13Z</dcterms:created>
  <dcterms:modified xsi:type="dcterms:W3CDTF">2023-09-08T05:54:01Z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2023-09-07T09:54:37Z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4852ed5e-d152-42b5-a2b1-4e46c14bd6c5</vt:lpwstr>
  </property>
  <property fmtid="{D5CDD505-2E9C-101B-9397-08002B2CF9AE}" pid="8" name="MSIP_Label_e7f2b28d-54cf-44b6-aad9-6a2b7fb652a6_ContentBits">
    <vt:lpwstr>0</vt:lpwstr>
  </property>
</Properties>
</file>