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sldIdLst>
    <p:sldId id="256" r:id="rId2"/>
    <p:sldId id="264" r:id="rId3"/>
    <p:sldId id="257" r:id="rId4"/>
    <p:sldId id="269" r:id="rId5"/>
    <p:sldId id="268" r:id="rId6"/>
    <p:sldId id="259" r:id="rId7"/>
    <p:sldId id="260" r:id="rId8"/>
    <p:sldId id="265" r:id="rId9"/>
    <p:sldId id="261" r:id="rId10"/>
    <p:sldId id="258" r:id="rId11"/>
    <p:sldId id="266" r:id="rId12"/>
    <p:sldId id="262"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22" d="100"/>
          <a:sy n="122" d="100"/>
        </p:scale>
        <p:origin x="96"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i-FI"/>
              <a:t>Muokkaa ots. perustyyl. napsautt.</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5A0F37B7-20D6-4CBB-9B75-161666617063}" type="datetimeFigureOut">
              <a:rPr lang="fi-FI" smtClean="0"/>
              <a:t>5.4.2024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56E0B23-BDBE-410E-8F89-889E54FE86B2}" type="slidenum">
              <a:rPr lang="fi-FI" smtClean="0"/>
              <a:t>‹#›</a:t>
            </a:fld>
            <a:endParaRPr lang="fi-FI"/>
          </a:p>
        </p:txBody>
      </p:sp>
    </p:spTree>
    <p:extLst>
      <p:ext uri="{BB962C8B-B14F-4D97-AF65-F5344CB8AC3E}">
        <p14:creationId xmlns:p14="http://schemas.microsoft.com/office/powerpoint/2010/main" val="3067706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5A0F37B7-20D6-4CBB-9B75-161666617063}" type="datetimeFigureOut">
              <a:rPr lang="fi-FI" smtClean="0"/>
              <a:t>5.4.2024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56E0B23-BDBE-410E-8F89-889E54FE86B2}" type="slidenum">
              <a:rPr lang="fi-FI" smtClean="0"/>
              <a:t>‹#›</a:t>
            </a:fld>
            <a:endParaRPr lang="fi-FI"/>
          </a:p>
        </p:txBody>
      </p:sp>
    </p:spTree>
    <p:extLst>
      <p:ext uri="{BB962C8B-B14F-4D97-AF65-F5344CB8AC3E}">
        <p14:creationId xmlns:p14="http://schemas.microsoft.com/office/powerpoint/2010/main" val="4000930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i-FI"/>
              <a:t>Muokkaa ots. perustyyl. napsautt.</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5A0F37B7-20D6-4CBB-9B75-161666617063}" type="datetimeFigureOut">
              <a:rPr lang="fi-FI" smtClean="0"/>
              <a:t>5.4.2024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56E0B23-BDBE-410E-8F89-889E54FE86B2}" type="slidenum">
              <a:rPr lang="fi-FI" smtClean="0"/>
              <a:t>‹#›</a:t>
            </a:fld>
            <a:endParaRPr lang="fi-FI"/>
          </a:p>
        </p:txBody>
      </p:sp>
    </p:spTree>
    <p:extLst>
      <p:ext uri="{BB962C8B-B14F-4D97-AF65-F5344CB8AC3E}">
        <p14:creationId xmlns:p14="http://schemas.microsoft.com/office/powerpoint/2010/main" val="2280626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i-FI"/>
              <a:t>Muokkaa ots. perustyyl. napsautt.</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i-FI"/>
              <a:t>Muokkaa tekstin perustyylejä napsauttamalla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5A0F37B7-20D6-4CBB-9B75-161666617063}" type="datetimeFigureOut">
              <a:rPr lang="fi-FI" smtClean="0"/>
              <a:t>5.4.2024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56E0B23-BDBE-410E-8F89-889E54FE86B2}" type="slidenum">
              <a:rPr lang="fi-FI" smtClean="0"/>
              <a:t>‹#›</a:t>
            </a:fld>
            <a:endParaRPr lang="fi-FI"/>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13157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5A0F37B7-20D6-4CBB-9B75-161666617063}" type="datetimeFigureOut">
              <a:rPr lang="fi-FI" smtClean="0"/>
              <a:t>5.4.2024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56E0B23-BDBE-410E-8F89-889E54FE86B2}" type="slidenum">
              <a:rPr lang="fi-FI" smtClean="0"/>
              <a:t>‹#›</a:t>
            </a:fld>
            <a:endParaRPr lang="fi-FI"/>
          </a:p>
        </p:txBody>
      </p:sp>
    </p:spTree>
    <p:extLst>
      <p:ext uri="{BB962C8B-B14F-4D97-AF65-F5344CB8AC3E}">
        <p14:creationId xmlns:p14="http://schemas.microsoft.com/office/powerpoint/2010/main" val="1449168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i-FI"/>
              <a:t>Muokkaa ots. perustyyl. napsautt.</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A0F37B7-20D6-4CBB-9B75-161666617063}" type="datetimeFigureOut">
              <a:rPr lang="fi-FI" smtClean="0"/>
              <a:t>5.4.2024</a:t>
            </a:fld>
            <a:endParaRPr lang="fi-FI"/>
          </a:p>
        </p:txBody>
      </p:sp>
      <p:sp>
        <p:nvSpPr>
          <p:cNvPr id="4"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56E0B23-BDBE-410E-8F89-889E54FE86B2}" type="slidenum">
              <a:rPr lang="fi-FI" smtClean="0"/>
              <a:t>‹#›</a:t>
            </a:fld>
            <a:endParaRPr lang="fi-FI"/>
          </a:p>
        </p:txBody>
      </p:sp>
    </p:spTree>
    <p:extLst>
      <p:ext uri="{BB962C8B-B14F-4D97-AF65-F5344CB8AC3E}">
        <p14:creationId xmlns:p14="http://schemas.microsoft.com/office/powerpoint/2010/main" val="1683329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i-FI"/>
              <a:t>Muokkaa ots. perustyyl. napsautt.</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A0F37B7-20D6-4CBB-9B75-161666617063}" type="datetimeFigureOut">
              <a:rPr lang="fi-FI" smtClean="0"/>
              <a:t>5.4.2024</a:t>
            </a:fld>
            <a:endParaRPr lang="fi-FI"/>
          </a:p>
        </p:txBody>
      </p:sp>
      <p:sp>
        <p:nvSpPr>
          <p:cNvPr id="4"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56E0B23-BDBE-410E-8F89-889E54FE86B2}" type="slidenum">
              <a:rPr lang="fi-FI" smtClean="0"/>
              <a:t>‹#›</a:t>
            </a:fld>
            <a:endParaRPr lang="fi-FI"/>
          </a:p>
        </p:txBody>
      </p:sp>
    </p:spTree>
    <p:extLst>
      <p:ext uri="{BB962C8B-B14F-4D97-AF65-F5344CB8AC3E}">
        <p14:creationId xmlns:p14="http://schemas.microsoft.com/office/powerpoint/2010/main" val="3660714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nchor="t" anchorCtr="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5A0F37B7-20D6-4CBB-9B75-161666617063}" type="datetimeFigureOut">
              <a:rPr lang="fi-FI" smtClean="0"/>
              <a:t>5.4.2024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56E0B23-BDBE-410E-8F89-889E54FE86B2}" type="slidenum">
              <a:rPr lang="fi-FI" smtClean="0"/>
              <a:t>‹#›</a:t>
            </a:fld>
            <a:endParaRPr lang="fi-FI"/>
          </a:p>
        </p:txBody>
      </p:sp>
    </p:spTree>
    <p:extLst>
      <p:ext uri="{BB962C8B-B14F-4D97-AF65-F5344CB8AC3E}">
        <p14:creationId xmlns:p14="http://schemas.microsoft.com/office/powerpoint/2010/main" val="3406171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i-FI"/>
              <a:t>Muokkaa ots. perustyyl. napsautt.</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5A0F37B7-20D6-4CBB-9B75-161666617063}" type="datetimeFigureOut">
              <a:rPr lang="fi-FI" smtClean="0"/>
              <a:t>5.4.2024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56E0B23-BDBE-410E-8F89-889E54FE86B2}" type="slidenum">
              <a:rPr lang="fi-FI" smtClean="0"/>
              <a:t>‹#›</a:t>
            </a:fld>
            <a:endParaRPr lang="fi-FI"/>
          </a:p>
        </p:txBody>
      </p:sp>
    </p:spTree>
    <p:extLst>
      <p:ext uri="{BB962C8B-B14F-4D97-AF65-F5344CB8AC3E}">
        <p14:creationId xmlns:p14="http://schemas.microsoft.com/office/powerpoint/2010/main" val="314789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3"/>
          <p:cNvSpPr>
            <a:spLocks noGrp="1"/>
          </p:cNvSpPr>
          <p:nvPr>
            <p:ph type="dt" sz="half" idx="10"/>
          </p:nvPr>
        </p:nvSpPr>
        <p:spPr/>
        <p:txBody>
          <a:bodyPr/>
          <a:lstStyle/>
          <a:p>
            <a:fld id="{5A0F37B7-20D6-4CBB-9B75-161666617063}" type="datetimeFigureOut">
              <a:rPr lang="fi-FI" smtClean="0"/>
              <a:t>5.4.2024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56E0B23-BDBE-410E-8F89-889E54FE86B2}" type="slidenum">
              <a:rPr lang="fi-FI" smtClean="0"/>
              <a:t>‹#›</a:t>
            </a:fld>
            <a:endParaRPr lang="fi-FI"/>
          </a:p>
        </p:txBody>
      </p:sp>
    </p:spTree>
    <p:extLst>
      <p:ext uri="{BB962C8B-B14F-4D97-AF65-F5344CB8AC3E}">
        <p14:creationId xmlns:p14="http://schemas.microsoft.com/office/powerpoint/2010/main" val="248090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5A0F37B7-20D6-4CBB-9B75-161666617063}" type="datetimeFigureOut">
              <a:rPr lang="fi-FI" smtClean="0"/>
              <a:t>5.4.2024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56E0B23-BDBE-410E-8F89-889E54FE86B2}" type="slidenum">
              <a:rPr lang="fi-FI" smtClean="0"/>
              <a:t>‹#›</a:t>
            </a:fld>
            <a:endParaRPr lang="fi-FI"/>
          </a:p>
        </p:txBody>
      </p:sp>
    </p:spTree>
    <p:extLst>
      <p:ext uri="{BB962C8B-B14F-4D97-AF65-F5344CB8AC3E}">
        <p14:creationId xmlns:p14="http://schemas.microsoft.com/office/powerpoint/2010/main" val="197419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5A0F37B7-20D6-4CBB-9B75-161666617063}" type="datetimeFigureOut">
              <a:rPr lang="fi-FI" smtClean="0"/>
              <a:t>5.4.2024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56E0B23-BDBE-410E-8F89-889E54FE86B2}" type="slidenum">
              <a:rPr lang="fi-FI" smtClean="0"/>
              <a:t>‹#›</a:t>
            </a:fld>
            <a:endParaRPr lang="fi-FI"/>
          </a:p>
        </p:txBody>
      </p:sp>
    </p:spTree>
    <p:extLst>
      <p:ext uri="{BB962C8B-B14F-4D97-AF65-F5344CB8AC3E}">
        <p14:creationId xmlns:p14="http://schemas.microsoft.com/office/powerpoint/2010/main" val="342595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5A0F37B7-20D6-4CBB-9B75-161666617063}" type="datetimeFigureOut">
              <a:rPr lang="fi-FI" smtClean="0"/>
              <a:t>5.4.2024</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E56E0B23-BDBE-410E-8F89-889E54FE86B2}" type="slidenum">
              <a:rPr lang="fi-FI" smtClean="0"/>
              <a:t>‹#›</a:t>
            </a:fld>
            <a:endParaRPr lang="fi-FI"/>
          </a:p>
        </p:txBody>
      </p:sp>
    </p:spTree>
    <p:extLst>
      <p:ext uri="{BB962C8B-B14F-4D97-AF65-F5344CB8AC3E}">
        <p14:creationId xmlns:p14="http://schemas.microsoft.com/office/powerpoint/2010/main" val="350303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7" name="Date Placeholder 2"/>
          <p:cNvSpPr>
            <a:spLocks noGrp="1"/>
          </p:cNvSpPr>
          <p:nvPr>
            <p:ph type="dt" sz="half" idx="10"/>
          </p:nvPr>
        </p:nvSpPr>
        <p:spPr/>
        <p:txBody>
          <a:bodyPr/>
          <a:lstStyle/>
          <a:p>
            <a:fld id="{5A0F37B7-20D6-4CBB-9B75-161666617063}" type="datetimeFigureOut">
              <a:rPr lang="fi-FI" smtClean="0"/>
              <a:t>5.4.2024</a:t>
            </a:fld>
            <a:endParaRPr lang="fi-FI"/>
          </a:p>
        </p:txBody>
      </p:sp>
      <p:sp>
        <p:nvSpPr>
          <p:cNvPr id="5" name="Footer Placeholder 3"/>
          <p:cNvSpPr>
            <a:spLocks noGrp="1"/>
          </p:cNvSpPr>
          <p:nvPr>
            <p:ph type="ftr" sz="quarter" idx="11"/>
          </p:nvPr>
        </p:nvSpPr>
        <p:spPr/>
        <p:txBody>
          <a:bodyPr/>
          <a:lstStyle/>
          <a:p>
            <a:endParaRPr lang="fi-FI"/>
          </a:p>
        </p:txBody>
      </p:sp>
      <p:sp>
        <p:nvSpPr>
          <p:cNvPr id="6" name="Slide Number Placeholder 4"/>
          <p:cNvSpPr>
            <a:spLocks noGrp="1"/>
          </p:cNvSpPr>
          <p:nvPr>
            <p:ph type="sldNum" sz="quarter" idx="12"/>
          </p:nvPr>
        </p:nvSpPr>
        <p:spPr/>
        <p:txBody>
          <a:bodyPr/>
          <a:lstStyle/>
          <a:p>
            <a:fld id="{E56E0B23-BDBE-410E-8F89-889E54FE86B2}" type="slidenum">
              <a:rPr lang="fi-FI" smtClean="0"/>
              <a:t>‹#›</a:t>
            </a:fld>
            <a:endParaRPr lang="fi-FI"/>
          </a:p>
        </p:txBody>
      </p:sp>
    </p:spTree>
    <p:extLst>
      <p:ext uri="{BB962C8B-B14F-4D97-AF65-F5344CB8AC3E}">
        <p14:creationId xmlns:p14="http://schemas.microsoft.com/office/powerpoint/2010/main" val="2697362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A0F37B7-20D6-4CBB-9B75-161666617063}" type="datetimeFigureOut">
              <a:rPr lang="fi-FI" smtClean="0"/>
              <a:t>5.4.2024</a:t>
            </a:fld>
            <a:endParaRPr lang="fi-FI"/>
          </a:p>
        </p:txBody>
      </p:sp>
      <p:sp>
        <p:nvSpPr>
          <p:cNvPr id="5" name="Footer Placeholder 2"/>
          <p:cNvSpPr>
            <a:spLocks noGrp="1"/>
          </p:cNvSpPr>
          <p:nvPr>
            <p:ph type="ftr" sz="quarter" idx="11"/>
          </p:nvPr>
        </p:nvSpPr>
        <p:spPr/>
        <p:txBody>
          <a:bodyPr/>
          <a:lstStyle/>
          <a:p>
            <a:endParaRPr lang="fi-FI"/>
          </a:p>
        </p:txBody>
      </p:sp>
      <p:sp>
        <p:nvSpPr>
          <p:cNvPr id="6" name="Slide Number Placeholder 3"/>
          <p:cNvSpPr>
            <a:spLocks noGrp="1"/>
          </p:cNvSpPr>
          <p:nvPr>
            <p:ph type="sldNum" sz="quarter" idx="12"/>
          </p:nvPr>
        </p:nvSpPr>
        <p:spPr/>
        <p:txBody>
          <a:bodyPr/>
          <a:lstStyle/>
          <a:p>
            <a:fld id="{E56E0B23-BDBE-410E-8F89-889E54FE86B2}" type="slidenum">
              <a:rPr lang="fi-FI" smtClean="0"/>
              <a:t>‹#›</a:t>
            </a:fld>
            <a:endParaRPr lang="fi-FI"/>
          </a:p>
        </p:txBody>
      </p:sp>
    </p:spTree>
    <p:extLst>
      <p:ext uri="{BB962C8B-B14F-4D97-AF65-F5344CB8AC3E}">
        <p14:creationId xmlns:p14="http://schemas.microsoft.com/office/powerpoint/2010/main" val="3347895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i-FI"/>
              <a:t>Muokkaa ots. perustyyl. napsautt.</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7" name="Date Placeholder 4"/>
          <p:cNvSpPr>
            <a:spLocks noGrp="1"/>
          </p:cNvSpPr>
          <p:nvPr>
            <p:ph type="dt" sz="half" idx="10"/>
          </p:nvPr>
        </p:nvSpPr>
        <p:spPr/>
        <p:txBody>
          <a:bodyPr/>
          <a:lstStyle/>
          <a:p>
            <a:fld id="{5A0F37B7-20D6-4CBB-9B75-161666617063}" type="datetimeFigureOut">
              <a:rPr lang="fi-FI" smtClean="0"/>
              <a:t>5.4.2024</a:t>
            </a:fld>
            <a:endParaRPr lang="fi-FI"/>
          </a:p>
        </p:txBody>
      </p:sp>
      <p:sp>
        <p:nvSpPr>
          <p:cNvPr id="5" name="Footer Placeholder 5"/>
          <p:cNvSpPr>
            <a:spLocks noGrp="1"/>
          </p:cNvSpPr>
          <p:nvPr>
            <p:ph type="ftr" sz="quarter" idx="11"/>
          </p:nvPr>
        </p:nvSpPr>
        <p:spPr/>
        <p:txBody>
          <a:bodyPr/>
          <a:lstStyle/>
          <a:p>
            <a:endParaRPr lang="fi-FI"/>
          </a:p>
        </p:txBody>
      </p:sp>
      <p:sp>
        <p:nvSpPr>
          <p:cNvPr id="6" name="Slide Number Placeholder 6"/>
          <p:cNvSpPr>
            <a:spLocks noGrp="1"/>
          </p:cNvSpPr>
          <p:nvPr>
            <p:ph type="sldNum" sz="quarter" idx="12"/>
          </p:nvPr>
        </p:nvSpPr>
        <p:spPr/>
        <p:txBody>
          <a:bodyPr/>
          <a:lstStyle/>
          <a:p>
            <a:fld id="{E56E0B23-BDBE-410E-8F89-889E54FE86B2}" type="slidenum">
              <a:rPr lang="fi-FI" smtClean="0"/>
              <a:t>‹#›</a:t>
            </a:fld>
            <a:endParaRPr lang="fi-FI"/>
          </a:p>
        </p:txBody>
      </p:sp>
    </p:spTree>
    <p:extLst>
      <p:ext uri="{BB962C8B-B14F-4D97-AF65-F5344CB8AC3E}">
        <p14:creationId xmlns:p14="http://schemas.microsoft.com/office/powerpoint/2010/main" val="4099859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5A0F37B7-20D6-4CBB-9B75-161666617063}" type="datetimeFigureOut">
              <a:rPr lang="fi-FI" smtClean="0"/>
              <a:t>5.4.2024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56E0B23-BDBE-410E-8F89-889E54FE86B2}" type="slidenum">
              <a:rPr lang="fi-FI" smtClean="0"/>
              <a:t>‹#›</a:t>
            </a:fld>
            <a:endParaRPr lang="fi-FI"/>
          </a:p>
        </p:txBody>
      </p:sp>
    </p:spTree>
    <p:extLst>
      <p:ext uri="{BB962C8B-B14F-4D97-AF65-F5344CB8AC3E}">
        <p14:creationId xmlns:p14="http://schemas.microsoft.com/office/powerpoint/2010/main" val="2736767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i-FI"/>
              <a:t>Muokkaa ots. perustyyl. napsautt.</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A0F37B7-20D6-4CBB-9B75-161666617063}" type="datetimeFigureOut">
              <a:rPr lang="fi-FI" smtClean="0"/>
              <a:t>5.4.2024</a:t>
            </a:fld>
            <a:endParaRPr lang="fi-FI"/>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i-FI"/>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56E0B23-BDBE-410E-8F89-889E54FE86B2}" type="slidenum">
              <a:rPr lang="fi-FI" smtClean="0"/>
              <a:t>‹#›</a:t>
            </a:fld>
            <a:endParaRPr lang="fi-FI"/>
          </a:p>
        </p:txBody>
      </p:sp>
    </p:spTree>
    <p:extLst>
      <p:ext uri="{BB962C8B-B14F-4D97-AF65-F5344CB8AC3E}">
        <p14:creationId xmlns:p14="http://schemas.microsoft.com/office/powerpoint/2010/main" val="1308662847"/>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814D87-53C0-489A-BD2B-F03B1B19BCBB}"/>
              </a:ext>
            </a:extLst>
          </p:cNvPr>
          <p:cNvSpPr>
            <a:spLocks noGrp="1"/>
          </p:cNvSpPr>
          <p:nvPr>
            <p:ph type="ctrTitle"/>
          </p:nvPr>
        </p:nvSpPr>
        <p:spPr>
          <a:xfrm>
            <a:off x="859206" y="1004836"/>
            <a:ext cx="9842288" cy="4099727"/>
          </a:xfrm>
        </p:spPr>
        <p:txBody>
          <a:bodyPr>
            <a:noAutofit/>
          </a:bodyPr>
          <a:lstStyle/>
          <a:p>
            <a:r>
              <a:rPr lang="fi-FI" sz="6000" b="1" dirty="0"/>
              <a:t>TIETOA VALINNAISISTA OPPIAINEISTA NELJÄS- JA VIIDESLUOKKALAISILLE</a:t>
            </a:r>
            <a:endParaRPr lang="fi-FI" sz="6000" dirty="0"/>
          </a:p>
        </p:txBody>
      </p:sp>
    </p:spTree>
    <p:extLst>
      <p:ext uri="{BB962C8B-B14F-4D97-AF65-F5344CB8AC3E}">
        <p14:creationId xmlns:p14="http://schemas.microsoft.com/office/powerpoint/2010/main" val="2361077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0FFECE1-8EEE-4AEE-89F7-3F60E80C1FE9}"/>
              </a:ext>
            </a:extLst>
          </p:cNvPr>
          <p:cNvSpPr>
            <a:spLocks noGrp="1"/>
          </p:cNvSpPr>
          <p:nvPr>
            <p:ph type="title"/>
          </p:nvPr>
        </p:nvSpPr>
        <p:spPr>
          <a:xfrm>
            <a:off x="5411931" y="452718"/>
            <a:ext cx="4638903" cy="1400530"/>
          </a:xfrm>
        </p:spPr>
        <p:txBody>
          <a:bodyPr>
            <a:normAutofit/>
          </a:bodyPr>
          <a:lstStyle/>
          <a:p>
            <a:r>
              <a:rPr lang="fi-FI" b="1" dirty="0"/>
              <a:t>Matematiikan syventävä kurssi</a:t>
            </a:r>
            <a:endParaRPr lang="fi-FI" dirty="0"/>
          </a:p>
        </p:txBody>
      </p:sp>
      <p:sp>
        <p:nvSpPr>
          <p:cNvPr id="7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2050" name="Picture 2" descr="Kuvahaun tulos: mindstorm">
            <a:extLst>
              <a:ext uri="{FF2B5EF4-FFF2-40B4-BE49-F238E27FC236}">
                <a16:creationId xmlns:a16="http://schemas.microsoft.com/office/drawing/2014/main" id="{56BFFE9F-81F8-4FCE-8A0D-8FA899433D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566" r="27030" b="-1"/>
          <a:stretch/>
        </p:blipFill>
        <p:spPr bwMode="auto">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isällön paikkamerkki 2">
            <a:extLst>
              <a:ext uri="{FF2B5EF4-FFF2-40B4-BE49-F238E27FC236}">
                <a16:creationId xmlns:a16="http://schemas.microsoft.com/office/drawing/2014/main" id="{A8C03E02-B7DD-4214-846A-D4C8533B289B}"/>
              </a:ext>
            </a:extLst>
          </p:cNvPr>
          <p:cNvSpPr>
            <a:spLocks noGrp="1"/>
          </p:cNvSpPr>
          <p:nvPr>
            <p:ph idx="1"/>
          </p:nvPr>
        </p:nvSpPr>
        <p:spPr>
          <a:xfrm>
            <a:off x="5410950" y="2052918"/>
            <a:ext cx="6280865" cy="4480744"/>
          </a:xfrm>
        </p:spPr>
        <p:txBody>
          <a:bodyPr>
            <a:normAutofit/>
          </a:bodyPr>
          <a:lstStyle/>
          <a:p>
            <a:pPr marL="0" indent="0">
              <a:lnSpc>
                <a:spcPct val="150000"/>
              </a:lnSpc>
              <a:buNone/>
            </a:pPr>
            <a:r>
              <a:rPr lang="fi-FI" dirty="0"/>
              <a:t>Matematiikan valinnaisessa kehitetään matemaattista ajattelua, koodauksen, robotiikan, oppimispelien, liikkumisen sekä tietotekniikan avulla. </a:t>
            </a:r>
          </a:p>
          <a:p>
            <a:pPr marL="0" indent="0">
              <a:lnSpc>
                <a:spcPct val="150000"/>
              </a:lnSpc>
              <a:buNone/>
            </a:pPr>
            <a:r>
              <a:rPr lang="fi-FI" dirty="0"/>
              <a:t>Kurssilla tutustutaan myös erilaisiin salakirjoitusmenetelmiin. </a:t>
            </a:r>
          </a:p>
          <a:p>
            <a:pPr marL="0" indent="0">
              <a:lnSpc>
                <a:spcPct val="150000"/>
              </a:lnSpc>
              <a:buNone/>
            </a:pPr>
            <a:r>
              <a:rPr lang="fi-FI" dirty="0"/>
              <a:t>Oppikirjaa ei tunneilla tarvita. </a:t>
            </a:r>
          </a:p>
          <a:p>
            <a:endParaRPr lang="fi-FI" dirty="0"/>
          </a:p>
        </p:txBody>
      </p:sp>
    </p:spTree>
    <p:extLst>
      <p:ext uri="{BB962C8B-B14F-4D97-AF65-F5344CB8AC3E}">
        <p14:creationId xmlns:p14="http://schemas.microsoft.com/office/powerpoint/2010/main" val="2804295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234D443-1C47-4FBC-98A1-9B6F3DA40A47}"/>
              </a:ext>
            </a:extLst>
          </p:cNvPr>
          <p:cNvSpPr>
            <a:spLocks noGrp="1"/>
          </p:cNvSpPr>
          <p:nvPr>
            <p:ph type="title"/>
          </p:nvPr>
        </p:nvSpPr>
        <p:spPr>
          <a:xfrm>
            <a:off x="5411931" y="452718"/>
            <a:ext cx="4638903" cy="1400530"/>
          </a:xfrm>
        </p:spPr>
        <p:txBody>
          <a:bodyPr>
            <a:normAutofit fontScale="90000"/>
          </a:bodyPr>
          <a:lstStyle/>
          <a:p>
            <a:r>
              <a:rPr lang="fi-FI" sz="3900" b="1" dirty="0"/>
              <a:t>Käsityön värkkäily-kurssi: STEAM</a:t>
            </a:r>
          </a:p>
        </p:txBody>
      </p:sp>
      <p:sp>
        <p:nvSpPr>
          <p:cNvPr id="308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3074" name="Picture 2">
            <a:extLst>
              <a:ext uri="{FF2B5EF4-FFF2-40B4-BE49-F238E27FC236}">
                <a16:creationId xmlns:a16="http://schemas.microsoft.com/office/drawing/2014/main" id="{8E06B47E-35E0-C415-9BAA-7735D5E9FC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16" r="31880" b="-1"/>
          <a:stretch/>
        </p:blipFill>
        <p:spPr bwMode="auto">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noFill/>
          <a:extLst>
            <a:ext uri="{909E8E84-426E-40DD-AFC4-6F175D3DCCD1}">
              <a14:hiddenFill xmlns:a14="http://schemas.microsoft.com/office/drawing/2010/main">
                <a:solidFill>
                  <a:srgbClr val="FFFFFF"/>
                </a:solidFill>
              </a14:hiddenFill>
            </a:ext>
          </a:extLst>
        </p:spPr>
      </p:pic>
      <p:sp>
        <p:nvSpPr>
          <p:cNvPr id="3083" name="Rectangle 308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isällön paikkamerkki 2">
            <a:extLst>
              <a:ext uri="{FF2B5EF4-FFF2-40B4-BE49-F238E27FC236}">
                <a16:creationId xmlns:a16="http://schemas.microsoft.com/office/drawing/2014/main" id="{1CA0E99D-30E5-44D0-A12F-576ED0DB3DDE}"/>
              </a:ext>
            </a:extLst>
          </p:cNvPr>
          <p:cNvSpPr>
            <a:spLocks noGrp="1"/>
          </p:cNvSpPr>
          <p:nvPr>
            <p:ph idx="1"/>
          </p:nvPr>
        </p:nvSpPr>
        <p:spPr>
          <a:xfrm>
            <a:off x="5410950" y="2052918"/>
            <a:ext cx="6327758" cy="4519820"/>
          </a:xfrm>
        </p:spPr>
        <p:txBody>
          <a:bodyPr>
            <a:normAutofit/>
          </a:bodyPr>
          <a:lstStyle/>
          <a:p>
            <a:pPr marL="0" indent="0">
              <a:lnSpc>
                <a:spcPct val="150000"/>
              </a:lnSpc>
              <a:buNone/>
            </a:pPr>
            <a:r>
              <a:rPr lang="fi-FI" dirty="0"/>
              <a:t>Kurssilla harjoitellaan suunnittelua, käsillä tekemistä, muotoilua ja erilaisten laitteiden (esim. 3D-printteri, laserleikkuri, vinyylileikkuri, sublimaatiotulostin) käyttöä yksin ja ryhmässä.</a:t>
            </a:r>
            <a:br>
              <a:rPr lang="fi-FI" dirty="0"/>
            </a:br>
            <a:br>
              <a:rPr lang="fi-FI" dirty="0"/>
            </a:br>
            <a:r>
              <a:rPr lang="fi-FI" dirty="0"/>
              <a:t>Tavoitteena on oppia kokonaisen käsityöprosessin hallintaa, pitkäjännitteisyyttä ja yhdessä tekemistä. Opiskelu tapahtuu kokeillen, tutkien, keksien ja uutta luoden.</a:t>
            </a:r>
          </a:p>
          <a:p>
            <a:endParaRPr lang="fi-FI" dirty="0"/>
          </a:p>
        </p:txBody>
      </p:sp>
    </p:spTree>
    <p:extLst>
      <p:ext uri="{BB962C8B-B14F-4D97-AF65-F5344CB8AC3E}">
        <p14:creationId xmlns:p14="http://schemas.microsoft.com/office/powerpoint/2010/main" val="2180946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4E191C3-A6C4-4670-9BFC-02DF30F05BE9}"/>
              </a:ext>
            </a:extLst>
          </p:cNvPr>
          <p:cNvSpPr>
            <a:spLocks noGrp="1"/>
          </p:cNvSpPr>
          <p:nvPr>
            <p:ph type="title"/>
          </p:nvPr>
        </p:nvSpPr>
        <p:spPr>
          <a:xfrm>
            <a:off x="5411931" y="452718"/>
            <a:ext cx="4638903" cy="1400530"/>
          </a:xfrm>
        </p:spPr>
        <p:txBody>
          <a:bodyPr>
            <a:normAutofit/>
          </a:bodyPr>
          <a:lstStyle/>
          <a:p>
            <a:r>
              <a:rPr lang="fi-FI" b="1" dirty="0"/>
              <a:t>Käsityön syventävä kurssi</a:t>
            </a:r>
            <a:endParaRPr lang="fi-FI" dirty="0"/>
          </a:p>
        </p:txBody>
      </p:sp>
      <p:sp>
        <p:nvSpPr>
          <p:cNvPr id="7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6146" name="Picture 2" descr="Kuvahaun tulos: koulu tekninen työ">
            <a:extLst>
              <a:ext uri="{FF2B5EF4-FFF2-40B4-BE49-F238E27FC236}">
                <a16:creationId xmlns:a16="http://schemas.microsoft.com/office/drawing/2014/main" id="{1C76C786-0B94-4105-9DC5-2C85AAE348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166" r="15166" b="-1"/>
          <a:stretch/>
        </p:blipFill>
        <p:spPr bwMode="auto">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isällön paikkamerkki 2">
            <a:extLst>
              <a:ext uri="{FF2B5EF4-FFF2-40B4-BE49-F238E27FC236}">
                <a16:creationId xmlns:a16="http://schemas.microsoft.com/office/drawing/2014/main" id="{FE3CDAE1-9A32-48ED-8059-8F5705442BAA}"/>
              </a:ext>
            </a:extLst>
          </p:cNvPr>
          <p:cNvSpPr>
            <a:spLocks noGrp="1"/>
          </p:cNvSpPr>
          <p:nvPr>
            <p:ph idx="1"/>
          </p:nvPr>
        </p:nvSpPr>
        <p:spPr>
          <a:xfrm>
            <a:off x="5410950" y="2052918"/>
            <a:ext cx="6282286" cy="4352364"/>
          </a:xfrm>
        </p:spPr>
        <p:txBody>
          <a:bodyPr>
            <a:normAutofit lnSpcReduction="10000"/>
          </a:bodyPr>
          <a:lstStyle/>
          <a:p>
            <a:pPr marL="0" indent="0">
              <a:lnSpc>
                <a:spcPct val="150000"/>
              </a:lnSpc>
              <a:buNone/>
            </a:pPr>
            <a:r>
              <a:rPr lang="fi-FI" dirty="0"/>
              <a:t>Kurssilla syvennetään käsityön taitoja ja ohjataan oppilasta kokonaiseen käsityöprosessin hallintaan. </a:t>
            </a:r>
          </a:p>
          <a:p>
            <a:pPr marL="0" indent="0">
              <a:lnSpc>
                <a:spcPct val="150000"/>
              </a:lnSpc>
              <a:buNone/>
            </a:pPr>
            <a:r>
              <a:rPr lang="fi-FI" dirty="0"/>
              <a:t>Tavoitteena on monipuolinen tekeminen erilaisilla materiaaleilla. Kädentaitoja, kokeilua ja luovuutta on hauska yhdistellä hyödyntämällä tekniikan apuvälineitä</a:t>
            </a:r>
          </a:p>
          <a:p>
            <a:pPr marL="0" indent="0">
              <a:lnSpc>
                <a:spcPct val="150000"/>
              </a:lnSpc>
              <a:buNone/>
            </a:pPr>
            <a:r>
              <a:rPr lang="fi-FI" dirty="0"/>
              <a:t>Oppitunneilla tutustutaan esimerkiksi 3D-tulostukseen ja laserleikkaukseen.</a:t>
            </a:r>
          </a:p>
        </p:txBody>
      </p:sp>
    </p:spTree>
    <p:extLst>
      <p:ext uri="{BB962C8B-B14F-4D97-AF65-F5344CB8AC3E}">
        <p14:creationId xmlns:p14="http://schemas.microsoft.com/office/powerpoint/2010/main" val="3538780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69C7B78A-A6C5-4E88-8E56-877702BAD747}"/>
              </a:ext>
            </a:extLst>
          </p:cNvPr>
          <p:cNvSpPr>
            <a:spLocks noGrp="1"/>
          </p:cNvSpPr>
          <p:nvPr>
            <p:ph type="title"/>
          </p:nvPr>
        </p:nvSpPr>
        <p:spPr>
          <a:xfrm>
            <a:off x="5411931" y="452718"/>
            <a:ext cx="4638903" cy="1400530"/>
          </a:xfrm>
        </p:spPr>
        <p:txBody>
          <a:bodyPr>
            <a:normAutofit/>
          </a:bodyPr>
          <a:lstStyle/>
          <a:p>
            <a:pPr>
              <a:lnSpc>
                <a:spcPct val="90000"/>
              </a:lnSpc>
            </a:pPr>
            <a:r>
              <a:rPr lang="fi-FI" sz="2900" b="1"/>
              <a:t>Kotitalouden ja yhteiskuntaopin soveltava kurssi</a:t>
            </a:r>
            <a:endParaRPr lang="fi-FI" sz="2900"/>
          </a:p>
        </p:txBody>
      </p:sp>
      <p:sp>
        <p:nvSpPr>
          <p:cNvPr id="7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7170" name="Picture 2" descr="Kuvahaun tulos: koulu kotitalous">
            <a:extLst>
              <a:ext uri="{FF2B5EF4-FFF2-40B4-BE49-F238E27FC236}">
                <a16:creationId xmlns:a16="http://schemas.microsoft.com/office/drawing/2014/main" id="{B34A4139-B7AD-40BB-9EDD-6E800DDCB6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273" t="23" r="14966" b="-22"/>
          <a:stretch/>
        </p:blipFill>
        <p:spPr bwMode="auto">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isällön paikkamerkki 2">
            <a:extLst>
              <a:ext uri="{FF2B5EF4-FFF2-40B4-BE49-F238E27FC236}">
                <a16:creationId xmlns:a16="http://schemas.microsoft.com/office/drawing/2014/main" id="{32096DAE-144E-46D1-9052-928E5678EB29}"/>
              </a:ext>
            </a:extLst>
          </p:cNvPr>
          <p:cNvSpPr>
            <a:spLocks noGrp="1"/>
          </p:cNvSpPr>
          <p:nvPr>
            <p:ph idx="1"/>
          </p:nvPr>
        </p:nvSpPr>
        <p:spPr>
          <a:xfrm>
            <a:off x="5410950" y="2052918"/>
            <a:ext cx="6382465" cy="4410405"/>
          </a:xfrm>
        </p:spPr>
        <p:txBody>
          <a:bodyPr>
            <a:normAutofit fontScale="92500" lnSpcReduction="10000"/>
          </a:bodyPr>
          <a:lstStyle/>
          <a:p>
            <a:pPr marL="0" indent="0">
              <a:lnSpc>
                <a:spcPct val="150000"/>
              </a:lnSpc>
              <a:buNone/>
            </a:pPr>
            <a:r>
              <a:rPr lang="fi-FI" dirty="0"/>
              <a:t>Kotitalouden ja yhteiskuntaopin kurssilla kokkaillaan pää- ja jälkiruokia ja valmistetaan leivonnaisia. </a:t>
            </a:r>
          </a:p>
          <a:p>
            <a:pPr marL="0" indent="0">
              <a:lnSpc>
                <a:spcPct val="150000"/>
              </a:lnSpc>
              <a:buNone/>
            </a:pPr>
            <a:r>
              <a:rPr lang="fi-FI" dirty="0"/>
              <a:t>Tutustumme erilaisiin ruoka-aineisiin ja ruoan valmistustapoihin. Myös kodinhoito tulee tutuksi. </a:t>
            </a:r>
          </a:p>
          <a:p>
            <a:pPr marL="0" indent="0">
              <a:lnSpc>
                <a:spcPct val="150000"/>
              </a:lnSpc>
              <a:buNone/>
            </a:pPr>
            <a:r>
              <a:rPr lang="fi-FI" dirty="0"/>
              <a:t>Opettelemme tekemään terveellisiä ja taloudellisia valintoja.  </a:t>
            </a:r>
          </a:p>
          <a:p>
            <a:pPr marL="0" indent="0">
              <a:lnSpc>
                <a:spcPct val="150000"/>
              </a:lnSpc>
              <a:buNone/>
            </a:pPr>
            <a:r>
              <a:rPr lang="fi-FI" dirty="0"/>
              <a:t>Nautimme itse tekemämme ruoat.</a:t>
            </a:r>
          </a:p>
          <a:p>
            <a:pPr marL="0" indent="0">
              <a:lnSpc>
                <a:spcPct val="150000"/>
              </a:lnSpc>
              <a:buNone/>
            </a:pPr>
            <a:r>
              <a:rPr lang="fi-FI" b="1" dirty="0"/>
              <a:t>HUOM. Tämä valinnainen on valittavissa vain tulevilla 6. </a:t>
            </a:r>
            <a:r>
              <a:rPr lang="fi-FI" b="1" dirty="0" err="1"/>
              <a:t>luokallaisilla</a:t>
            </a:r>
            <a:endParaRPr lang="fi-FI" b="1" dirty="0"/>
          </a:p>
        </p:txBody>
      </p:sp>
    </p:spTree>
    <p:extLst>
      <p:ext uri="{BB962C8B-B14F-4D97-AF65-F5344CB8AC3E}">
        <p14:creationId xmlns:p14="http://schemas.microsoft.com/office/powerpoint/2010/main" val="986307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7A9604-3106-4919-B0CE-32253CE5463A}"/>
              </a:ext>
            </a:extLst>
          </p:cNvPr>
          <p:cNvSpPr>
            <a:spLocks noGrp="1"/>
          </p:cNvSpPr>
          <p:nvPr>
            <p:ph type="title"/>
          </p:nvPr>
        </p:nvSpPr>
        <p:spPr/>
        <p:txBody>
          <a:bodyPr/>
          <a:lstStyle/>
          <a:p>
            <a:r>
              <a:rPr lang="fi-FI" dirty="0"/>
              <a:t>Tärkeää:</a:t>
            </a:r>
          </a:p>
        </p:txBody>
      </p:sp>
      <p:sp>
        <p:nvSpPr>
          <p:cNvPr id="3" name="Sisällön paikkamerkki 2">
            <a:extLst>
              <a:ext uri="{FF2B5EF4-FFF2-40B4-BE49-F238E27FC236}">
                <a16:creationId xmlns:a16="http://schemas.microsoft.com/office/drawing/2014/main" id="{1B9D2D01-66F2-4C7B-A591-27A12FB25C86}"/>
              </a:ext>
            </a:extLst>
          </p:cNvPr>
          <p:cNvSpPr>
            <a:spLocks noGrp="1"/>
          </p:cNvSpPr>
          <p:nvPr>
            <p:ph idx="1"/>
          </p:nvPr>
        </p:nvSpPr>
        <p:spPr>
          <a:xfrm>
            <a:off x="793820" y="1633414"/>
            <a:ext cx="11063235" cy="4938207"/>
          </a:xfrm>
        </p:spPr>
        <p:txBody>
          <a:bodyPr>
            <a:normAutofit fontScale="85000" lnSpcReduction="20000"/>
          </a:bodyPr>
          <a:lstStyle/>
          <a:p>
            <a:pPr lvl="0">
              <a:lnSpc>
                <a:spcPct val="160000"/>
              </a:lnSpc>
            </a:pPr>
            <a:r>
              <a:rPr lang="fi-FI" sz="2400" dirty="0"/>
              <a:t>Valinta tehdään Wilmassa </a:t>
            </a:r>
            <a:r>
              <a:rPr lang="fi-FI" sz="2400" b="1" u="sng" dirty="0"/>
              <a:t>maanantain 8.4. - keskiviikon 17.4.</a:t>
            </a:r>
            <a:r>
              <a:rPr lang="fi-FI" sz="2400" b="1" dirty="0"/>
              <a:t> </a:t>
            </a:r>
            <a:r>
              <a:rPr lang="fi-FI" sz="2400" dirty="0"/>
              <a:t>välisenä aikana.</a:t>
            </a:r>
          </a:p>
          <a:p>
            <a:pPr lvl="0">
              <a:lnSpc>
                <a:spcPct val="160000"/>
              </a:lnSpc>
            </a:pPr>
            <a:r>
              <a:rPr lang="fi-FI" sz="2400" dirty="0"/>
              <a:t>Oppilas valitsee Wilmassa </a:t>
            </a:r>
            <a:r>
              <a:rPr lang="fi-FI" sz="2400" b="1" dirty="0"/>
              <a:t>mieluisimman ja toiseksi mieluisimman valinnaisaineen sekä kaksi varavalintaa.</a:t>
            </a:r>
            <a:r>
              <a:rPr lang="fi-FI" sz="2400" dirty="0"/>
              <a:t> Jompaakumpaa varavalintaa hyödynnetään, jos mieluisin tai toiseksi mieluisin valinta ei toteudu. Huomaa, että on tärkeää tehdä myös varavalinnat.</a:t>
            </a:r>
          </a:p>
          <a:p>
            <a:pPr lvl="0">
              <a:lnSpc>
                <a:spcPct val="160000"/>
              </a:lnSpc>
            </a:pPr>
            <a:r>
              <a:rPr lang="fi-FI" sz="2400" dirty="0"/>
              <a:t>Oppilas opiskelee syyslukukaudella toista valinnaisainetta ja kevätlukukaudella toista. Valinnaisia oppiaineita opiskellaan yhteensä 2 vuosiviikkotuntia.</a:t>
            </a:r>
          </a:p>
          <a:p>
            <a:pPr lvl="0">
              <a:lnSpc>
                <a:spcPct val="160000"/>
              </a:lnSpc>
            </a:pPr>
            <a:r>
              <a:rPr lang="fi-FI" sz="2400" dirty="0"/>
              <a:t>Valinnaisaineet ovat yhteisiä tuleville viitosille ja kuutosille. Ryhmissä voi olla oppilaita molemmilta luokka-asteilta. Poikkeuksena on kotitalous, jota tarjotaan vain 6.-luokkalaisille.</a:t>
            </a:r>
          </a:p>
        </p:txBody>
      </p:sp>
    </p:spTree>
    <p:extLst>
      <p:ext uri="{BB962C8B-B14F-4D97-AF65-F5344CB8AC3E}">
        <p14:creationId xmlns:p14="http://schemas.microsoft.com/office/powerpoint/2010/main" val="318456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234D443-1C47-4FBC-98A1-9B6F3DA40A47}"/>
              </a:ext>
            </a:extLst>
          </p:cNvPr>
          <p:cNvSpPr>
            <a:spLocks noGrp="1"/>
          </p:cNvSpPr>
          <p:nvPr>
            <p:ph type="title"/>
          </p:nvPr>
        </p:nvSpPr>
        <p:spPr>
          <a:xfrm>
            <a:off x="5411931" y="452718"/>
            <a:ext cx="4638903" cy="1400530"/>
          </a:xfrm>
        </p:spPr>
        <p:txBody>
          <a:bodyPr>
            <a:normAutofit/>
          </a:bodyPr>
          <a:lstStyle/>
          <a:p>
            <a:r>
              <a:rPr lang="fi-FI" b="1" dirty="0"/>
              <a:t>Liikunnan syventävä kurssi</a:t>
            </a:r>
            <a:endParaRPr lang="fi-FI" dirty="0"/>
          </a:p>
        </p:txBody>
      </p:sp>
      <p:sp>
        <p:nvSpPr>
          <p:cNvPr id="103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026" name="Picture 2" descr="Kuvahaun tulos: liikunta karate">
            <a:extLst>
              <a:ext uri="{FF2B5EF4-FFF2-40B4-BE49-F238E27FC236}">
                <a16:creationId xmlns:a16="http://schemas.microsoft.com/office/drawing/2014/main" id="{AD1ECBD5-F2EA-41ED-B002-BCAA47767B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123" r="10087"/>
          <a:stretch/>
        </p:blipFill>
        <p:spPr bwMode="auto">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isällön paikkamerkki 2">
            <a:extLst>
              <a:ext uri="{FF2B5EF4-FFF2-40B4-BE49-F238E27FC236}">
                <a16:creationId xmlns:a16="http://schemas.microsoft.com/office/drawing/2014/main" id="{1CA0E99D-30E5-44D0-A12F-576ED0DB3DDE}"/>
              </a:ext>
            </a:extLst>
          </p:cNvPr>
          <p:cNvSpPr>
            <a:spLocks noGrp="1"/>
          </p:cNvSpPr>
          <p:nvPr>
            <p:ph idx="1"/>
          </p:nvPr>
        </p:nvSpPr>
        <p:spPr>
          <a:xfrm>
            <a:off x="5410950" y="2052918"/>
            <a:ext cx="5514958" cy="4352364"/>
          </a:xfrm>
        </p:spPr>
        <p:txBody>
          <a:bodyPr>
            <a:normAutofit/>
          </a:bodyPr>
          <a:lstStyle/>
          <a:p>
            <a:pPr marL="0" indent="0">
              <a:lnSpc>
                <a:spcPct val="150000"/>
              </a:lnSpc>
              <a:buNone/>
            </a:pPr>
            <a:r>
              <a:rPr lang="fi-FI" dirty="0"/>
              <a:t>Valinnaisessa liikunnassa liikutaan ja kuntoillaan monipuolisesti eri lajien parissa.</a:t>
            </a:r>
          </a:p>
          <a:p>
            <a:pPr marL="0" indent="0">
              <a:lnSpc>
                <a:spcPct val="150000"/>
              </a:lnSpc>
              <a:buNone/>
            </a:pPr>
            <a:r>
              <a:rPr lang="fi-FI" dirty="0"/>
              <a:t>Lisäksi urheiluseuroista käy vierailijoita pitämässä lajiesittelyjä.</a:t>
            </a:r>
          </a:p>
          <a:p>
            <a:endParaRPr lang="fi-FI" dirty="0"/>
          </a:p>
        </p:txBody>
      </p:sp>
    </p:spTree>
    <p:extLst>
      <p:ext uri="{BB962C8B-B14F-4D97-AF65-F5344CB8AC3E}">
        <p14:creationId xmlns:p14="http://schemas.microsoft.com/office/powerpoint/2010/main" val="570502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234D443-1C47-4FBC-98A1-9B6F3DA40A47}"/>
              </a:ext>
            </a:extLst>
          </p:cNvPr>
          <p:cNvSpPr>
            <a:spLocks noGrp="1"/>
          </p:cNvSpPr>
          <p:nvPr>
            <p:ph type="title"/>
          </p:nvPr>
        </p:nvSpPr>
        <p:spPr>
          <a:xfrm>
            <a:off x="5411931" y="452718"/>
            <a:ext cx="4638903" cy="1400530"/>
          </a:xfrm>
        </p:spPr>
        <p:txBody>
          <a:bodyPr>
            <a:normAutofit/>
          </a:bodyPr>
          <a:lstStyle/>
          <a:p>
            <a:r>
              <a:rPr lang="fi-FI" b="1" dirty="0"/>
              <a:t>Yrittäjyys</a:t>
            </a:r>
          </a:p>
        </p:txBody>
      </p:sp>
      <p:sp>
        <p:nvSpPr>
          <p:cNvPr id="2057"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2050" name="Picture 2" descr="Yrittäjyys – Haluaisitko yrittäjäksi? Tässä sinulle muistilista!">
            <a:extLst>
              <a:ext uri="{FF2B5EF4-FFF2-40B4-BE49-F238E27FC236}">
                <a16:creationId xmlns:a16="http://schemas.microsoft.com/office/drawing/2014/main" id="{01944F66-78E6-D089-BB05-7F3B808FDF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08" t="23" r="37587" b="-25"/>
          <a:stretch/>
        </p:blipFill>
        <p:spPr bwMode="auto">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noFill/>
          <a:extLst>
            <a:ext uri="{909E8E84-426E-40DD-AFC4-6F175D3DCCD1}">
              <a14:hiddenFill xmlns:a14="http://schemas.microsoft.com/office/drawing/2010/main">
                <a:solidFill>
                  <a:srgbClr val="FFFFFF"/>
                </a:solidFill>
              </a14:hiddenFill>
            </a:ext>
          </a:extLst>
        </p:spPr>
      </p:pic>
      <p:sp>
        <p:nvSpPr>
          <p:cNvPr id="2059" name="Rectangle 2058">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isällön paikkamerkki 2">
            <a:extLst>
              <a:ext uri="{FF2B5EF4-FFF2-40B4-BE49-F238E27FC236}">
                <a16:creationId xmlns:a16="http://schemas.microsoft.com/office/drawing/2014/main" id="{1CA0E99D-30E5-44D0-A12F-576ED0DB3DDE}"/>
              </a:ext>
            </a:extLst>
          </p:cNvPr>
          <p:cNvSpPr>
            <a:spLocks noGrp="1"/>
          </p:cNvSpPr>
          <p:nvPr>
            <p:ph idx="1"/>
          </p:nvPr>
        </p:nvSpPr>
        <p:spPr>
          <a:xfrm>
            <a:off x="5411931" y="1465089"/>
            <a:ext cx="6115761" cy="5185803"/>
          </a:xfrm>
        </p:spPr>
        <p:txBody>
          <a:bodyPr>
            <a:normAutofit/>
          </a:bodyPr>
          <a:lstStyle/>
          <a:p>
            <a:pPr marL="0" indent="0">
              <a:lnSpc>
                <a:spcPct val="150000"/>
              </a:lnSpc>
              <a:buNone/>
            </a:pPr>
            <a:r>
              <a:rPr lang="fi-FI" dirty="0"/>
              <a:t>Yrittäjyysvalinnainen tarjoaa oppilaalle mahdollisuuden vahvistaa tietoja, taitoja ja asenteita, joiden avulla jokainen voi itse rakentaa omaa tulevaisuuttaan kestävällä tavalla. Valinnaiskurssi vahvistaa valmiuksia ja myönteistä asennetta opiskeluun, työhön ja elämässä menestymiseen. Muiden muassa yrittäjyys ja oman liikeidean suunnittelu, työelämätaitojen vahvistaminen sekä taloudenhallinnan oppiminen ovat esimerkkejä kurssilla käsiteltävistä teemoista.</a:t>
            </a:r>
          </a:p>
          <a:p>
            <a:pPr>
              <a:lnSpc>
                <a:spcPct val="90000"/>
              </a:lnSpc>
            </a:pPr>
            <a:endParaRPr lang="fi-FI" sz="1900" dirty="0"/>
          </a:p>
        </p:txBody>
      </p:sp>
    </p:spTree>
    <p:extLst>
      <p:ext uri="{BB962C8B-B14F-4D97-AF65-F5344CB8AC3E}">
        <p14:creationId xmlns:p14="http://schemas.microsoft.com/office/powerpoint/2010/main" val="1808367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40" name="Rectangle 103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234D443-1C47-4FBC-98A1-9B6F3DA40A47}"/>
              </a:ext>
            </a:extLst>
          </p:cNvPr>
          <p:cNvSpPr>
            <a:spLocks noGrp="1"/>
          </p:cNvSpPr>
          <p:nvPr>
            <p:ph type="title"/>
          </p:nvPr>
        </p:nvSpPr>
        <p:spPr>
          <a:xfrm>
            <a:off x="5411931" y="452718"/>
            <a:ext cx="4638903" cy="1400530"/>
          </a:xfrm>
        </p:spPr>
        <p:txBody>
          <a:bodyPr>
            <a:normAutofit/>
          </a:bodyPr>
          <a:lstStyle/>
          <a:p>
            <a:r>
              <a:rPr lang="fi-FI" b="1" dirty="0"/>
              <a:t>Kansainvälisyys</a:t>
            </a:r>
          </a:p>
        </p:txBody>
      </p:sp>
      <p:sp>
        <p:nvSpPr>
          <p:cNvPr id="104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2" descr="Kansainvälisyys | Utajärven 4H-yhdistys ry">
            <a:extLst>
              <a:ext uri="{FF2B5EF4-FFF2-40B4-BE49-F238E27FC236}">
                <a16:creationId xmlns:a16="http://schemas.microsoft.com/office/drawing/2014/main" id="{3549442A-645B-440F-7203-C46D5DB7AA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344" r="27251" b="-1"/>
          <a:stretch/>
        </p:blipFill>
        <p:spPr bwMode="auto">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noFill/>
          <a:extLst>
            <a:ext uri="{909E8E84-426E-40DD-AFC4-6F175D3DCCD1}">
              <a14:hiddenFill xmlns:a14="http://schemas.microsoft.com/office/drawing/2010/main">
                <a:solidFill>
                  <a:srgbClr val="FFFFFF"/>
                </a:solidFill>
              </a14:hiddenFill>
            </a:ext>
          </a:extLst>
        </p:spPr>
      </p:pic>
      <p:sp>
        <p:nvSpPr>
          <p:cNvPr id="1044" name="Rectangle 1043">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isällön paikkamerkki 2">
            <a:extLst>
              <a:ext uri="{FF2B5EF4-FFF2-40B4-BE49-F238E27FC236}">
                <a16:creationId xmlns:a16="http://schemas.microsoft.com/office/drawing/2014/main" id="{1CA0E99D-30E5-44D0-A12F-576ED0DB3DDE}"/>
              </a:ext>
            </a:extLst>
          </p:cNvPr>
          <p:cNvSpPr>
            <a:spLocks noGrp="1"/>
          </p:cNvSpPr>
          <p:nvPr>
            <p:ph idx="1"/>
          </p:nvPr>
        </p:nvSpPr>
        <p:spPr>
          <a:xfrm>
            <a:off x="5410950" y="2052918"/>
            <a:ext cx="5585296" cy="4277544"/>
          </a:xfrm>
        </p:spPr>
        <p:txBody>
          <a:bodyPr>
            <a:normAutofit/>
          </a:bodyPr>
          <a:lstStyle/>
          <a:p>
            <a:pPr marL="0" indent="0">
              <a:lnSpc>
                <a:spcPct val="150000"/>
              </a:lnSpc>
              <a:buNone/>
            </a:pPr>
            <a:r>
              <a:rPr lang="fi-FI" dirty="0"/>
              <a:t>Kansainvälisyys -valinnaisessa vahvistat omia englannin kielen taitojasi, painopisteenä suullinen ilmaisu.  Pääset syventämään tietojasi englanninkielisten maiden kulttuureista, tutustut myös muiden maiden, kuten esimerkiksi Espanjan, kieleen, kulttuuriin ja tapoihin.</a:t>
            </a:r>
          </a:p>
        </p:txBody>
      </p:sp>
    </p:spTree>
    <p:extLst>
      <p:ext uri="{BB962C8B-B14F-4D97-AF65-F5344CB8AC3E}">
        <p14:creationId xmlns:p14="http://schemas.microsoft.com/office/powerpoint/2010/main" val="4000569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638CB8F7-0579-4B30-8C06-314A92703196}"/>
              </a:ext>
            </a:extLst>
          </p:cNvPr>
          <p:cNvSpPr>
            <a:spLocks noGrp="1"/>
          </p:cNvSpPr>
          <p:nvPr>
            <p:ph type="title"/>
          </p:nvPr>
        </p:nvSpPr>
        <p:spPr>
          <a:xfrm>
            <a:off x="5411931" y="452718"/>
            <a:ext cx="4638903" cy="1400530"/>
          </a:xfrm>
        </p:spPr>
        <p:txBody>
          <a:bodyPr>
            <a:normAutofit/>
          </a:bodyPr>
          <a:lstStyle/>
          <a:p>
            <a:pPr>
              <a:lnSpc>
                <a:spcPct val="90000"/>
              </a:lnSpc>
            </a:pPr>
            <a:r>
              <a:rPr lang="fi-FI" sz="2900" b="1"/>
              <a:t>Äidinkielen ja kirjallisuuden syventävä kurssi</a:t>
            </a:r>
            <a:endParaRPr lang="fi-FI" sz="2900"/>
          </a:p>
        </p:txBody>
      </p:sp>
      <p:sp>
        <p:nvSpPr>
          <p:cNvPr id="7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3074" name="Picture 2" descr="Kuvahaun tulos: äidinkieli draama">
            <a:extLst>
              <a:ext uri="{FF2B5EF4-FFF2-40B4-BE49-F238E27FC236}">
                <a16:creationId xmlns:a16="http://schemas.microsoft.com/office/drawing/2014/main" id="{011D7EA8-9418-4BA4-96D1-4FC6F36135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71" r="34339"/>
          <a:stretch/>
        </p:blipFill>
        <p:spPr bwMode="auto">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isällön paikkamerkki 2">
            <a:extLst>
              <a:ext uri="{FF2B5EF4-FFF2-40B4-BE49-F238E27FC236}">
                <a16:creationId xmlns:a16="http://schemas.microsoft.com/office/drawing/2014/main" id="{296E968C-F762-4C55-9977-2F7A917B43C5}"/>
              </a:ext>
            </a:extLst>
          </p:cNvPr>
          <p:cNvSpPr>
            <a:spLocks noGrp="1"/>
          </p:cNvSpPr>
          <p:nvPr>
            <p:ph idx="1"/>
          </p:nvPr>
        </p:nvSpPr>
        <p:spPr>
          <a:xfrm>
            <a:off x="5410950" y="2052918"/>
            <a:ext cx="5717298" cy="4426036"/>
          </a:xfrm>
        </p:spPr>
        <p:txBody>
          <a:bodyPr>
            <a:normAutofit/>
          </a:bodyPr>
          <a:lstStyle/>
          <a:p>
            <a:pPr marL="0" indent="0">
              <a:lnSpc>
                <a:spcPct val="150000"/>
              </a:lnSpc>
              <a:buNone/>
            </a:pPr>
            <a:r>
              <a:rPr lang="fi-FI" dirty="0"/>
              <a:t>Heittäydytään, rohkaistutaan, luodaan, opitaan ja pidetään hauskaa yhdessä. </a:t>
            </a:r>
          </a:p>
          <a:p>
            <a:pPr marL="0" indent="0">
              <a:lnSpc>
                <a:spcPct val="150000"/>
              </a:lnSpc>
              <a:buNone/>
            </a:pPr>
            <a:r>
              <a:rPr lang="fi-FI" dirty="0"/>
              <a:t>Harjoitellaan vuorovaikutustaitoja, heittäydytään tarinoiden maailmaan draaman avulla, opitaan ilmaisemaan itseä suullisesti, kehollisesti ja kirjoittamalla. </a:t>
            </a:r>
          </a:p>
          <a:p>
            <a:pPr marL="0" indent="0">
              <a:lnSpc>
                <a:spcPct val="150000"/>
              </a:lnSpc>
              <a:buNone/>
            </a:pPr>
            <a:r>
              <a:rPr lang="fi-FI" dirty="0"/>
              <a:t>Kuvataan ja editoidaan lyhytelokuvaa.</a:t>
            </a:r>
          </a:p>
          <a:p>
            <a:endParaRPr lang="fi-FI" dirty="0"/>
          </a:p>
        </p:txBody>
      </p:sp>
    </p:spTree>
    <p:extLst>
      <p:ext uri="{BB962C8B-B14F-4D97-AF65-F5344CB8AC3E}">
        <p14:creationId xmlns:p14="http://schemas.microsoft.com/office/powerpoint/2010/main" val="2137385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071C16A5-CB22-47D1-A630-46109AF0B3EB}"/>
              </a:ext>
            </a:extLst>
          </p:cNvPr>
          <p:cNvSpPr>
            <a:spLocks noGrp="1"/>
          </p:cNvSpPr>
          <p:nvPr>
            <p:ph type="title"/>
          </p:nvPr>
        </p:nvSpPr>
        <p:spPr>
          <a:xfrm>
            <a:off x="5411931" y="452718"/>
            <a:ext cx="4638903" cy="1400530"/>
          </a:xfrm>
        </p:spPr>
        <p:txBody>
          <a:bodyPr>
            <a:normAutofit/>
          </a:bodyPr>
          <a:lstStyle/>
          <a:p>
            <a:r>
              <a:rPr lang="fi-FI" b="1" dirty="0"/>
              <a:t>Musiikin syventävä kurssi</a:t>
            </a:r>
            <a:endParaRPr lang="fi-FI" dirty="0"/>
          </a:p>
        </p:txBody>
      </p:sp>
      <p:sp>
        <p:nvSpPr>
          <p:cNvPr id="7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098" name="Picture 2" descr="Kuvahaun tulos: koulu musiikki">
            <a:extLst>
              <a:ext uri="{FF2B5EF4-FFF2-40B4-BE49-F238E27FC236}">
                <a16:creationId xmlns:a16="http://schemas.microsoft.com/office/drawing/2014/main" id="{F90330B3-7DFD-4F58-88EA-29194804CB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446" r="20764"/>
          <a:stretch/>
        </p:blipFill>
        <p:spPr bwMode="auto">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isällön paikkamerkki 2">
            <a:extLst>
              <a:ext uri="{FF2B5EF4-FFF2-40B4-BE49-F238E27FC236}">
                <a16:creationId xmlns:a16="http://schemas.microsoft.com/office/drawing/2014/main" id="{72755B7D-6AD3-412A-A1CA-DC16342ADCE5}"/>
              </a:ext>
            </a:extLst>
          </p:cNvPr>
          <p:cNvSpPr>
            <a:spLocks noGrp="1"/>
          </p:cNvSpPr>
          <p:nvPr>
            <p:ph idx="1"/>
          </p:nvPr>
        </p:nvSpPr>
        <p:spPr>
          <a:xfrm>
            <a:off x="5410950" y="2052918"/>
            <a:ext cx="6241788" cy="4352364"/>
          </a:xfrm>
        </p:spPr>
        <p:txBody>
          <a:bodyPr>
            <a:normAutofit/>
          </a:bodyPr>
          <a:lstStyle/>
          <a:p>
            <a:pPr marL="0" indent="0">
              <a:lnSpc>
                <a:spcPct val="150000"/>
              </a:lnSpc>
              <a:buNone/>
            </a:pPr>
            <a:r>
              <a:rPr lang="fi-FI" dirty="0"/>
              <a:t>Musiikin valinnaisessa saa käyttää ja kehittää musiikillisia taitojaan. </a:t>
            </a:r>
          </a:p>
          <a:p>
            <a:pPr marL="0" indent="0">
              <a:lnSpc>
                <a:spcPct val="150000"/>
              </a:lnSpc>
              <a:buNone/>
            </a:pPr>
            <a:r>
              <a:rPr lang="fi-FI" dirty="0"/>
              <a:t>Erityisesti keskitymme bändisoittoon ja yhteismusisointiin. </a:t>
            </a:r>
          </a:p>
          <a:p>
            <a:pPr marL="0" indent="0">
              <a:lnSpc>
                <a:spcPct val="150000"/>
              </a:lnSpc>
              <a:buNone/>
            </a:pPr>
            <a:r>
              <a:rPr lang="fi-FI" dirty="0"/>
              <a:t>Tavoitteena on myönteisten elämysten kokeminen musiikin tekemisen kautta huomioiden oppilaiden omat kiinnostuksen kohteet.</a:t>
            </a:r>
          </a:p>
          <a:p>
            <a:endParaRPr lang="fi-FI" dirty="0"/>
          </a:p>
        </p:txBody>
      </p:sp>
    </p:spTree>
    <p:extLst>
      <p:ext uri="{BB962C8B-B14F-4D97-AF65-F5344CB8AC3E}">
        <p14:creationId xmlns:p14="http://schemas.microsoft.com/office/powerpoint/2010/main" val="2035188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69C7B78A-A6C5-4E88-8E56-877702BAD747}"/>
              </a:ext>
            </a:extLst>
          </p:cNvPr>
          <p:cNvSpPr>
            <a:spLocks noGrp="1"/>
          </p:cNvSpPr>
          <p:nvPr>
            <p:ph type="title"/>
          </p:nvPr>
        </p:nvSpPr>
        <p:spPr>
          <a:xfrm>
            <a:off x="5411931" y="452718"/>
            <a:ext cx="4638903" cy="789060"/>
          </a:xfrm>
        </p:spPr>
        <p:txBody>
          <a:bodyPr>
            <a:normAutofit/>
          </a:bodyPr>
          <a:lstStyle/>
          <a:p>
            <a:pPr>
              <a:lnSpc>
                <a:spcPct val="90000"/>
              </a:lnSpc>
            </a:pPr>
            <a:r>
              <a:rPr lang="fi-FI" sz="2900" b="1" dirty="0"/>
              <a:t>Elämäni eväät</a:t>
            </a:r>
            <a:endParaRPr lang="fi-FI" sz="2900" dirty="0"/>
          </a:p>
        </p:txBody>
      </p:sp>
      <p:sp>
        <p:nvSpPr>
          <p:cNvPr id="8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8" name="Picture 4">
            <a:extLst>
              <a:ext uri="{FF2B5EF4-FFF2-40B4-BE49-F238E27FC236}">
                <a16:creationId xmlns:a16="http://schemas.microsoft.com/office/drawing/2014/main" id="{9E2CE1B4-5B90-4543-9BC9-CDB09FFEC5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579" r="33350"/>
          <a:stretch/>
        </p:blipFill>
        <p:spPr bwMode="auto">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noFill/>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isällön paikkamerkki 2">
            <a:extLst>
              <a:ext uri="{FF2B5EF4-FFF2-40B4-BE49-F238E27FC236}">
                <a16:creationId xmlns:a16="http://schemas.microsoft.com/office/drawing/2014/main" id="{32096DAE-144E-46D1-9052-928E5678EB29}"/>
              </a:ext>
            </a:extLst>
          </p:cNvPr>
          <p:cNvSpPr>
            <a:spLocks noGrp="1"/>
          </p:cNvSpPr>
          <p:nvPr>
            <p:ph idx="1"/>
          </p:nvPr>
        </p:nvSpPr>
        <p:spPr>
          <a:xfrm>
            <a:off x="5411931" y="1498675"/>
            <a:ext cx="4862988" cy="5444957"/>
          </a:xfrm>
        </p:spPr>
        <p:txBody>
          <a:bodyPr>
            <a:normAutofit/>
          </a:bodyPr>
          <a:lstStyle/>
          <a:p>
            <a:r>
              <a:rPr lang="fi-FI" sz="2000" b="0" i="1" dirty="0">
                <a:solidFill>
                  <a:srgbClr val="FFFFFF"/>
                </a:solidFill>
                <a:effectLst/>
                <a:latin typeface="Times New Roman" panose="02020603050405020304" pitchFamily="18" charset="0"/>
                <a:cs typeface="Times New Roman" panose="02020603050405020304" pitchFamily="18" charset="0"/>
              </a:rPr>
              <a:t>Tällä kurssilla opit, kuinka tulet toimeen itsesi ja muiden kanssa.</a:t>
            </a:r>
          </a:p>
          <a:p>
            <a:r>
              <a:rPr lang="fi-FI" sz="2000" b="0" i="1" dirty="0">
                <a:solidFill>
                  <a:srgbClr val="FFFFFF"/>
                </a:solidFill>
                <a:effectLst/>
                <a:latin typeface="Times New Roman" panose="02020603050405020304" pitchFamily="18" charset="0"/>
                <a:cs typeface="Times New Roman" panose="02020603050405020304" pitchFamily="18" charset="0"/>
              </a:rPr>
              <a:t>Kuinka tunnistat ja ilmaiset tunteitasi. </a:t>
            </a:r>
          </a:p>
          <a:p>
            <a:r>
              <a:rPr lang="fi-FI" sz="2000" b="0" i="1" dirty="0">
                <a:solidFill>
                  <a:srgbClr val="FFFFFF"/>
                </a:solidFill>
                <a:effectLst/>
                <a:latin typeface="Times New Roman" panose="02020603050405020304" pitchFamily="18" charset="0"/>
                <a:cs typeface="Times New Roman" panose="02020603050405020304" pitchFamily="18" charset="0"/>
              </a:rPr>
              <a:t>Kuinka käytät voimavarojasi ja miten löydät asioita, jotka voimaannuttavat sinut ja tuovat sinulle hyvää mieltä. </a:t>
            </a:r>
          </a:p>
          <a:p>
            <a:r>
              <a:rPr lang="fi-FI" sz="2000" b="0" i="1" dirty="0">
                <a:solidFill>
                  <a:srgbClr val="FFFFFF"/>
                </a:solidFill>
                <a:effectLst/>
                <a:latin typeface="Times New Roman" panose="02020603050405020304" pitchFamily="18" charset="0"/>
                <a:cs typeface="Times New Roman" panose="02020603050405020304" pitchFamily="18" charset="0"/>
              </a:rPr>
              <a:t>Opit myös, kuinka pärjäät, kun kohtaat stressiä ja huolta. </a:t>
            </a:r>
          </a:p>
          <a:p>
            <a:r>
              <a:rPr lang="fi-FI" sz="2000" b="0" i="1" dirty="0">
                <a:solidFill>
                  <a:srgbClr val="FFFFFF"/>
                </a:solidFill>
                <a:effectLst/>
                <a:latin typeface="Times New Roman" panose="02020603050405020304" pitchFamily="18" charset="0"/>
                <a:cs typeface="Times New Roman" panose="02020603050405020304" pitchFamily="18" charset="0"/>
              </a:rPr>
              <a:t>Saat mukaasi oman elämäsi työkaluja, jotka helpottavat arkeasi. </a:t>
            </a:r>
          </a:p>
          <a:p>
            <a:r>
              <a:rPr lang="fi-FI" sz="2000" b="0" i="1" dirty="0">
                <a:solidFill>
                  <a:srgbClr val="FFFFFF"/>
                </a:solidFill>
                <a:effectLst/>
                <a:latin typeface="Times New Roman" panose="02020603050405020304" pitchFamily="18" charset="0"/>
                <a:cs typeface="Times New Roman" panose="02020603050405020304" pitchFamily="18" charset="0"/>
              </a:rPr>
              <a:t>Näitä ja monia muita taitoja opitaan yksin ja yhdessä Elämäni eväät -kurssilla.</a:t>
            </a:r>
          </a:p>
        </p:txBody>
      </p:sp>
    </p:spTree>
    <p:extLst>
      <p:ext uri="{BB962C8B-B14F-4D97-AF65-F5344CB8AC3E}">
        <p14:creationId xmlns:p14="http://schemas.microsoft.com/office/powerpoint/2010/main" val="742551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B40DBC5-E8B3-437E-AC04-25CB9D951B9B}"/>
              </a:ext>
            </a:extLst>
          </p:cNvPr>
          <p:cNvSpPr>
            <a:spLocks noGrp="1"/>
          </p:cNvSpPr>
          <p:nvPr>
            <p:ph type="title"/>
          </p:nvPr>
        </p:nvSpPr>
        <p:spPr>
          <a:xfrm>
            <a:off x="5411931" y="452718"/>
            <a:ext cx="4638903" cy="1400530"/>
          </a:xfrm>
        </p:spPr>
        <p:txBody>
          <a:bodyPr>
            <a:normAutofit/>
          </a:bodyPr>
          <a:lstStyle/>
          <a:p>
            <a:r>
              <a:rPr lang="fi-FI" b="1" dirty="0"/>
              <a:t>Kuvataiteen syventävä kurssi</a:t>
            </a:r>
            <a:endParaRPr lang="fi-FI" dirty="0"/>
          </a:p>
        </p:txBody>
      </p:sp>
      <p:sp>
        <p:nvSpPr>
          <p:cNvPr id="7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122" name="Picture 2" descr="Kuvahaun tulos: koulu kuvaamataito">
            <a:extLst>
              <a:ext uri="{FF2B5EF4-FFF2-40B4-BE49-F238E27FC236}">
                <a16:creationId xmlns:a16="http://schemas.microsoft.com/office/drawing/2014/main" id="{55014E10-C0FA-46EC-ADED-1CADBF06CB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481" r="23114" b="-1"/>
          <a:stretch/>
        </p:blipFill>
        <p:spPr bwMode="auto">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isällön paikkamerkki 2">
            <a:extLst>
              <a:ext uri="{FF2B5EF4-FFF2-40B4-BE49-F238E27FC236}">
                <a16:creationId xmlns:a16="http://schemas.microsoft.com/office/drawing/2014/main" id="{3E0D6964-9C4D-41B4-862A-D2A1AC60082F}"/>
              </a:ext>
            </a:extLst>
          </p:cNvPr>
          <p:cNvSpPr>
            <a:spLocks noGrp="1"/>
          </p:cNvSpPr>
          <p:nvPr>
            <p:ph idx="1"/>
          </p:nvPr>
        </p:nvSpPr>
        <p:spPr>
          <a:xfrm>
            <a:off x="5410950" y="2052918"/>
            <a:ext cx="6233973" cy="4352364"/>
          </a:xfrm>
        </p:spPr>
        <p:txBody>
          <a:bodyPr>
            <a:normAutofit/>
          </a:bodyPr>
          <a:lstStyle/>
          <a:p>
            <a:pPr marL="0" indent="0">
              <a:lnSpc>
                <a:spcPct val="150000"/>
              </a:lnSpc>
              <a:buNone/>
            </a:pPr>
            <a:r>
              <a:rPr lang="fi-FI" dirty="0"/>
              <a:t>Valinnaisessa kuvataiteessa taiteillaan eri tekniikoita ja värejä käyttäen. </a:t>
            </a:r>
          </a:p>
          <a:p>
            <a:pPr marL="0" indent="0">
              <a:lnSpc>
                <a:spcPct val="150000"/>
              </a:lnSpc>
              <a:buNone/>
            </a:pPr>
            <a:r>
              <a:rPr lang="fi-FI" dirty="0"/>
              <a:t>Kurssin aikana myös rakennellaan pieniä ja isojakin juttuja. </a:t>
            </a:r>
          </a:p>
          <a:p>
            <a:pPr marL="0" indent="0">
              <a:lnSpc>
                <a:spcPct val="150000"/>
              </a:lnSpc>
              <a:buNone/>
            </a:pPr>
            <a:r>
              <a:rPr lang="fi-FI" dirty="0"/>
              <a:t>Töitä tehdään yksin ja yhdessä.  </a:t>
            </a:r>
          </a:p>
          <a:p>
            <a:pPr marL="0" indent="0">
              <a:lnSpc>
                <a:spcPct val="150000"/>
              </a:lnSpc>
              <a:buNone/>
            </a:pPr>
            <a:r>
              <a:rPr lang="fi-FI" dirty="0"/>
              <a:t>Tekemisen lomassa tutustutaan myös taiteeseen ja eri aikakausien taiteilijoihin. </a:t>
            </a:r>
          </a:p>
          <a:p>
            <a:pPr marL="0" indent="0">
              <a:lnSpc>
                <a:spcPct val="150000"/>
              </a:lnSpc>
              <a:buNone/>
            </a:pPr>
            <a:r>
              <a:rPr lang="fi-FI" dirty="0"/>
              <a:t>Töiden valmistuttua pidetään oma taidenäyttely.</a:t>
            </a:r>
          </a:p>
          <a:p>
            <a:endParaRPr lang="fi-FI" dirty="0"/>
          </a:p>
        </p:txBody>
      </p:sp>
    </p:spTree>
    <p:extLst>
      <p:ext uri="{BB962C8B-B14F-4D97-AF65-F5344CB8AC3E}">
        <p14:creationId xmlns:p14="http://schemas.microsoft.com/office/powerpoint/2010/main" val="6994289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i">
  <a:themeElements>
    <a:clrScheme name="Ioni">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i">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i">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4738</TotalTime>
  <Words>574</Words>
  <Application>Microsoft Office PowerPoint</Application>
  <PresentationFormat>Laajakuva</PresentationFormat>
  <Paragraphs>50</Paragraphs>
  <Slides>13</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13</vt:i4>
      </vt:variant>
    </vt:vector>
  </HeadingPairs>
  <TitlesOfParts>
    <vt:vector size="18" baseType="lpstr">
      <vt:lpstr>Arial</vt:lpstr>
      <vt:lpstr>Century Gothic</vt:lpstr>
      <vt:lpstr>Times New Roman</vt:lpstr>
      <vt:lpstr>Wingdings 3</vt:lpstr>
      <vt:lpstr>Ioni</vt:lpstr>
      <vt:lpstr>TIETOA VALINNAISISTA OPPIAINEISTA NELJÄS- JA VIIDESLUOKKALAISILLE</vt:lpstr>
      <vt:lpstr>Tärkeää:</vt:lpstr>
      <vt:lpstr>Liikunnan syventävä kurssi</vt:lpstr>
      <vt:lpstr>Yrittäjyys</vt:lpstr>
      <vt:lpstr>Kansainvälisyys</vt:lpstr>
      <vt:lpstr>Äidinkielen ja kirjallisuuden syventävä kurssi</vt:lpstr>
      <vt:lpstr>Musiikin syventävä kurssi</vt:lpstr>
      <vt:lpstr>Elämäni eväät</vt:lpstr>
      <vt:lpstr>Kuvataiteen syventävä kurssi</vt:lpstr>
      <vt:lpstr>Matematiikan syventävä kurssi</vt:lpstr>
      <vt:lpstr>Käsityön värkkäily-kurssi: STEAM</vt:lpstr>
      <vt:lpstr>Käsityön syventävä kurssi</vt:lpstr>
      <vt:lpstr>Kotitalouden ja yhteiskuntaopin soveltava kurssi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TIETOA VALINNAISISTA OPPIAINEISTA NELJÄS- JA VIIDESLUOKKALAISILLE</dc:title>
  <dc:creator>Sorvari Samuli</dc:creator>
  <cp:lastModifiedBy>Sorvari Samuli</cp:lastModifiedBy>
  <cp:revision>13</cp:revision>
  <dcterms:created xsi:type="dcterms:W3CDTF">2021-02-17T08:37:56Z</dcterms:created>
  <dcterms:modified xsi:type="dcterms:W3CDTF">2024-04-08T09:00:09Z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f2b28d-54cf-44b6-aad9-6a2b7fb652a6_Enabled">
    <vt:lpwstr>true</vt:lpwstr>
  </property>
  <property fmtid="{D5CDD505-2E9C-101B-9397-08002B2CF9AE}" pid="3" name="MSIP_Label_e7f2b28d-54cf-44b6-aad9-6a2b7fb652a6_SetDate">
    <vt:lpwstr>2023-02-09T10:46:54Z</vt:lpwstr>
  </property>
  <property fmtid="{D5CDD505-2E9C-101B-9397-08002B2CF9AE}" pid="4" name="MSIP_Label_e7f2b28d-54cf-44b6-aad9-6a2b7fb652a6_Method">
    <vt:lpwstr>Standard</vt:lpwstr>
  </property>
  <property fmtid="{D5CDD505-2E9C-101B-9397-08002B2CF9AE}" pid="5" name="MSIP_Label_e7f2b28d-54cf-44b6-aad9-6a2b7fb652a6_Name">
    <vt:lpwstr>e7f2b28d-54cf-44b6-aad9-6a2b7fb652a6</vt:lpwstr>
  </property>
  <property fmtid="{D5CDD505-2E9C-101B-9397-08002B2CF9AE}" pid="6" name="MSIP_Label_e7f2b28d-54cf-44b6-aad9-6a2b7fb652a6_SiteId">
    <vt:lpwstr>5cc89a67-fa29-4356-af5d-f436abc7c21b</vt:lpwstr>
  </property>
  <property fmtid="{D5CDD505-2E9C-101B-9397-08002B2CF9AE}" pid="7" name="MSIP_Label_e7f2b28d-54cf-44b6-aad9-6a2b7fb652a6_ActionId">
    <vt:lpwstr>1c80d0b5-d0f1-4c48-8ef3-5e7f88939d4f</vt:lpwstr>
  </property>
  <property fmtid="{D5CDD505-2E9C-101B-9397-08002B2CF9AE}" pid="8" name="MSIP_Label_e7f2b28d-54cf-44b6-aad9-6a2b7fb652a6_ContentBits">
    <vt:lpwstr>0</vt:lpwstr>
  </property>
</Properties>
</file>