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5" r:id="rId2"/>
    <p:sldId id="314" r:id="rId3"/>
    <p:sldId id="313" r:id="rId4"/>
    <p:sldId id="312" r:id="rId5"/>
    <p:sldId id="311" r:id="rId6"/>
    <p:sldId id="318" r:id="rId7"/>
    <p:sldId id="319" r:id="rId8"/>
    <p:sldId id="320" r:id="rId9"/>
    <p:sldId id="321" r:id="rId1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77EA2-AAD9-42FF-9819-A407E38D0D3A}" type="datetimeFigureOut">
              <a:rPr lang="fi-FI" smtClean="0"/>
              <a:t>20.1.2026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8FC2-2487-41E3-AE00-263B1B95D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91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- ilma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1005636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1940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1940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30416" y="534921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05670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tumm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00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195060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tumm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007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619975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73C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09392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tumm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B94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95895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EB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25482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59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10968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2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10740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0930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67625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2D4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18224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D2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09870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tumma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9B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7450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EB8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93523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89994" y="563199"/>
            <a:ext cx="11370636" cy="104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9995" y="1604797"/>
            <a:ext cx="11370635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460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1219170" rtl="0" eaLnBrk="1" latinLnBrk="0" hangingPunct="1">
        <a:spcBef>
          <a:spcPct val="0"/>
        </a:spcBef>
        <a:buFont typeface="Arial" panose="020B0604020202020204" pitchFamily="34" charset="0"/>
        <a:buNone/>
        <a:defRPr sz="4800" b="1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  <a:lvl2pPr marL="609585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1917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82875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438339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506777" y="1938969"/>
            <a:ext cx="5475382" cy="2798284"/>
          </a:xfrm>
        </p:spPr>
        <p:txBody>
          <a:bodyPr/>
          <a:lstStyle/>
          <a:p>
            <a:r>
              <a:rPr lang="fi-FI" sz="5400" dirty="0"/>
              <a:t>Liikuntaluokat</a:t>
            </a:r>
          </a:p>
        </p:txBody>
      </p:sp>
    </p:spTree>
    <p:extLst>
      <p:ext uri="{BB962C8B-B14F-4D97-AF65-F5344CB8AC3E}">
        <p14:creationId xmlns:p14="http://schemas.microsoft.com/office/powerpoint/2010/main" val="62349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 fontScale="70000" lnSpcReduction="20000"/>
          </a:bodyPr>
          <a:lstStyle/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2600" dirty="0"/>
              <a:t>Liikuntaluokat ovat osa Oulun kaupungin erikoisluokkatoimintaa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2600" dirty="0"/>
              <a:t>Toiminnan arviointia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Erikoisluokkatoimintaa on arvioitu monissa työryhmissä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Toiminta on arvioissa koettu säilyttämisen ja kehittämisen arvoiseksi 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2600" dirty="0"/>
              <a:t>Liikuntaluokat sijaitsevat Kastellin ja Kaukovainion kouluissa</a:t>
            </a:r>
          </a:p>
          <a:p>
            <a:pPr lvl="1"/>
            <a:endParaRPr lang="fi-FI" sz="2600" dirty="0"/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2600" dirty="0"/>
              <a:t>Erikoisluokille hakeudutaan valintakokeen kautta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Ohjeet hakemiseen: </a:t>
            </a:r>
            <a:r>
              <a:rPr lang="fi-FI" sz="2200" b="1" u="sng" dirty="0">
                <a:effectLst/>
                <a:ea typeface="Times New Roman" panose="02020603050405020304" pitchFamily="18" charset="0"/>
              </a:rPr>
              <a:t>www.ouka.fi/perusopetus</a:t>
            </a:r>
            <a:endParaRPr lang="fi-FI" sz="2200" b="1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>
                <a:effectLst/>
                <a:ea typeface="Calibri" panose="020F0502020204030204" pitchFamily="34" charset="0"/>
              </a:rPr>
              <a:t>Haku tapahtuu täyttämällä sähköisen hakemuslomakkeen Wilmassa osoitteessa: </a:t>
            </a:r>
            <a:r>
              <a:rPr lang="fi-FI" sz="2200" b="1" u="sng" dirty="0">
                <a:effectLst/>
                <a:ea typeface="Calibri" panose="020F0502020204030204" pitchFamily="34" charset="0"/>
              </a:rPr>
              <a:t>https://ouka.inschool.fi/browsecourses</a:t>
            </a:r>
            <a:endParaRPr lang="fi-FI" sz="2200" b="1" dirty="0">
              <a:effectLst/>
              <a:ea typeface="Calibri" panose="020F0502020204030204" pitchFamily="34" charset="0"/>
            </a:endParaRP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b="1" dirty="0"/>
              <a:t>Hakuaika on </a:t>
            </a:r>
            <a:r>
              <a:rPr lang="fi-FI" sz="2200" b="1" dirty="0">
                <a:effectLst/>
                <a:ea typeface="Calibri" panose="020F0502020204030204" pitchFamily="34" charset="0"/>
              </a:rPr>
              <a:t>22.1. - 4.2.2026</a:t>
            </a:r>
            <a:endParaRPr lang="fi-FI" sz="2200" b="1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Oppilas voi hakea kumpaan tahansa liikunnan erikoisluokkaopetusta tarjoavaan kouluun asuinpaikasta riippumatta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Huoltaja </a:t>
            </a:r>
            <a:r>
              <a:rPr lang="fi-FI" sz="2200"/>
              <a:t>valitsee lomakkeesta </a:t>
            </a:r>
            <a:r>
              <a:rPr lang="fi-FI" sz="2200" dirty="0"/>
              <a:t>ensisijaisen hakuvaihtoehdon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Lisätietoa liikuntaluokista:</a:t>
            </a:r>
          </a:p>
          <a:p>
            <a:pPr lvl="2"/>
            <a:r>
              <a:rPr lang="fi-FI" sz="2200" b="1" u="sng" dirty="0">
                <a:effectLst/>
                <a:ea typeface="Times New Roman" panose="02020603050405020304" pitchFamily="18" charset="0"/>
              </a:rPr>
              <a:t>https://www.ouka.fi/opiskelu-perusopetuksessa/erikoisluokat</a:t>
            </a:r>
            <a:endParaRPr lang="fi-FI" sz="2200" b="1" dirty="0"/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Yleistä </a:t>
            </a:r>
          </a:p>
          <a:p>
            <a:r>
              <a:rPr lang="fi-FI" dirty="0"/>
              <a:t>liikuntaluokista ja hakemisesta</a:t>
            </a:r>
          </a:p>
          <a:p>
            <a:r>
              <a:rPr lang="fi-FI" dirty="0"/>
              <a:t>Hakuaika: 22.1. – 4.2.2026</a:t>
            </a:r>
          </a:p>
          <a:p>
            <a:r>
              <a:rPr lang="fi-FI" dirty="0"/>
              <a:t>Haetaan Wilmassa sähköisellä lomakkeella</a:t>
            </a:r>
          </a:p>
        </p:txBody>
      </p:sp>
    </p:spTree>
    <p:extLst>
      <p:ext uri="{BB962C8B-B14F-4D97-AF65-F5344CB8AC3E}">
        <p14:creationId xmlns:p14="http://schemas.microsoft.com/office/powerpoint/2010/main" val="140819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/>
              <a:t>Ero tavalliseen luokkaan...</a:t>
            </a:r>
            <a:endParaRPr lang="fi-FI" sz="1600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Lähtökohtaisesti opiskelu on samanlaista kuin tavallisessakin luokassa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Liikuntaa on enemmän ja vuoden aikana vieraillaan useissa koululiikuntatapahtumissa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Tuntijako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600" dirty="0"/>
              <a:t>Osa liikuntatunneista otetaan luokkatasosta riippuen musiikin, kuvataiteen, käsityön ja valinnaisaineiden tunneista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600" dirty="0"/>
              <a:t>Oppilaan viikkotuntimäärä pysyy näin samana kuin muillakin oppilailla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Oppilaalla on mahdollista valita A2-kieli 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937260" lvl="2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>
                <a:latin typeface="Segoe UI" panose="020B0502040204020203" pitchFamily="34" charset="0"/>
              </a:rPr>
              <a:t>Alakoulun liikuntaluokkien jälkeen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Oppilas voi pyrkiä pääsykokeiden kautta Kastelliin urheiluluokalle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Kaukovainiolla on yläkoulussa liikuntapainotteinen luokka. Oppilas voi halutessaan jatkaa tällä luokalla, vaikka hänen lähikoulunsa on muualla. Liikuntaa on 7. luokalla 4 tuntia, 8. luokalla 5 tuntia ja 9. luokalla </a:t>
            </a:r>
            <a:r>
              <a:rPr lang="fi-FI" sz="1500"/>
              <a:t>4 tuntia. Liikuntapainotteiselle </a:t>
            </a:r>
            <a:r>
              <a:rPr lang="fi-FI" sz="1500" dirty="0"/>
              <a:t>luokalle ei järjestetä erillistä pääsykoetta.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Oppilas voi palata lähikouluun.</a:t>
            </a: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Opiskelu liikuntaluokalla</a:t>
            </a:r>
          </a:p>
        </p:txBody>
      </p:sp>
    </p:spTree>
    <p:extLst>
      <p:ext uri="{BB962C8B-B14F-4D97-AF65-F5344CB8AC3E}">
        <p14:creationId xmlns:p14="http://schemas.microsoft.com/office/powerpoint/2010/main" val="64108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513170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300" b="1" dirty="0"/>
              <a:t>Valintakokeet Kastellin monitoimitalossa tiistaina </a:t>
            </a:r>
            <a:r>
              <a:rPr lang="fi-FI" b="1" dirty="0"/>
              <a:t>10.2.2026 klo 9.30 – 13.00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endParaRPr lang="fi-FI" sz="1600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b="1" dirty="0">
                <a:effectLst/>
                <a:ea typeface="Calibri" panose="020F0502020204030204" pitchFamily="34" charset="0"/>
              </a:rPr>
              <a:t>Valintakokeisiin ei lähetetä erillistä kutsua!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>
                <a:effectLst/>
                <a:ea typeface="Calibri" panose="020F0502020204030204" pitchFamily="34" charset="0"/>
              </a:rPr>
              <a:t>Sisäänkäynti monitoimitaloon tapahtuu pääovesta. Aulassa on opastus pukuhuoneisiin klo 9.00 lähtien.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Valintakokeissa on viisi osiota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Valintakokeissa testataan monipuolisesti lapsen liikunnallisia perusominaisuuksia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b="1" dirty="0"/>
              <a:t>Valintakokeissa ei ole lajiosioita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Valintakokeet on suunniteltu niin, että suoritusten arviointi on mahdollisimman helppoa ja että kokeen osiot ovat valintavaikutukseltaan samanarvoisia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800" dirty="0"/>
              <a:t>Jokaisessa lajissa paras 10 % hakijoista saa 10 pistettä, seuraavat 10 % saa 9 pistettä jne.</a:t>
            </a:r>
          </a:p>
          <a:p>
            <a:pPr lvl="2"/>
            <a:endParaRPr lang="fi-FI" sz="1800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Varusteet valintakokeisiin: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800" dirty="0"/>
              <a:t>sisäpelikengät / lenkkarit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800" dirty="0"/>
              <a:t>sisäliikuntavaatteet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800" dirty="0"/>
              <a:t>eväät</a:t>
            </a:r>
          </a:p>
          <a:p>
            <a:pPr lvl="3"/>
            <a:endParaRPr lang="fi-FI" sz="1800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b="1" dirty="0"/>
              <a:t>Vain valintakokeilla on merkitystä, eli oppilaiden koulumenestystä, käyttäytymistä jne. ei arvioida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Päätös julkaistaan </a:t>
            </a:r>
            <a:r>
              <a:rPr lang="fi-FI" sz="1800" b="1" dirty="0"/>
              <a:t>Wilmassa</a:t>
            </a:r>
            <a:r>
              <a:rPr lang="fi-FI" sz="1800" dirty="0"/>
              <a:t> </a:t>
            </a:r>
            <a:r>
              <a:rPr lang="fi-FI" sz="1800" b="1" dirty="0"/>
              <a:t>maaliskuun aikana.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b="1" dirty="0"/>
              <a:t>Huoltaja vahvistaa paikan vastaanottamisesta viikon sisällä kyseisen erikoisluokkakoulun koulusihteerille.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b="1" dirty="0"/>
              <a:t>Jos oppilas on valintakokeiden aikaan sairaana, niin hänen on toimitettava lääkärintodistus siihen kouluun, johon hän hakee ensisijaisesti. </a:t>
            </a:r>
            <a:endParaRPr lang="fi-FI" sz="1600" dirty="0"/>
          </a:p>
          <a:p>
            <a:endParaRPr lang="fi-FI" sz="20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8784299" y="1508789"/>
            <a:ext cx="2952899" cy="1873389"/>
          </a:xfrm>
        </p:spPr>
        <p:txBody>
          <a:bodyPr/>
          <a:lstStyle/>
          <a:p>
            <a:r>
              <a:rPr lang="fi-FI" dirty="0"/>
              <a:t>Valintakokeet Kastellin monitoimitalossa tiistaina 10.2.2026 </a:t>
            </a:r>
          </a:p>
          <a:p>
            <a:r>
              <a:rPr lang="fi-FI" dirty="0"/>
              <a:t>klo 9.30 – 13.00</a:t>
            </a:r>
          </a:p>
        </p:txBody>
      </p:sp>
    </p:spTree>
    <p:extLst>
      <p:ext uri="{BB962C8B-B14F-4D97-AF65-F5344CB8AC3E}">
        <p14:creationId xmlns:p14="http://schemas.microsoft.com/office/powerpoint/2010/main" val="178869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/>
              <a:t>Miksi liikuntaluokalle?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monipuolista liikuntaa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ammattitaitoista ohjausta, valmennuksellinen ote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liikuntamäärä lisääntyy 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liikunta rytmittyy tasaisesti koko päivälle, ei pelkästään iltapainotteisesti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ei pelkkää liikkumista, vaan myös opettamista/valistamista (esim. levon ja ravinnon merkitys)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 err="1"/>
              <a:t>OSUA:n</a:t>
            </a:r>
            <a:r>
              <a:rPr lang="fi-FI" sz="1600" dirty="0"/>
              <a:t> kanssa tehtävä yhteistyö</a:t>
            </a:r>
          </a:p>
          <a:p>
            <a:pPr lvl="1"/>
            <a:endParaRPr lang="fi-FI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/>
              <a:t>Erityisesti huomioitavaa: 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liikuntaluokan opetussuunnitelma on rakennettu siten, että lapsen ikään liittyvät herkkyyskaudet huomioidaan opetuksessa</a:t>
            </a:r>
          </a:p>
          <a:p>
            <a:endParaRPr lang="fi-FI" sz="2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Liikuntaluokalle?</a:t>
            </a:r>
          </a:p>
          <a:p>
            <a:r>
              <a:rPr lang="fi-FI" dirty="0"/>
              <a:t>Voisi kiinnostaa…</a:t>
            </a:r>
          </a:p>
        </p:txBody>
      </p:sp>
    </p:spTree>
    <p:extLst>
      <p:ext uri="{BB962C8B-B14F-4D97-AF65-F5344CB8AC3E}">
        <p14:creationId xmlns:p14="http://schemas.microsoft.com/office/powerpoint/2010/main" val="173561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Käytännön esimerkkejä herkkyyskausien huomioimisesta eri ikätasoilla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3. luokka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motoriset perustaidot, eli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tasapainotaidot (koukistus, ojennus, kierto, kääntyminen ja heiluminen)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liikkumistaidot (ryömiminen, kieriminen, konttaaminen, kiipeäminen, kävely, juokseminen, hyppiminen ja laukka)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käsittelytaidot (vieritystä, pyöritystä, työntyä, vetoa, heittoa, kiinniottoa, potkua, pompotusta, lyöntiä ja kuljetusta)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motoriset perustaitojen hallinta on edellytys sille, että lapsi voi oppia erilaisia lajitaitoja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motorisia taitoja kehittäviä liikuntamuotoja ovat esimerkiksi voimistelu, erilaiset pienpelit ja leikit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/>
              <a:t>pelikäsityksen kehittäminen</a:t>
            </a:r>
            <a:endParaRPr lang="fi-FI" sz="1600" dirty="0"/>
          </a:p>
          <a:p>
            <a:endParaRPr lang="fi-FI" sz="16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Liikuntaluokalle?</a:t>
            </a:r>
          </a:p>
          <a:p>
            <a:r>
              <a:rPr lang="fi-FI" dirty="0"/>
              <a:t>Miksipäs ei!</a:t>
            </a:r>
          </a:p>
        </p:txBody>
      </p:sp>
    </p:spTree>
    <p:extLst>
      <p:ext uri="{BB962C8B-B14F-4D97-AF65-F5344CB8AC3E}">
        <p14:creationId xmlns:p14="http://schemas.microsoft.com/office/powerpoint/2010/main" val="190253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/>
              <a:t>4. luokka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motoristen taitojen vahvistaminen, taitovaatimusten lisääminen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voima, erityisesti lihaskunto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pienpelit ja leikit, yleisurheilu, voimistelu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kiinnitetään huomiota alkulämmittelyyn ja loppuverryttelyyn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alkulämmittelyn yhteydessä kevyt kuntopiiri, aktiiviset venytykset</a:t>
            </a:r>
          </a:p>
          <a:p>
            <a:pPr lvl="1"/>
            <a:endParaRPr lang="fi-FI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/>
              <a:t>5. luokka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lajitaidot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nopeuden harjoittaminen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liikkuvuus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viestit, pallopelit, kuntopiirit, venyttelyt, pitkäkestoiset suoritukset esim. hiihto ja suunnistus</a:t>
            </a:r>
          </a:p>
          <a:p>
            <a:endParaRPr lang="fi-FI" sz="16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Liikuntaluokalle?</a:t>
            </a:r>
          </a:p>
          <a:p>
            <a:r>
              <a:rPr lang="fi-FI" dirty="0"/>
              <a:t>No, ilman muuta!</a:t>
            </a:r>
          </a:p>
        </p:txBody>
      </p:sp>
    </p:spTree>
    <p:extLst>
      <p:ext uri="{BB962C8B-B14F-4D97-AF65-F5344CB8AC3E}">
        <p14:creationId xmlns:p14="http://schemas.microsoft.com/office/powerpoint/2010/main" val="406357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/>
              <a:t>6. luokka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lajitaidot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nopeus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voima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kestävyys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pallopelit, yleisurheilu (myös pitkäkestoiset suoritukset) , kuntopiirit,  alku- ja loppuverryttelyt</a:t>
            </a:r>
          </a:p>
          <a:p>
            <a:endParaRPr lang="fi-FI" sz="16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Liikuntaluokalle?</a:t>
            </a:r>
          </a:p>
          <a:p>
            <a:r>
              <a:rPr lang="fi-FI" dirty="0"/>
              <a:t>Varmasti!</a:t>
            </a:r>
          </a:p>
        </p:txBody>
      </p:sp>
    </p:spTree>
    <p:extLst>
      <p:ext uri="{BB962C8B-B14F-4D97-AF65-F5344CB8AC3E}">
        <p14:creationId xmlns:p14="http://schemas.microsoft.com/office/powerpoint/2010/main" val="334339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keskustelua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3195625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615</Words>
  <Application>Microsoft Office PowerPoint</Application>
  <PresentationFormat>Laajakuva</PresentationFormat>
  <Paragraphs>102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Times New Roman</vt:lpstr>
      <vt:lpstr>Wingdings</vt:lpstr>
      <vt:lpstr>Mukautettu suunnittelumalli</vt:lpstr>
      <vt:lpstr>Liikuntaluokat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Kysymyksiä ja keskustelua</vt:lpstr>
    </vt:vector>
  </TitlesOfParts>
  <Company>Oulun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Mäkikyrö Pasi</dc:creator>
  <cp:lastModifiedBy>Rauhala Samuli</cp:lastModifiedBy>
  <cp:revision>151</cp:revision>
  <cp:lastPrinted>2025-01-13T13:33:56Z</cp:lastPrinted>
  <dcterms:created xsi:type="dcterms:W3CDTF">2017-09-25T09:17:32Z</dcterms:created>
  <dcterms:modified xsi:type="dcterms:W3CDTF">2026-01-20T07:35:26Z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2022-01-04T13:39:48Z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77a9bbe1-4280-4332-8754-6c9d56e8b135</vt:lpwstr>
  </property>
  <property fmtid="{D5CDD505-2E9C-101B-9397-08002B2CF9AE}" pid="8" name="MSIP_Label_e7f2b28d-54cf-44b6-aad9-6a2b7fb652a6_ContentBits">
    <vt:lpwstr>0</vt:lpwstr>
  </property>
</Properties>
</file>