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17"/>
  </p:notesMasterIdLst>
  <p:sldIdLst>
    <p:sldId id="10588" r:id="rId5"/>
    <p:sldId id="10583" r:id="rId6"/>
    <p:sldId id="10582" r:id="rId7"/>
    <p:sldId id="10587" r:id="rId8"/>
    <p:sldId id="3141" r:id="rId9"/>
    <p:sldId id="287" r:id="rId10"/>
    <p:sldId id="10577" r:id="rId11"/>
    <p:sldId id="286" r:id="rId12"/>
    <p:sldId id="10590" r:id="rId13"/>
    <p:sldId id="10592" r:id="rId14"/>
    <p:sldId id="3132" r:id="rId15"/>
    <p:sldId id="10586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36B3F-AD33-4F7C-816B-C0B04E5FB03D}" v="12" dt="2026-08-19T08:39:16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ppila Elina" userId="857d7802-b40f-45a3-975b-e65d80bfc67d" providerId="ADAL" clId="{A66A1E1C-0481-44B9-8616-FFC6E3F5DFFF}"/>
    <pc:docChg chg="modSld">
      <pc:chgData name="Kauppila Elina" userId="857d7802-b40f-45a3-975b-e65d80bfc67d" providerId="ADAL" clId="{A66A1E1C-0481-44B9-8616-FFC6E3F5DFFF}" dt="2026-08-19T08:39:16.780" v="11"/>
      <pc:docMkLst>
        <pc:docMk/>
      </pc:docMkLst>
      <pc:sldChg chg="modTransition">
        <pc:chgData name="Kauppila Elina" userId="857d7802-b40f-45a3-975b-e65d80bfc67d" providerId="ADAL" clId="{A66A1E1C-0481-44B9-8616-FFC6E3F5DFFF}" dt="2026-08-19T08:39:06.922" v="7"/>
        <pc:sldMkLst>
          <pc:docMk/>
          <pc:sldMk cId="2770360408" sldId="286"/>
        </pc:sldMkLst>
      </pc:sldChg>
      <pc:sldChg chg="modTransition">
        <pc:chgData name="Kauppila Elina" userId="857d7802-b40f-45a3-975b-e65d80bfc67d" providerId="ADAL" clId="{A66A1E1C-0481-44B9-8616-FFC6E3F5DFFF}" dt="2026-08-19T08:39:01.565" v="5"/>
        <pc:sldMkLst>
          <pc:docMk/>
          <pc:sldMk cId="2293089977" sldId="287"/>
        </pc:sldMkLst>
      </pc:sldChg>
      <pc:sldChg chg="modTransition">
        <pc:chgData name="Kauppila Elina" userId="857d7802-b40f-45a3-975b-e65d80bfc67d" providerId="ADAL" clId="{A66A1E1C-0481-44B9-8616-FFC6E3F5DFFF}" dt="2026-08-19T08:39:14.475" v="10"/>
        <pc:sldMkLst>
          <pc:docMk/>
          <pc:sldMk cId="312547340" sldId="3132"/>
        </pc:sldMkLst>
      </pc:sldChg>
      <pc:sldChg chg="modTransition">
        <pc:chgData name="Kauppila Elina" userId="857d7802-b40f-45a3-975b-e65d80bfc67d" providerId="ADAL" clId="{A66A1E1C-0481-44B9-8616-FFC6E3F5DFFF}" dt="2026-08-19T08:38:58.698" v="4"/>
        <pc:sldMkLst>
          <pc:docMk/>
          <pc:sldMk cId="3796560939" sldId="3141"/>
        </pc:sldMkLst>
      </pc:sldChg>
      <pc:sldChg chg="modTransition">
        <pc:chgData name="Kauppila Elina" userId="857d7802-b40f-45a3-975b-e65d80bfc67d" providerId="ADAL" clId="{A66A1E1C-0481-44B9-8616-FFC6E3F5DFFF}" dt="2026-08-19T08:39:04.050" v="6"/>
        <pc:sldMkLst>
          <pc:docMk/>
          <pc:sldMk cId="2812181442" sldId="10577"/>
        </pc:sldMkLst>
      </pc:sldChg>
      <pc:sldChg chg="modTransition">
        <pc:chgData name="Kauppila Elina" userId="857d7802-b40f-45a3-975b-e65d80bfc67d" providerId="ADAL" clId="{A66A1E1C-0481-44B9-8616-FFC6E3F5DFFF}" dt="2026-08-19T08:38:55.267" v="2"/>
        <pc:sldMkLst>
          <pc:docMk/>
          <pc:sldMk cId="3394256119" sldId="10582"/>
        </pc:sldMkLst>
      </pc:sldChg>
      <pc:sldChg chg="modTransition">
        <pc:chgData name="Kauppila Elina" userId="857d7802-b40f-45a3-975b-e65d80bfc67d" providerId="ADAL" clId="{A66A1E1C-0481-44B9-8616-FFC6E3F5DFFF}" dt="2026-08-19T08:38:53.634" v="1"/>
        <pc:sldMkLst>
          <pc:docMk/>
          <pc:sldMk cId="3530955715" sldId="10583"/>
        </pc:sldMkLst>
      </pc:sldChg>
      <pc:sldChg chg="modTransition">
        <pc:chgData name="Kauppila Elina" userId="857d7802-b40f-45a3-975b-e65d80bfc67d" providerId="ADAL" clId="{A66A1E1C-0481-44B9-8616-FFC6E3F5DFFF}" dt="2026-08-19T08:39:16.780" v="11"/>
        <pc:sldMkLst>
          <pc:docMk/>
          <pc:sldMk cId="3265411693" sldId="10586"/>
        </pc:sldMkLst>
      </pc:sldChg>
      <pc:sldChg chg="modTransition">
        <pc:chgData name="Kauppila Elina" userId="857d7802-b40f-45a3-975b-e65d80bfc67d" providerId="ADAL" clId="{A66A1E1C-0481-44B9-8616-FFC6E3F5DFFF}" dt="2026-08-19T08:38:56.947" v="3"/>
        <pc:sldMkLst>
          <pc:docMk/>
          <pc:sldMk cId="3915545329" sldId="10587"/>
        </pc:sldMkLst>
      </pc:sldChg>
      <pc:sldChg chg="modTransition">
        <pc:chgData name="Kauppila Elina" userId="857d7802-b40f-45a3-975b-e65d80bfc67d" providerId="ADAL" clId="{A66A1E1C-0481-44B9-8616-FFC6E3F5DFFF}" dt="2026-08-19T08:38:51.875" v="0"/>
        <pc:sldMkLst>
          <pc:docMk/>
          <pc:sldMk cId="2131419795" sldId="10588"/>
        </pc:sldMkLst>
      </pc:sldChg>
      <pc:sldChg chg="modTransition">
        <pc:chgData name="Kauppila Elina" userId="857d7802-b40f-45a3-975b-e65d80bfc67d" providerId="ADAL" clId="{A66A1E1C-0481-44B9-8616-FFC6E3F5DFFF}" dt="2026-08-19T08:39:09.139" v="8"/>
        <pc:sldMkLst>
          <pc:docMk/>
          <pc:sldMk cId="242361235" sldId="10590"/>
        </pc:sldMkLst>
      </pc:sldChg>
      <pc:sldChg chg="modTransition">
        <pc:chgData name="Kauppila Elina" userId="857d7802-b40f-45a3-975b-e65d80bfc67d" providerId="ADAL" clId="{A66A1E1C-0481-44B9-8616-FFC6E3F5DFFF}" dt="2026-08-19T08:39:11.969" v="9"/>
        <pc:sldMkLst>
          <pc:docMk/>
          <pc:sldMk cId="2163877201" sldId="105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E1A113CA-1C10-4D1B-F637-E25C77767C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0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BD220BA2-7148-A1C3-F902-A78FA7B1C3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752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66B60DFA-6767-5962-44D7-B525F2D3996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0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F825E806-8750-8A1A-1D2E-01736453C82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77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D908541B-0AC8-9110-4F8B-E43ADF6E3F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D5C5A972-9B16-CFEF-DF36-A0DAFAB2546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89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3AA9B8E2-56FE-7F66-8C7D-C264B3A090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94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3BA3705F-B544-2E25-4267-B43F237E33C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03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805149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4D5A2CD4-B07B-7EAF-3441-7E0DE1FB4E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33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0512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 descr="Oulu2026 Euroopan kulttuuripääkaupunki -logo.">
            <a:extLst>
              <a:ext uri="{FF2B5EF4-FFF2-40B4-BE49-F238E27FC236}">
                <a16:creationId xmlns:a16="http://schemas.microsoft.com/office/drawing/2014/main" id="{1590D21B-0675-B7C9-2F28-D181704840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31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8A37A8A8-C544-5588-ED59-D0F61BE9F2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0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04B8CC5A-41DB-A166-7EC8-F0B0F52913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07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247787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93B02464-43EE-1466-98DA-F4D7E21389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97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247787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85F979DA-1D62-459A-882E-44AEF149D4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83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8984726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89C57690-C56C-8D53-A227-7ABE22CDAB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00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109431" cy="960185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E8CCA18B-D010-B105-F499-CFAA1D6628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65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55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3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15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1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11ABCF63-0173-8FCA-F4B5-2795972641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190495" cy="1207462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15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9" y="1063256"/>
            <a:ext cx="3577482" cy="1428484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A9175FA1-9C86-55F9-2B8E-EDB32B7F1E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F394F753-63A4-6A8A-A1BA-7AB372DF350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33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74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9" y="1063256"/>
            <a:ext cx="3577482" cy="1428484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680570"/>
            <a:ext cx="4922737" cy="278595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5C8D8F5C-B54A-304E-CDF6-F40E3BABCB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6340" y="484818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48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134483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23338770-EC4D-90F7-CE44-9FF7F9B1D3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876" y="286627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97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620915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09692846-5857-AE4A-970C-470075B98F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876" y="286627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10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46384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D592A322-3295-5FC4-DBEB-4B18018130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8876" y="286627"/>
            <a:ext cx="1657780" cy="10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254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5" name="Kuva 4" descr="Oulu2026 Euroopan kulttuuripääkaupunki -logo.">
            <a:extLst>
              <a:ext uri="{FF2B5EF4-FFF2-40B4-BE49-F238E27FC236}">
                <a16:creationId xmlns:a16="http://schemas.microsoft.com/office/drawing/2014/main" id="{2C97E140-CB50-362E-6BAD-3B5CB7D1311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ED6D6BC8-94E0-3820-51DB-ACD4878D21D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1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016EC097-FE7E-FB5B-5C3E-0DB503D7E46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98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3387180D-31DC-A55F-0E99-C8847436149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3705" y="491409"/>
            <a:ext cx="3191578" cy="11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3" name="Kuva 2" descr="Oulu2026 Euroopan kulttuuripääkaupunki -logo.">
            <a:extLst>
              <a:ext uri="{FF2B5EF4-FFF2-40B4-BE49-F238E27FC236}">
                <a16:creationId xmlns:a16="http://schemas.microsoft.com/office/drawing/2014/main" id="{13A9BA01-9803-736F-AA02-C6307FD263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5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19.8.2026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  <p:pic>
        <p:nvPicPr>
          <p:cNvPr id="2" name="Kuva 1" descr="Oulu2026 Euroopan kulttuuripääkaupunki -logo.">
            <a:extLst>
              <a:ext uri="{FF2B5EF4-FFF2-40B4-BE49-F238E27FC236}">
                <a16:creationId xmlns:a16="http://schemas.microsoft.com/office/drawing/2014/main" id="{BD220BA2-7148-A1C3-F902-A78FA7B1C3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1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908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ouka.fi/kirjastoreitti-lukumetka" TargetMode="Externa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anja.salo@ouka.fi" TargetMode="External"/><Relationship Id="rId2" Type="http://schemas.openxmlformats.org/officeDocument/2006/relationships/hyperlink" Target="https://www.ouka.fi/kirjastoreitti-lukumetka/lukutaidon-vahvistaminen-ops-muutokset-2026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hyperlink" Target="mailto:elina.kauppila@ouka.fi" TargetMode="External"/><Relationship Id="rId4" Type="http://schemas.openxmlformats.org/officeDocument/2006/relationships/hyperlink" Target="mailto:eija.laasonen@ouka.f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lukukeskus.fi/4-1-tapaa-lukea/" TargetMode="Externa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perusteet.opintopolku.fi/#/fi/opetussuunnitelma/27446736/perusopetus/oppiaineet/27659230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F7CB1-3002-3C63-D95B-17907061C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2AF33D-FDE8-E941-57CE-A5A6C9F5A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0088" y="3026664"/>
            <a:ext cx="8833104" cy="1617044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fi-FI" dirty="0">
                <a:latin typeface="Segoe UI"/>
                <a:cs typeface="Segoe UI"/>
              </a:rPr>
              <a:t>Lukutaidon vahvistaminen</a:t>
            </a:r>
            <a:br>
              <a:rPr lang="fi-FI" dirty="0">
                <a:latin typeface="Segoe UI"/>
                <a:cs typeface="Segoe UI"/>
              </a:rPr>
            </a:br>
            <a:r>
              <a:rPr lang="fi-FI" dirty="0">
                <a:latin typeface="Segoe UI"/>
                <a:cs typeface="Segoe UI"/>
              </a:rPr>
              <a:t>perusasteen opetussuunnitelman paikallisissa linjauksissa 1.8.2026 alkaen</a:t>
            </a:r>
          </a:p>
        </p:txBody>
      </p:sp>
    </p:spTree>
    <p:extLst>
      <p:ext uri="{BB962C8B-B14F-4D97-AF65-F5344CB8AC3E}">
        <p14:creationId xmlns:p14="http://schemas.microsoft.com/office/powerpoint/2010/main" val="2131419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0000"/>
    </mc:Choice>
    <mc:Fallback>
      <p:transition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15EE4-67FE-774E-E43F-60D6F5F2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BB318DC8-FCF8-F1AD-F402-170ACA55F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530545" cy="999460"/>
          </a:xfrm>
        </p:spPr>
        <p:txBody>
          <a:bodyPr>
            <a:noAutofit/>
          </a:bodyPr>
          <a:lstStyle/>
          <a:p>
            <a:r>
              <a:rPr lang="fi-FI" sz="2800" dirty="0"/>
              <a:t>Kirjastoyhteistyön ylläpitäminen ja vahvistaminen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4DB82C8-7F53-6B85-A97F-FD16889235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745" y="2272972"/>
            <a:ext cx="5502160" cy="3286524"/>
          </a:xfrm>
        </p:spPr>
        <p:txBody>
          <a:bodyPr>
            <a:noAutofit/>
          </a:bodyPr>
          <a:lstStyle/>
          <a:p>
            <a:r>
              <a:rPr lang="fi-FI" i="1" dirty="0"/>
              <a:t>”Merkittävän osan yhteistyötä muodostaa Oulun kaupungin kirjallisuusdiplomi. Kirjallisuusdiplomi ja sen kirjalistat ovat jokaiselle perusasteen vuosiluokalle sekä S2-oppimäärän opiskelijoille suunnattu kokonaisuus, jota opettajan kannattaa hyödyntää. Tarjolla on myös sekä alaspäin että ylöspäin eriyttävää materiaalia.</a:t>
            </a:r>
          </a:p>
          <a:p>
            <a:r>
              <a:rPr lang="fi-FI" i="1" dirty="0"/>
              <a:t>Kirjastoreitin materiaaleihin kuuluu myös useita lukuhaasteita sekä opetuksen tarpeisiin tehtyjä aiheenmukaisia kirjalistoja. Opettaja voi hyödyntää myös Oulun kaupunginkirjaston selko- ja monikielisiä materiaaleja.”</a:t>
            </a:r>
            <a:endParaRPr lang="fi-FI" sz="2000" i="1" dirty="0"/>
          </a:p>
        </p:txBody>
      </p:sp>
      <p:pic>
        <p:nvPicPr>
          <p:cNvPr id="10" name="Kuvan paikkamerkki 8" descr="Kuva, joka sisältää kohteen kirjahylly, teksti, sisä-, Hyllyt&#10;&#10;Tekoälyllä luotu sisältö voi olla virheellistä.">
            <a:extLst>
              <a:ext uri="{FF2B5EF4-FFF2-40B4-BE49-F238E27FC236}">
                <a16:creationId xmlns:a16="http://schemas.microsoft.com/office/drawing/2014/main" id="{A38AD941-D775-4C1E-7D4E-904C021E292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690563"/>
            <a:ext cx="4872037" cy="5487987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B8D0067-C2D5-DC49-CD53-EB13020CD9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1321" y="5795697"/>
            <a:ext cx="2057777" cy="382853"/>
          </a:xfrm>
        </p:spPr>
        <p:txBody>
          <a:bodyPr anchor="b">
            <a:normAutofit/>
          </a:bodyPr>
          <a:lstStyle/>
          <a:p>
            <a:r>
              <a:rPr lang="en-US">
                <a:latin typeface="Segoe UI"/>
                <a:cs typeface="Segoe UI"/>
              </a:rPr>
              <a:t>Kuva: Tuija Polo-Koret</a:t>
            </a:r>
          </a:p>
        </p:txBody>
      </p:sp>
    </p:spTree>
    <p:extLst>
      <p:ext uri="{BB962C8B-B14F-4D97-AF65-F5344CB8AC3E}">
        <p14:creationId xmlns:p14="http://schemas.microsoft.com/office/powerpoint/2010/main" val="2163877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5000"/>
    </mc:Choice>
    <mc:Fallback>
      <p:transition advClick="0" advTm="3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A373F3-EDC1-8BBE-8654-0E4FE4B2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53" y="574336"/>
            <a:ext cx="3649786" cy="1293793"/>
          </a:xfrm>
        </p:spPr>
        <p:txBody>
          <a:bodyPr>
            <a:noAutofit/>
          </a:bodyPr>
          <a:lstStyle/>
          <a:p>
            <a:r>
              <a:rPr lang="fi-FI" sz="2800"/>
              <a:t>Kirjastoreitti &amp; Oulun kaupungin kirjallisuusdiplomi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E88583D-0BCB-C53B-D974-BBD9F8A197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253" y="2249424"/>
            <a:ext cx="3528259" cy="3465575"/>
          </a:xfrm>
        </p:spPr>
        <p:txBody>
          <a:bodyPr>
            <a:normAutofit fontScale="92500" lnSpcReduction="10000"/>
          </a:bodyPr>
          <a:lstStyle/>
          <a:p>
            <a:r>
              <a:rPr lang="fi-FI" sz="2000" dirty="0"/>
              <a:t>Kirjastoreitti on lähiopastusten, vinkkaustallenteiden ja verkkomateriaalien muodostama kokonaisuus.</a:t>
            </a:r>
          </a:p>
          <a:p>
            <a:endParaRPr lang="fi-FI" sz="2000" dirty="0"/>
          </a:p>
          <a:p>
            <a:r>
              <a:rPr lang="fi-FI" sz="2000" dirty="0"/>
              <a:t>Kirjastoreitin kaikki materiaalit löytyvät verkkosivuilta. Kirjaston materiaalia on myös Qridissä.</a:t>
            </a:r>
          </a:p>
          <a:p>
            <a:endParaRPr lang="fi-FI" sz="2000" dirty="0"/>
          </a:p>
          <a:p>
            <a:r>
              <a:rPr lang="fi-FI" sz="2000" dirty="0">
                <a:hlinkClick r:id="rId2"/>
              </a:rPr>
              <a:t>www.kirjastoreitti.fi</a:t>
            </a:r>
            <a:endParaRPr lang="fi-FI" sz="2000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8" name="Kuva 7" descr="Kuva, joka sisältää kohteen teksti, kuvakaappaus, Verkkomainonta, Verkkosivusto&#10;&#10;Tekoälyllä luotu sisältö voi olla virheellistä.">
            <a:extLst>
              <a:ext uri="{FF2B5EF4-FFF2-40B4-BE49-F238E27FC236}">
                <a16:creationId xmlns:a16="http://schemas.microsoft.com/office/drawing/2014/main" id="{0E8AA348-DCC0-2C4F-FEBF-D9763BA81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373" y="0"/>
            <a:ext cx="7306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E967496-393F-C542-D955-E1EDB085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426464"/>
            <a:ext cx="5312005" cy="911383"/>
          </a:xfrm>
        </p:spPr>
        <p:txBody>
          <a:bodyPr>
            <a:normAutofit/>
          </a:bodyPr>
          <a:lstStyle/>
          <a:p>
            <a:r>
              <a:rPr lang="fi-FI" sz="2800" dirty="0"/>
              <a:t>Lisätietoja verkkosivuilta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2E698D09-0774-CFD9-2961-21D65C350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3" y="2337847"/>
            <a:ext cx="6694664" cy="2991539"/>
          </a:xfrm>
        </p:spPr>
        <p:txBody>
          <a:bodyPr>
            <a:normAutofit/>
          </a:bodyPr>
          <a:lstStyle/>
          <a:p>
            <a:r>
              <a:rPr lang="fi-FI" sz="2000" dirty="0">
                <a:hlinkClick r:id="rId2"/>
              </a:rPr>
              <a:t>Lukutaidon vahvistaminen: OPS-muutokset 2026 | Kirjastoreitti &amp; Lukumetka | Oulun kaupunki</a:t>
            </a:r>
            <a:endParaRPr lang="fi-FI" sz="2000" dirty="0"/>
          </a:p>
          <a:p>
            <a:endParaRPr lang="fi-FI" sz="2000" dirty="0"/>
          </a:p>
          <a:p>
            <a:pPr lvl="0"/>
            <a:r>
              <a:rPr lang="fi-FI" sz="1500" dirty="0"/>
              <a:t>Tanja Salo, lukutaidon edistämisen kehittäjäopettaja, </a:t>
            </a:r>
            <a:r>
              <a:rPr lang="fi-FI" sz="1500" u="sng" dirty="0">
                <a:hlinkClick r:id="rId3"/>
              </a:rPr>
              <a:t>tanja.salo@ouka.fi</a:t>
            </a:r>
            <a:endParaRPr lang="fi-FI" sz="1500" dirty="0"/>
          </a:p>
          <a:p>
            <a:pPr lvl="0"/>
            <a:r>
              <a:rPr lang="fi-FI" sz="1500" dirty="0"/>
              <a:t>S2-oppimäärä: Eija Laasonen-Tervaoja, kieli- ja kulttuuriryhmien opetuksen koordinaattori, </a:t>
            </a:r>
            <a:r>
              <a:rPr lang="fi-FI" sz="1500" u="sng" dirty="0">
                <a:hlinkClick r:id="rId4"/>
              </a:rPr>
              <a:t>eija.laasonen-tervaoja@ouka.fi</a:t>
            </a:r>
            <a:endParaRPr lang="fi-FI" sz="1500" dirty="0"/>
          </a:p>
          <a:p>
            <a:pPr lvl="0"/>
            <a:r>
              <a:rPr lang="fi-FI" sz="1500" dirty="0"/>
              <a:t>Kirjastoyhteistyö ja Kirjastoreitti: Elina Kauppila, vastaava informaatikko,</a:t>
            </a:r>
            <a:br>
              <a:rPr lang="fi-FI" sz="1500" dirty="0"/>
            </a:br>
            <a:r>
              <a:rPr lang="fi-FI" sz="1500" u="sng" dirty="0">
                <a:hlinkClick r:id="rId5"/>
              </a:rPr>
              <a:t>elina.kauppila@ouka.fi</a:t>
            </a:r>
            <a:endParaRPr lang="fi-FI" sz="1500" dirty="0"/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81354A7-B8A9-CEA9-A371-2D3673D3E7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2279" y="1752716"/>
            <a:ext cx="3352568" cy="33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1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0"/>
    </mc:Choice>
    <mc:Fallback>
      <p:transition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71E608AD-76B3-C3DE-C62C-29EEDA01C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9" y="836945"/>
            <a:ext cx="9247787" cy="927847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Segoe UI"/>
                <a:cs typeface="Segoe UI"/>
              </a:rPr>
              <a:t>Mistä on kyse?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B649B1-7533-C765-5E00-55355B3B1E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103120"/>
            <a:ext cx="9826942" cy="3625327"/>
          </a:xfrm>
        </p:spPr>
        <p:txBody>
          <a:bodyPr>
            <a:normAutofit/>
          </a:bodyPr>
          <a:lstStyle/>
          <a:p>
            <a:r>
              <a:rPr lang="fi-FI" sz="2400" b="1" dirty="0">
                <a:latin typeface="Segoe UI"/>
                <a:cs typeface="Segoe UI"/>
              </a:rPr>
              <a:t>Lähtötilanne</a:t>
            </a:r>
            <a:r>
              <a:rPr lang="fi-FI" sz="2000" b="1" dirty="0">
                <a:latin typeface="Segoe UI"/>
                <a:cs typeface="Segoe UI"/>
              </a:rPr>
              <a:t> </a:t>
            </a:r>
            <a:endParaRPr lang="en-US" sz="2000" b="1" dirty="0"/>
          </a:p>
          <a:p>
            <a:r>
              <a:rPr lang="fi-FI" sz="2000" dirty="0">
                <a:latin typeface="Segoe UI"/>
                <a:cs typeface="Segoe UI"/>
              </a:rPr>
              <a:t>Valtakunnallinen perusasteen opetussuunnitelma ei määrittele lukuvuoden aikana luettavien kokonaisteosten määrää.</a:t>
            </a:r>
            <a:endParaRPr lang="fi-FI" sz="2000" dirty="0"/>
          </a:p>
          <a:p>
            <a:r>
              <a:rPr lang="fi-FI" sz="2400" b="1" dirty="0">
                <a:latin typeface="Segoe UI"/>
                <a:cs typeface="Segoe UI"/>
              </a:rPr>
              <a:t>Seuraus</a:t>
            </a:r>
          </a:p>
          <a:p>
            <a:r>
              <a:rPr lang="fi-FI" sz="2000" dirty="0">
                <a:latin typeface="Segoe UI"/>
                <a:cs typeface="Segoe UI"/>
              </a:rPr>
              <a:t>Oulussa lukutaitotyötä on haluttu </a:t>
            </a:r>
            <a:r>
              <a:rPr lang="fi-FI" sz="2000" dirty="0" err="1">
                <a:latin typeface="Segoe UI"/>
                <a:cs typeface="Segoe UI"/>
              </a:rPr>
              <a:t>yhdenvertaistaa</a:t>
            </a:r>
            <a:r>
              <a:rPr lang="fi-FI" sz="2000" dirty="0">
                <a:latin typeface="Segoe UI"/>
                <a:cs typeface="Segoe UI"/>
              </a:rPr>
              <a:t> tarkentamalla luettavien teosten vähimmäismäärä ja vahvistamalla kirjastoyhteistyötä.</a:t>
            </a:r>
            <a:endParaRPr lang="fi-FI" sz="2000" dirty="0"/>
          </a:p>
          <a:p>
            <a:r>
              <a:rPr lang="fi-FI" sz="2400" b="1" dirty="0">
                <a:latin typeface="Segoe UI"/>
                <a:cs typeface="Segoe UI"/>
              </a:rPr>
              <a:t>Päätös</a:t>
            </a:r>
            <a:endParaRPr lang="fi-FI" sz="2400" b="1" dirty="0"/>
          </a:p>
          <a:p>
            <a:r>
              <a:rPr lang="fi-FI" sz="2000" dirty="0">
                <a:latin typeface="Segoe UI"/>
                <a:cs typeface="Segoe UI"/>
              </a:rPr>
              <a:t>Oulun kaupungin sivistyslautakunta hyväksyi esityksen tarkennuksista paikallisiin </a:t>
            </a:r>
            <a:r>
              <a:rPr lang="fi-FI" sz="2000" dirty="0" err="1">
                <a:latin typeface="Segoe UI"/>
                <a:cs typeface="Segoe UI"/>
              </a:rPr>
              <a:t>linjauksiiin</a:t>
            </a:r>
            <a:r>
              <a:rPr lang="fi-FI" sz="2000" dirty="0">
                <a:latin typeface="Segoe UI"/>
                <a:cs typeface="Segoe UI"/>
              </a:rPr>
              <a:t> 16.6.2026.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2EF4A0-1408-69EF-1B91-2CC29AB8A34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E915719C-C0B1-0442-A41F-D134B78B6185}" type="datetime1">
              <a:rPr lang="fi-FI" smtClean="0"/>
              <a:t>19.8.2026</a:t>
            </a:fld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C80F1D16-CB5C-8805-91BB-2F52CFF533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095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0000"/>
    </mc:Choice>
    <mc:Fallback>
      <p:transition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07B3FE76-F811-6904-BB2C-FE5F650B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9" y="664996"/>
            <a:ext cx="9247787" cy="927847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Segoe UI"/>
                <a:cs typeface="Segoe UI"/>
              </a:rPr>
              <a:t>Tarkennukset paikallisiin linjauksiin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F57CBA2-22DF-3C54-9020-ACB03C0C3A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965264"/>
            <a:ext cx="8377525" cy="3585144"/>
          </a:xfrm>
        </p:spPr>
        <p:txBody>
          <a:bodyPr>
            <a:normAutofit/>
          </a:bodyPr>
          <a:lstStyle/>
          <a:p>
            <a:r>
              <a:rPr lang="en-US" sz="2000" b="1" dirty="0" err="1">
                <a:latin typeface="Segoe UI"/>
                <a:cs typeface="Segoe UI"/>
              </a:rPr>
              <a:t>Äidinkieli</a:t>
            </a:r>
            <a:r>
              <a:rPr lang="en-US" sz="2000" b="1" dirty="0">
                <a:latin typeface="Segoe UI"/>
                <a:cs typeface="Segoe UI"/>
              </a:rPr>
              <a:t> ja </a:t>
            </a:r>
            <a:r>
              <a:rPr lang="en-US" sz="2000" b="1" dirty="0" err="1">
                <a:latin typeface="Segoe UI"/>
                <a:cs typeface="Segoe UI"/>
              </a:rPr>
              <a:t>kirjallisuus</a:t>
            </a:r>
            <a:r>
              <a:rPr lang="en-US" sz="2000" b="1" dirty="0">
                <a:latin typeface="Segoe UI"/>
                <a:cs typeface="Segoe UI"/>
              </a:rPr>
              <a:t> -</a:t>
            </a:r>
            <a:r>
              <a:rPr lang="en-US" sz="2000" b="1" dirty="0" err="1">
                <a:latin typeface="Segoe UI"/>
                <a:cs typeface="Segoe UI"/>
              </a:rPr>
              <a:t>oppiaine</a:t>
            </a:r>
            <a:r>
              <a:rPr lang="en-US" sz="2000" b="1" dirty="0">
                <a:latin typeface="Segoe UI"/>
                <a:cs typeface="Segoe UI"/>
              </a:rPr>
              <a:t>: </a:t>
            </a:r>
            <a:r>
              <a:rPr lang="en-US" sz="2000" b="1" dirty="0" err="1">
                <a:latin typeface="Segoe UI"/>
                <a:cs typeface="Segoe UI"/>
              </a:rPr>
              <a:t>suomen</a:t>
            </a:r>
            <a:r>
              <a:rPr lang="en-US" sz="2000" b="1" dirty="0">
                <a:latin typeface="Segoe UI"/>
                <a:cs typeface="Segoe UI"/>
              </a:rPr>
              <a:t> </a:t>
            </a:r>
            <a:r>
              <a:rPr lang="en-US" sz="2000" b="1" dirty="0" err="1">
                <a:latin typeface="Segoe UI"/>
                <a:cs typeface="Segoe UI"/>
              </a:rPr>
              <a:t>kieli</a:t>
            </a:r>
            <a:r>
              <a:rPr lang="en-US" sz="2000" b="1" dirty="0">
                <a:latin typeface="Segoe UI"/>
                <a:cs typeface="Segoe UI"/>
              </a:rPr>
              <a:t> ja </a:t>
            </a:r>
            <a:r>
              <a:rPr lang="en-US" sz="2000" b="1" dirty="0" err="1">
                <a:latin typeface="Segoe UI"/>
                <a:cs typeface="Segoe UI"/>
              </a:rPr>
              <a:t>kirjallisuus</a:t>
            </a:r>
            <a:r>
              <a:rPr lang="en-US" sz="2000" b="1" dirty="0">
                <a:latin typeface="Segoe UI"/>
                <a:cs typeface="Segoe UI"/>
              </a:rPr>
              <a:t> (S1) </a:t>
            </a:r>
            <a:r>
              <a:rPr lang="en-US" sz="2000" b="1" dirty="0" err="1">
                <a:latin typeface="Segoe UI"/>
                <a:cs typeface="Segoe UI"/>
              </a:rPr>
              <a:t>sekä</a:t>
            </a:r>
            <a:r>
              <a:rPr lang="en-US" sz="2000" b="1" dirty="0">
                <a:latin typeface="Segoe UI"/>
                <a:cs typeface="Segoe UI"/>
              </a:rPr>
              <a:t> </a:t>
            </a:r>
            <a:r>
              <a:rPr lang="en-US" sz="2000" b="1" dirty="0" err="1">
                <a:latin typeface="Segoe UI"/>
                <a:cs typeface="Segoe UI"/>
              </a:rPr>
              <a:t>suomi</a:t>
            </a:r>
            <a:r>
              <a:rPr lang="en-US" sz="2000" b="1" dirty="0">
                <a:latin typeface="Segoe UI"/>
                <a:cs typeface="Segoe UI"/>
              </a:rPr>
              <a:t> </a:t>
            </a:r>
            <a:r>
              <a:rPr lang="en-US" sz="2000" b="1" dirty="0" err="1">
                <a:latin typeface="Segoe UI"/>
                <a:cs typeface="Segoe UI"/>
              </a:rPr>
              <a:t>toisena</a:t>
            </a:r>
            <a:r>
              <a:rPr lang="en-US" sz="2000" b="1" dirty="0">
                <a:latin typeface="Segoe UI"/>
                <a:cs typeface="Segoe UI"/>
              </a:rPr>
              <a:t> </a:t>
            </a:r>
            <a:r>
              <a:rPr lang="en-US" sz="2000" b="1" dirty="0" err="1">
                <a:latin typeface="Segoe UI"/>
                <a:cs typeface="Segoe UI"/>
              </a:rPr>
              <a:t>kielenä</a:t>
            </a:r>
            <a:r>
              <a:rPr lang="en-US" sz="2000" b="1" dirty="0">
                <a:latin typeface="Segoe UI"/>
                <a:cs typeface="Segoe UI"/>
              </a:rPr>
              <a:t> ja </a:t>
            </a:r>
            <a:r>
              <a:rPr lang="en-US" sz="2000" b="1" dirty="0" err="1">
                <a:latin typeface="Segoe UI"/>
                <a:cs typeface="Segoe UI"/>
              </a:rPr>
              <a:t>kirjallisuus</a:t>
            </a:r>
            <a:r>
              <a:rPr lang="en-US" sz="2000" b="1" dirty="0">
                <a:latin typeface="Segoe UI"/>
                <a:cs typeface="Segoe UI"/>
              </a:rPr>
              <a:t> (S2)</a:t>
            </a:r>
            <a:endParaRPr lang="en-US" sz="2000" b="1" i="1" dirty="0"/>
          </a:p>
          <a:p>
            <a:r>
              <a:rPr lang="fi-FI" sz="2000" dirty="0"/>
              <a:t>Lisätään kaikille vuosiluokille (1-9) sisältöalueeseen S4 Kielen, kulttuurin ja kirjallisuuden ymmärtäminen seuraava täsmennys: </a:t>
            </a:r>
            <a:r>
              <a:rPr lang="fi-FI" sz="2000" i="1" dirty="0"/>
              <a:t>Lukuvuoden aikana luetaan vähintään neljä kokonaisteosta. Luettavaksi valitaan teoksia eri tekstilajeista ja genreistä.</a:t>
            </a:r>
          </a:p>
          <a:p>
            <a:endParaRPr lang="fi-FI" sz="2000" b="1" dirty="0"/>
          </a:p>
          <a:p>
            <a:r>
              <a:rPr lang="fi-FI" sz="2000" b="1" dirty="0"/>
              <a:t>Yleinen osa</a:t>
            </a:r>
          </a:p>
          <a:p>
            <a:r>
              <a:rPr lang="fi-FI" sz="2000" i="1" dirty="0"/>
              <a:t>Käytetään aktiivisesti ja monipuolisesti kirjaston tarjontaa (esimerkiksi Kirjastoreitin kirjavinkkaukset ja Oulun kaupungin kirjallisuusdiplomi).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en-US" sz="2000" b="1" i="1" dirty="0"/>
          </a:p>
          <a:p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1B95B-9F7B-0CDA-C9ED-5EFC077AAF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902B740-6828-0702-7FF7-58B4CB3BCB5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fld id="{E915719C-C0B1-0442-A41F-D134B78B6185}" type="datetime1">
              <a:rPr lang="fi-FI" smtClean="0"/>
              <a:t>19.8.2026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4256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5000"/>
    </mc:Choice>
    <mc:Fallback>
      <p:transition advClick="0" advTm="3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708A4455-18E1-7F89-DE46-72DFDE81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7"/>
            <a:ext cx="5347447" cy="774780"/>
          </a:xfrm>
        </p:spPr>
        <p:txBody>
          <a:bodyPr>
            <a:normAutofit/>
          </a:bodyPr>
          <a:lstStyle/>
          <a:p>
            <a:r>
              <a:rPr lang="fi-FI" sz="2800"/>
              <a:t>Pitkäjänteinen lukeminen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016FEAD-A629-4042-E581-8DF7F8DD62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993392"/>
            <a:ext cx="4941432" cy="3801352"/>
          </a:xfrm>
        </p:spPr>
        <p:txBody>
          <a:bodyPr>
            <a:normAutofit fontScale="92500" lnSpcReduction="20000"/>
          </a:bodyPr>
          <a:lstStyle/>
          <a:p>
            <a:r>
              <a:rPr lang="fi-FI" i="1"/>
              <a:t>”Lukutaidon kehittämiseksi tarvitaan pitkäjänteistä, syventyvää lukemista. Syvälukeminen aktivoi aivoja eri tavalla kuin lyhyiden tekstipätkien lukeminen. </a:t>
            </a:r>
            <a:r>
              <a:rPr lang="fi-FI" i="1" strike="sngStrike"/>
              <a:t>A</a:t>
            </a:r>
            <a:r>
              <a:rPr lang="fi-FI" i="1"/>
              <a:t>ivotutkimukset ovat osoittaneet, että laajat aivoalueet aktivoituvat erityisesti pitkää, tarinallista tekstiä luettaessa.</a:t>
            </a:r>
            <a:endParaRPr lang="fi-FI"/>
          </a:p>
          <a:p>
            <a:r>
              <a:rPr lang="fi-FI" i="1"/>
              <a:t>Pitkäjänteinen, syventyvä lukeminen kehittää peruslukutaitoa, johon myös digitaalisissa ympäristöissä elintärkeä kriittinen lukutaito ja tiedon arviointi pohjautuvat. Hyvä peruslukutaito sekä kirjoitustaito ovat avaintaitoja monessa tilanteessa niin arjessa, oppimisessa kuin työssäkin.</a:t>
            </a:r>
          </a:p>
          <a:p>
            <a:r>
              <a:rPr lang="fi-FI" i="1"/>
              <a:t>Lukemiseen keskittymistäkin täytyy harjoitella, ja se onnistuu parhaiten lukemalla aidosti itseä kiinnostavaa tekstiä.”</a:t>
            </a:r>
          </a:p>
          <a:p>
            <a:r>
              <a:rPr lang="fi-FI">
                <a:hlinkClick r:id="rId2"/>
              </a:rPr>
              <a:t>Lukemisen monet muodot: 4 + 1 tapaa lukea - Lukukeskus</a:t>
            </a:r>
            <a:endParaRPr lang="fi-FI"/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5E6034C9-76BC-4DF5-9D85-C4D58B65485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85" r="2038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234A5CC0-BE45-2769-88AE-8BCC8A9A8E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13017" y="5865548"/>
            <a:ext cx="3045331" cy="382853"/>
          </a:xfrm>
        </p:spPr>
        <p:txBody>
          <a:bodyPr>
            <a:normAutofit/>
          </a:bodyPr>
          <a:lstStyle/>
          <a:p>
            <a:r>
              <a:rPr lang="fi-FI"/>
              <a:t>Kuva: Oulun kaupunki / Harri Tarvainen</a:t>
            </a:r>
          </a:p>
        </p:txBody>
      </p:sp>
    </p:spTree>
    <p:extLst>
      <p:ext uri="{BB962C8B-B14F-4D97-AF65-F5344CB8AC3E}">
        <p14:creationId xmlns:p14="http://schemas.microsoft.com/office/powerpoint/2010/main" val="3915545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55000"/>
    </mc:Choice>
    <mc:Fallback>
      <p:transition advClick="0" advTm="5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624475-EC20-46C6-2886-4162A636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9" y="1063256"/>
            <a:ext cx="3577482" cy="1428484"/>
          </a:xfrm>
        </p:spPr>
        <p:txBody>
          <a:bodyPr anchor="t">
            <a:normAutofit/>
          </a:bodyPr>
          <a:lstStyle/>
          <a:p>
            <a:r>
              <a:rPr lang="fi-FI" sz="2800" dirty="0"/>
              <a:t>Kokonaisteos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C6327E-4A21-AC3A-0BE8-756553EC21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8527" y="1929475"/>
            <a:ext cx="5010617" cy="37938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Kokonaisteos on esimerkiksi romaani, novelli- tai runokokoelma, sarjakuvaromaani tai tietokirja.</a:t>
            </a: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Ryhmän ei tarvitse lukea samaa kirjaa. Eriyttäminen mukaan: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selkomukautukset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lukupiirityöskentely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Segoe UI"/>
                <a:cs typeface="Segoe UI"/>
              </a:rPr>
              <a:t>vapaavalintaiset teokset jne.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2000" dirty="0">
              <a:latin typeface="Segoe UI"/>
              <a:cs typeface="Segoe UI"/>
            </a:endParaRPr>
          </a:p>
          <a:p>
            <a:r>
              <a:rPr lang="fi-FI" sz="2000" dirty="0">
                <a:latin typeface="Segoe UI"/>
                <a:cs typeface="Segoe UI"/>
              </a:rPr>
              <a:t>Oheisessa kuvassa on alkuperäisiä teoksia ja niiden selkomukautuksia.</a:t>
            </a:r>
          </a:p>
          <a:p>
            <a:pPr lvl="2"/>
            <a:endParaRPr lang="fi-FI" sz="1300" b="1" i="1" dirty="0"/>
          </a:p>
          <a:p>
            <a:pPr lvl="2"/>
            <a:endParaRPr lang="fi-FI" sz="1300" b="1" i="1" dirty="0"/>
          </a:p>
          <a:p>
            <a:pPr marL="0" indent="0">
              <a:buNone/>
            </a:pPr>
            <a:endParaRPr lang="fi-FI" sz="13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F48965B-B97D-FD01-0E81-7963E0D5BC2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1"/>
            <a:ext cx="5703376" cy="6857461"/>
          </a:xfrm>
          <a:prstGeom prst="rect">
            <a:avLst/>
          </a:prstGeom>
          <a:noFill/>
        </p:spPr>
      </p:pic>
      <p:sp>
        <p:nvSpPr>
          <p:cNvPr id="4" name="Päivämäärän paikkamerkki 3" hidden="1">
            <a:extLst>
              <a:ext uri="{FF2B5EF4-FFF2-40B4-BE49-F238E27FC236}">
                <a16:creationId xmlns:a16="http://schemas.microsoft.com/office/drawing/2014/main" id="{562A329C-2AD6-51A5-5C69-DDFBAD579B9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5719C-C0B1-0442-A41F-D134B78B6185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19.8.2026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56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6000"/>
    </mc:Choice>
    <mc:Fallback>
      <p:transition advClick="0" advTm="2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B32768-4AE9-9751-6013-94F3FC8A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0512" cy="1325563"/>
          </a:xfrm>
        </p:spPr>
        <p:txBody>
          <a:bodyPr anchor="ctr">
            <a:normAutofit/>
          </a:bodyPr>
          <a:lstStyle/>
          <a:p>
            <a:r>
              <a:rPr lang="fi-FI" sz="2800" dirty="0"/>
              <a:t>Esimerkki uudesta kirjauksesta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16C0E5-9EFB-BFE0-4E13-03C26D1CE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2272" y="1825625"/>
            <a:ext cx="7360919" cy="442067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fi-FI" sz="2400" b="1"/>
              <a:t>Aiempi kirjaus 6. lk. S1-oppimäärän kohdassa T14:</a:t>
            </a:r>
          </a:p>
          <a:p>
            <a:pPr marL="0" indent="0">
              <a:buNone/>
            </a:pPr>
            <a:r>
              <a:rPr lang="fi-FI" sz="2000"/>
              <a:t>”</a:t>
            </a:r>
            <a:r>
              <a:rPr lang="fi-FI" sz="2000" i="1"/>
              <a:t>Luetaan koti-­ ja ulkomaista lapsille ja nuorille suunnattua kirjallisuutta nykykirjallisuudesta klassikoihin ja ikäkaudelle suunnattua tietokirjallisuutta ja pohditaan kirjallisuuden herättämiä kysymyksiä.”</a:t>
            </a:r>
          </a:p>
          <a:p>
            <a:pPr marL="0" indent="0">
              <a:buNone/>
            </a:pPr>
            <a:br>
              <a:rPr lang="fi-FI" sz="2000" b="1"/>
            </a:br>
            <a:r>
              <a:rPr lang="fi-FI" sz="2400" b="1"/>
              <a:t>Uusi kirjaus 1.8.2026 alkaen: </a:t>
            </a:r>
          </a:p>
          <a:p>
            <a:pPr marL="0" indent="0">
              <a:buNone/>
            </a:pPr>
            <a:r>
              <a:rPr lang="fi-FI" sz="2000" i="1"/>
              <a:t>”Luetaan koti-­ ja ulkomaista lapsille ja nuorille suunnattua kirjallisuutta nykykirjallisuudesta klassikoihin ja ikäkaudelle suunnattua tietokirjallisuutta </a:t>
            </a:r>
            <a:r>
              <a:rPr lang="fi-FI" sz="2000" b="1" i="1"/>
              <a:t>sekä</a:t>
            </a:r>
            <a:r>
              <a:rPr lang="fi-FI" sz="2000" i="1"/>
              <a:t> pohditaan kirjallisuuden herättämiä kysymyksiä. </a:t>
            </a:r>
            <a:r>
              <a:rPr lang="fi-FI" sz="2000" b="1" i="1"/>
              <a:t>Lukuvuoden aikana luetaan vähintään neljä kokonaisteosta</a:t>
            </a:r>
            <a:r>
              <a:rPr lang="fi-FI" sz="2000" i="1"/>
              <a:t>.”</a:t>
            </a:r>
          </a:p>
          <a:p>
            <a:pPr marL="0" indent="0">
              <a:buNone/>
            </a:pPr>
            <a:endParaRPr lang="fi-FI" sz="1500"/>
          </a:p>
          <a:p>
            <a:pPr marL="0" indent="0">
              <a:buNone/>
            </a:pPr>
            <a:endParaRPr lang="fi-FI" sz="150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4B231A-D216-603E-3657-A25E5862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46304"/>
            <a:ext cx="2743200" cy="365125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Kuva: Oulun kaupunki / Sanna </a:t>
            </a:r>
            <a:r>
              <a:rPr kumimoji="0" lang="fi-FI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Krook</a:t>
            </a: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0765D2B-49FB-D78D-B7AE-BC3F520B87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838200" y="1825625"/>
            <a:ext cx="3097529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3089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0000"/>
    </mc:Choice>
    <mc:Fallback>
      <p:transition advClick="0" advTm="3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789033-CA23-B80A-5FAB-8D028F722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40" y="235522"/>
            <a:ext cx="9555480" cy="172493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i-FI" sz="3100" dirty="0"/>
              <a:t>Esimerkki 6. lk. lukuvuosiarviointi S1-oppimäärässä</a:t>
            </a:r>
            <a:br>
              <a:rPr lang="fi-FI" sz="3100" dirty="0"/>
            </a:br>
            <a:br>
              <a:rPr lang="fi-FI" dirty="0"/>
            </a:br>
            <a:r>
              <a:rPr lang="fi-FI" sz="2700" dirty="0"/>
              <a:t>S4 &amp; T14: Tavoitteista johdetut oppimisen tavoitteet</a:t>
            </a:r>
            <a:br>
              <a:rPr lang="fi-FI" sz="1800" dirty="0"/>
            </a:br>
            <a:r>
              <a:rPr lang="fi-FI" sz="2200" b="0" i="1" dirty="0"/>
              <a:t>”Oppilas laajentaa tekstivalikoimaansa ja lukee lapsille ja nuorille suunnattua kirjallisuutta sekä oppii käyttämään kirjastoa.”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4F8390A-E63A-8AB7-76A5-3F7119805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19.8.2026</a:t>
            </a:fld>
            <a:endParaRPr lang="fi-FI"/>
          </a:p>
        </p:txBody>
      </p:sp>
      <p:pic>
        <p:nvPicPr>
          <p:cNvPr id="15" name="Kuva 14" descr="Kuva, joka sisältää kohteen teksti, kuvakaappaus, Fontti, numero&#10;&#10;Tekoälyllä luotu sisältö voi olla virheellistä.">
            <a:extLst>
              <a:ext uri="{FF2B5EF4-FFF2-40B4-BE49-F238E27FC236}">
                <a16:creationId xmlns:a16="http://schemas.microsoft.com/office/drawing/2014/main" id="{85D8E333-A28F-10CA-A168-D8EA58F4A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90057"/>
            <a:ext cx="8032995" cy="46314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37F30216-EE67-9FA6-8794-6A10FE84C342}"/>
              </a:ext>
            </a:extLst>
          </p:cNvPr>
          <p:cNvSpPr txBox="1"/>
          <p:nvPr/>
        </p:nvSpPr>
        <p:spPr>
          <a:xfrm>
            <a:off x="9546336" y="5052818"/>
            <a:ext cx="2249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/>
              <a:t>Lähde: </a:t>
            </a:r>
          </a:p>
          <a:p>
            <a:r>
              <a:rPr lang="fi-FI" sz="1600">
                <a:hlinkClick r:id="rId3"/>
              </a:rPr>
              <a:t>Oulun kaupungin perusopetuksen opetussuunnitelman perusteet 2014 ja paikalliset linjaukset.</a:t>
            </a:r>
            <a:r>
              <a:rPr lang="fi-FI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2181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40000"/>
    </mc:Choice>
    <mc:Fallback>
      <p:transition advClick="0" advTm="4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C801CB28-D307-8771-6DE7-70D110B35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761504"/>
            <a:ext cx="5530545" cy="999460"/>
          </a:xfrm>
        </p:spPr>
        <p:txBody>
          <a:bodyPr>
            <a:noAutofit/>
          </a:bodyPr>
          <a:lstStyle/>
          <a:p>
            <a:r>
              <a:rPr lang="fi-FI" sz="2800" dirty="0"/>
              <a:t>Kirjastoyhteistyön ylläpitäminen ja vahvistaminen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DBEA97A4-871C-2C6B-6AE7-1460AF05EE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857" y="2717370"/>
            <a:ext cx="5441935" cy="2379667"/>
          </a:xfrm>
        </p:spPr>
        <p:txBody>
          <a:bodyPr>
            <a:noAutofit/>
          </a:bodyPr>
          <a:lstStyle/>
          <a:p>
            <a:r>
              <a:rPr lang="fi-FI" sz="2000" dirty="0"/>
              <a:t>Koulujen ja opettajien kirjastoyhteistyötä vahvistava linjaus kirjataan paikallisen opetussuunnitelman yleiseen osioon. </a:t>
            </a:r>
          </a:p>
          <a:p>
            <a:r>
              <a:rPr lang="fi-FI" sz="2000" dirty="0"/>
              <a:t>Se kokoaa yhteen aiemmin opetus-suunnitelman teksteissä hajallaan olleet kirjastoyhteistyön kirjaukset.</a:t>
            </a:r>
          </a:p>
        </p:txBody>
      </p:sp>
      <p:pic>
        <p:nvPicPr>
          <p:cNvPr id="16" name="Kuvan paikkamerkki 4" descr="Kuva, joka sisältää kohteen vaate, henkilö, hymy, jalkineet&#10;&#10;Tekoälyllä luotu sisältö voi olla virheellistä.">
            <a:extLst>
              <a:ext uri="{FF2B5EF4-FFF2-40B4-BE49-F238E27FC236}">
                <a16:creationId xmlns:a16="http://schemas.microsoft.com/office/drawing/2014/main" id="{945CFB85-5CF0-45CB-7B9B-FE3E0CC708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690563"/>
            <a:ext cx="4872037" cy="5487987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83330FA-A427-9E6C-434A-0FB18E2FBF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1321" y="5795697"/>
            <a:ext cx="2057777" cy="382853"/>
          </a:xfrm>
        </p:spPr>
        <p:txBody>
          <a:bodyPr anchor="b">
            <a:normAutofit/>
          </a:bodyPr>
          <a:lstStyle/>
          <a:p>
            <a:r>
              <a:rPr lang="en-US">
                <a:latin typeface="Segoe UI"/>
                <a:cs typeface="Segoe UI"/>
              </a:rPr>
              <a:t>Kuva: Tuija Polo-Koret</a:t>
            </a:r>
          </a:p>
        </p:txBody>
      </p:sp>
    </p:spTree>
    <p:extLst>
      <p:ext uri="{BB962C8B-B14F-4D97-AF65-F5344CB8AC3E}">
        <p14:creationId xmlns:p14="http://schemas.microsoft.com/office/powerpoint/2010/main" val="2770360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8000"/>
    </mc:Choice>
    <mc:Fallback>
      <p:transition advClick="0" advTm="1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DB3A6-41B8-1420-8147-0BC15C47F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5D2E67FB-F20F-511A-2E97-A9999CDDE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45" y="690563"/>
            <a:ext cx="5530545" cy="999460"/>
          </a:xfrm>
        </p:spPr>
        <p:txBody>
          <a:bodyPr>
            <a:noAutofit/>
          </a:bodyPr>
          <a:lstStyle/>
          <a:p>
            <a:r>
              <a:rPr lang="fi-FI" sz="2800" dirty="0"/>
              <a:t>Kirjastoyhteistyön ylläpitäminen ja vahvistaminen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6112321C-89C3-4DC5-E194-405A0A659E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4379" y="2140746"/>
            <a:ext cx="5628911" cy="3204228"/>
          </a:xfrm>
        </p:spPr>
        <p:txBody>
          <a:bodyPr>
            <a:noAutofit/>
          </a:bodyPr>
          <a:lstStyle/>
          <a:p>
            <a:r>
              <a:rPr lang="fi-FI" i="1" dirty="0"/>
              <a:t>"Yhteistyön pedagogisen rungon muodostaa Kirjastoreitti, joka suositellaan ottamaan käyttöön kaikissa yksiköissä.</a:t>
            </a:r>
          </a:p>
          <a:p>
            <a:r>
              <a:rPr lang="fi-FI" i="1" dirty="0"/>
              <a:t>Kirjastoreitti innostaa lukemaan, tutustuttaa oppilaat kirjaston kokoelmiin ja palveluihin, edistää monilukutaitoa sekä lähiopastusten että verkkomateriaalien avulla.</a:t>
            </a:r>
          </a:p>
          <a:p>
            <a:r>
              <a:rPr lang="fi-FI" i="1" dirty="0"/>
              <a:t>Opettajan käyttöön on Kirjastoreitti-sivuilla vinkkaustallenteita sekä oppimiskokonaisuuksia tiedonhausta ja kirjastonkäyttötaidoista.”</a:t>
            </a:r>
            <a:endParaRPr lang="fi-FI" dirty="0"/>
          </a:p>
        </p:txBody>
      </p:sp>
      <p:pic>
        <p:nvPicPr>
          <p:cNvPr id="10" name="Kuvan paikkamerkki 8" descr="Kuva, joka sisältää kohteen kirjahylly, teksti, sisä-, Hyllyt&#10;&#10;Tekoälyllä luotu sisältö voi olla virheellistä.">
            <a:extLst>
              <a:ext uri="{FF2B5EF4-FFF2-40B4-BE49-F238E27FC236}">
                <a16:creationId xmlns:a16="http://schemas.microsoft.com/office/drawing/2014/main" id="{82834DF1-BD9A-94F9-153B-5A3C691C4A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97638" y="690563"/>
            <a:ext cx="4872037" cy="5487987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BEC06FE-2ECA-D0AE-F1A4-056437F876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1321" y="5795697"/>
            <a:ext cx="2057777" cy="382853"/>
          </a:xfrm>
        </p:spPr>
        <p:txBody>
          <a:bodyPr anchor="b">
            <a:normAutofit/>
          </a:bodyPr>
          <a:lstStyle/>
          <a:p>
            <a:r>
              <a:rPr lang="en-US">
                <a:latin typeface="Segoe UI"/>
                <a:cs typeface="Segoe UI"/>
              </a:rPr>
              <a:t>Kuva: Tuija Polo-Koret</a:t>
            </a:r>
          </a:p>
        </p:txBody>
      </p:sp>
    </p:spTree>
    <p:extLst>
      <p:ext uri="{BB962C8B-B14F-4D97-AF65-F5344CB8AC3E}">
        <p14:creationId xmlns:p14="http://schemas.microsoft.com/office/powerpoint/2010/main" val="242361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5000"/>
    </mc:Choice>
    <mc:Fallback>
      <p:transition advClick="0" advTm="35000"/>
    </mc:Fallback>
  </mc:AlternateContent>
</p:sld>
</file>

<file path=ppt/theme/theme1.xml><?xml version="1.0" encoding="utf-8"?>
<a:theme xmlns:a="http://schemas.openxmlformats.org/drawingml/2006/main" name="1_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_oulu2026.pptx" id="{3B041EFA-013E-4D57-99D5-DB39C2D7F189}" vid="{5B6B3D4E-9816-4748-81A3-220F2F304DE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F3169D-5DA2-4AFD-A21A-6AAD414812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96287F-905B-429A-A1DB-A6838C5449E0}">
  <ds:schemaRefs>
    <ds:schemaRef ds:uri="28628ca7-215c-40d4-94f6-58d2ff8dbf28"/>
    <ds:schemaRef ds:uri="cf6341be-266b-45e3-b168-4e56d7494f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5BDD171-A4FC-485D-A2DA-99AC8F33AE78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cf6341be-266b-45e3-b168-4e56d7494fb3"/>
    <ds:schemaRef ds:uri="28628ca7-215c-40d4-94f6-58d2ff8dbf28"/>
  </ds:schemaRefs>
</ds:datastoreItem>
</file>

<file path=docMetadata/LabelInfo.xml><?xml version="1.0" encoding="utf-8"?>
<clbl:labelList xmlns:clbl="http://schemas.microsoft.com/office/2020/mipLabelMetadata">
  <clbl:label id="{d0d7e0fb-38a7-49c9-82b1-94634535fcd7}" enabled="1" method="Privilege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siku_oulu2026</Template>
  <TotalTime>224</TotalTime>
  <Words>644</Words>
  <Application>Microsoft Office PowerPoint</Application>
  <PresentationFormat>Laajakuva</PresentationFormat>
  <Paragraphs>69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</vt:lpstr>
      <vt:lpstr>Wingdings</vt:lpstr>
      <vt:lpstr>1_Office-teema</vt:lpstr>
      <vt:lpstr>Lukutaidon vahvistaminen perusasteen opetussuunnitelman paikallisissa linjauksissa 1.8.2026 alkaen</vt:lpstr>
      <vt:lpstr>Mistä on kyse?</vt:lpstr>
      <vt:lpstr>Tarkennukset paikallisiin linjauksiin</vt:lpstr>
      <vt:lpstr>Pitkäjänteinen lukeminen</vt:lpstr>
      <vt:lpstr>Kokonaisteos</vt:lpstr>
      <vt:lpstr>Esimerkki uudesta kirjauksesta</vt:lpstr>
      <vt:lpstr>Esimerkki 6. lk. lukuvuosiarviointi S1-oppimäärässä  S4 &amp; T14: Tavoitteista johdetut oppimisen tavoitteet ”Oppilas laajentaa tekstivalikoimaansa ja lukee lapsille ja nuorille suunnattua kirjallisuutta sekä oppii käyttämään kirjastoa.”</vt:lpstr>
      <vt:lpstr>Kirjastoyhteistyön ylläpitäminen ja vahvistaminen</vt:lpstr>
      <vt:lpstr>Kirjastoyhteistyön ylläpitäminen ja vahvistaminen</vt:lpstr>
      <vt:lpstr>Kirjastoyhteistyön ylläpitäminen ja vahvistaminen</vt:lpstr>
      <vt:lpstr>Kirjastoreitti &amp; Oulun kaupungin kirjallisuusdiplomi</vt:lpstr>
      <vt:lpstr>Lisätietoja verkkosivuilta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Salo Tanja</dc:creator>
  <cp:lastModifiedBy>Kauppila Elina</cp:lastModifiedBy>
  <cp:revision>2</cp:revision>
  <dcterms:created xsi:type="dcterms:W3CDTF">2026-02-23T09:58:23Z</dcterms:created>
  <dcterms:modified xsi:type="dcterms:W3CDTF">2026-08-19T08:39:18Z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0x010100FC3DA2A38C33704FB6FBA27B272A146A</vt:lpwstr>
  </property>
</Properties>
</file>