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5" r:id="rId3"/>
    <p:sldId id="276" r:id="rId4"/>
    <p:sldId id="277" r:id="rId5"/>
    <p:sldId id="278" r:id="rId6"/>
    <p:sldId id="279" r:id="rId7"/>
    <p:sldId id="285" r:id="rId8"/>
    <p:sldId id="280" r:id="rId9"/>
    <p:sldId id="282" r:id="rId10"/>
    <p:sldId id="283" r:id="rId11"/>
    <p:sldId id="287" r:id="rId12"/>
    <p:sldId id="284" r:id="rId13"/>
    <p:sldId id="286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44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B9F2A2-7B4A-2312-3F65-02169611AA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3F2BED9-BEFA-335C-FCFF-EE16AD8B7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0674E12-0C43-CC3D-9BDC-9C8B88799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26.1.2024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9CF435-BD9D-92C7-EDE3-98EA3F207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4E547D4-2C68-F28D-5EEA-3648ED962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2256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7D74B8-AD1E-7B8A-5C6A-BD5186AE7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11BBE7C-FC73-9521-87F0-F0F3409C51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529BC51-7870-307A-BCDB-D57693790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26.1.2024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BA684DC-9F42-C20D-1DE4-71DA2747A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4C591E9-EF6C-6A87-2061-A237447DD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3341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E636748-FD4E-E84D-BF7F-7BF7A17BC1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3237927-3B9B-158F-2F50-AC5C5BFDDF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96122FA-1E8C-D7FE-7A92-BEFC9EFF2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26.1.2024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A2962C7-D71D-5575-4122-F3A09CE99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B6C836F-EA86-4AD6-D31F-E71417AB5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1367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B8FC90-4CFB-3B2A-3DE5-222D68284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BBB698A-20BE-2A5C-84C6-9E819A182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0F4882A-B888-21E8-0D2A-E4ACD7786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26.1.2024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5FC14DE-0388-296A-B11A-C0E23432F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56D49B1-FE09-2BEF-7E22-77C891514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8767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0A3199-BDF3-546D-1916-61B1FFB13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E78E001-DE5E-003F-5988-32217AFADA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0089369-47C1-C579-2B8A-5879D9497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26.1.2024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40A07C0-44A2-DFEC-F101-FC7CBE24F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DAE48F5-C6A9-DB61-EBD1-3ED936921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7330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0B7993-774D-B985-C405-A4D8C632B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CBAC6E-ECC0-9D68-4713-D94E194C78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CACD052-FE9F-D3E5-2E49-64EE96EB8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AD2FD22-0587-4A8E-C4F2-35EE827B9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26.1.2024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6C93396-F1E0-00BE-00E3-346AA4668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7145749-7768-641E-D8F5-04DBFF760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2285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FD552-78C2-D9A2-4EC5-FD196100C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A5C11EC-6D07-6CAC-FE68-8F7E8F639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7CCBA17-4975-4AAA-1E4F-AB7775C598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0C4EE1D-5B6E-505B-7CE5-01E2729191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7563FE2-0772-ED8A-4016-96895F8559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0680F60-5F09-3577-FCC7-C145945EB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26.1.2024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500610B-AB63-72E2-C5B8-53C7E1342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9FB8FDF-48DB-7E9A-F303-7ED5B85E8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6908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59CE06-F3A4-583F-46EF-9A2BE3B98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51849AC-5576-A59B-82D7-13527F6C2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26.1.2024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EE4EC54-F940-7A11-A973-2E0B23274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FCDB855-FB50-1465-6C75-616204C86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5809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6C374EC-2444-97B3-D6A7-67EF2D1E1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26.1.2024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FAD48CF-C2E6-1542-EBAF-B60D21A5C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91DDBC9-293C-B7FA-00D4-880F08101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7541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A233F8-6DF8-6553-875C-D83843340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931FDE-73F5-F3D9-3446-7DE9B73EAE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42894E2-DF9E-9473-86D4-A49490D2C0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838180F-C47C-29D1-9B40-DB244B5E0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26.1.2024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BF448FC-0134-0604-1A20-556321602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3F9A992-51D4-B18F-5A6A-8509375A1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5314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30AFF9-E60E-6601-9886-049E7C95A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BB22AC8-FC3C-0461-1F88-0966785A1B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D5DED21-82B8-2A43-0FDA-E3E11EFABD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9EF4F3C-C5FD-A7CC-355A-491E429CF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26.1.2024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D7B6E13-A7AC-43E6-354B-C304AEF4B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30F15B8-4D88-FF84-9497-5344AD394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5917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0B9EC02-78BC-65F9-6C62-13E910CBA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245AFD2-11BF-464C-A046-30AF29751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203A80-F2AF-C61F-8297-61D02AB107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8F8AA8-E1DF-4922-BD9C-697D442451E7}" type="datetimeFigureOut">
              <a:rPr lang="fi-FI" smtClean="0"/>
              <a:t>26.1.2024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E9CE639-F72D-663E-8DA6-2F999FE7F4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DDCA302-3431-4725-ED44-98F1678696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3719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uka.fi/kastellin-koulu/urheiluluokat-7-9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lympiakomitea.fi/huippu-urheilu/kaksoisura/ylakoulut/urheiluylakoul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ouka.inschool.fi/browsecourse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uka.fi/kastellin-koulu/urheiluluokat-7-9" TargetMode="External"/><Relationship Id="rId2" Type="http://schemas.openxmlformats.org/officeDocument/2006/relationships/hyperlink" Target="http://www.soveltuvuuskoe.fi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oveltuvuuskoe.fi/" TargetMode="External"/><Relationship Id="rId2" Type="http://schemas.openxmlformats.org/officeDocument/2006/relationships/hyperlink" Target="chrome-extension://efaidnbmnnnibpcajpcglclefindmkaj/https:/www.ouka.fi/sites/default/files/attachments/KASTELLIN%20URHEILULUOKAN%20VALINTAKOE%202024%20PERUSOSAN%20TESTIT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052028-CCF9-0A44-82AB-381B5C0D8F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7483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i-FI" dirty="0"/>
              <a:t>Opiskelu Kastellin koulun urheiluluokilla sekä  </a:t>
            </a:r>
            <a:br>
              <a:rPr lang="fi-FI" dirty="0"/>
            </a:br>
            <a:r>
              <a:rPr lang="fi-FI" dirty="0"/>
              <a:t>hakumenettely keväällä 2024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1F9E3FF5-74CB-4DBF-A4D3-6814A80A7C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667" y="517996"/>
            <a:ext cx="3903616" cy="1208734"/>
          </a:xfrm>
          <a:prstGeom prst="rect">
            <a:avLst/>
          </a:prstGeom>
        </p:spPr>
      </p:pic>
      <p:sp>
        <p:nvSpPr>
          <p:cNvPr id="3" name="Alaotsikko 2">
            <a:extLst>
              <a:ext uri="{FF2B5EF4-FFF2-40B4-BE49-F238E27FC236}">
                <a16:creationId xmlns:a16="http://schemas.microsoft.com/office/drawing/2014/main" id="{1D2B47B0-186E-724E-8713-D5575A23AF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76472" y="4856479"/>
            <a:ext cx="7424928" cy="1283500"/>
          </a:xfrm>
        </p:spPr>
        <p:txBody>
          <a:bodyPr>
            <a:normAutofit lnSpcReduction="10000"/>
          </a:bodyPr>
          <a:lstStyle/>
          <a:p>
            <a:pPr algn="r"/>
            <a:r>
              <a:rPr lang="fi-FI" dirty="0"/>
              <a:t>Urheiluluokkainfo 15.1.2024</a:t>
            </a:r>
          </a:p>
          <a:p>
            <a:pPr algn="r"/>
            <a:r>
              <a:rPr lang="fi-FI" dirty="0"/>
              <a:t>Jukka Latva-</a:t>
            </a:r>
            <a:r>
              <a:rPr lang="fi-FI" dirty="0" err="1"/>
              <a:t>Rasku</a:t>
            </a:r>
            <a:endParaRPr lang="fi-FI" dirty="0"/>
          </a:p>
          <a:p>
            <a:pPr algn="r"/>
            <a:r>
              <a:rPr lang="fi-FI" dirty="0"/>
              <a:t>akatemiakoordinaattori</a:t>
            </a:r>
          </a:p>
        </p:txBody>
      </p:sp>
    </p:spTree>
    <p:extLst>
      <p:ext uri="{BB962C8B-B14F-4D97-AF65-F5344CB8AC3E}">
        <p14:creationId xmlns:p14="http://schemas.microsoft.com/office/powerpoint/2010/main" val="1817712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20077C-06B7-F0F2-1968-C2E636C2E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Valintakokeen lisänäyttöosa (lajitesti tai yleistesti) torstaina 15.2.2024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D6BF73-1B99-73D1-2F9A-BAF222C0C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 numCol="2">
            <a:normAutofit fontScale="70000" lnSpcReduction="20000"/>
          </a:bodyPr>
          <a:lstStyle/>
          <a:p>
            <a:r>
              <a:rPr lang="fi-FI" b="1" dirty="0"/>
              <a:t>Lajitestit :</a:t>
            </a:r>
          </a:p>
          <a:p>
            <a:r>
              <a:rPr lang="fi-FI" dirty="0"/>
              <a:t>Jalkapallo </a:t>
            </a:r>
          </a:p>
          <a:p>
            <a:pPr lvl="1"/>
            <a:r>
              <a:rPr lang="fi-FI" dirty="0"/>
              <a:t>kokoontuminen klo 7.45 Heinäpään jalkapallohallilla </a:t>
            </a:r>
          </a:p>
          <a:p>
            <a:pPr lvl="1"/>
            <a:r>
              <a:rPr lang="fi-FI" dirty="0"/>
              <a:t>Lajivarustus ja vesipullo mukaan </a:t>
            </a:r>
          </a:p>
          <a:p>
            <a:pPr lvl="1"/>
            <a:r>
              <a:rPr lang="fi-FI" dirty="0"/>
              <a:t>kesto n. klo 8-11 </a:t>
            </a:r>
          </a:p>
          <a:p>
            <a:r>
              <a:rPr lang="fi-FI" dirty="0"/>
              <a:t>Jääkiekko  </a:t>
            </a:r>
          </a:p>
          <a:p>
            <a:pPr lvl="1"/>
            <a:r>
              <a:rPr lang="fi-FI" dirty="0"/>
              <a:t>paikalla klo 7.30 Raksila 2 jäähalli </a:t>
            </a:r>
          </a:p>
          <a:p>
            <a:pPr lvl="1"/>
            <a:r>
              <a:rPr lang="fi-FI" dirty="0"/>
              <a:t>varustus: täydellinen jääharjoitusvarustus, vesipullo ja omat pelipaidat: vaalea ja tumma väri mukaan </a:t>
            </a:r>
          </a:p>
          <a:p>
            <a:pPr lvl="1"/>
            <a:r>
              <a:rPr lang="fi-FI" dirty="0"/>
              <a:t>lajitesti kestää noin klo 10 saakka </a:t>
            </a:r>
          </a:p>
          <a:p>
            <a:r>
              <a:rPr lang="fi-FI" dirty="0"/>
              <a:t>Lentopallo klo 7.45 – n. klo 10 Kastellin monitoimitalo, A-sali </a:t>
            </a:r>
          </a:p>
          <a:p>
            <a:pPr lvl="1"/>
            <a:r>
              <a:rPr lang="fi-FI" dirty="0"/>
              <a:t>kokoontuminen Kastellin monitoimitalon pääsisäänkäynnin aulassa klo 7.45 </a:t>
            </a:r>
          </a:p>
          <a:p>
            <a:pPr lvl="1"/>
            <a:r>
              <a:rPr lang="fi-FI" dirty="0"/>
              <a:t>lajivarusteet ja vesipullo mukaan </a:t>
            </a:r>
          </a:p>
          <a:p>
            <a:endParaRPr lang="fi-FI" dirty="0"/>
          </a:p>
          <a:p>
            <a:r>
              <a:rPr lang="fi-FI" dirty="0"/>
              <a:t>Salibandy klo 7.45 – n. klo 11 Kastellin monitoimitalo, B-sali </a:t>
            </a:r>
          </a:p>
          <a:p>
            <a:pPr lvl="1"/>
            <a:r>
              <a:rPr lang="fi-FI" dirty="0"/>
              <a:t>kokoontuminen Kastellin monitoimitalon pääsisäänkäynnin aulassa klo 7.45 </a:t>
            </a:r>
          </a:p>
          <a:p>
            <a:pPr lvl="1"/>
            <a:r>
              <a:rPr lang="fi-FI" dirty="0"/>
              <a:t>pelipaikkakohtainen lajivarustus ja vesipullo mukaan  </a:t>
            </a:r>
          </a:p>
          <a:p>
            <a:r>
              <a:rPr lang="fi-FI" dirty="0"/>
              <a:t>Uinti klo 7.45 – n. klo 10 Oulun uimahalli, Raksila </a:t>
            </a:r>
          </a:p>
          <a:p>
            <a:pPr lvl="1"/>
            <a:r>
              <a:rPr lang="fi-FI" dirty="0"/>
              <a:t>kokoontuminen klo 7.45 uimahallin aulassa. </a:t>
            </a:r>
          </a:p>
          <a:p>
            <a:pPr lvl="1"/>
            <a:r>
              <a:rPr lang="fi-FI" dirty="0"/>
              <a:t>uintivarustus ja vesipullo mukaan </a:t>
            </a:r>
          </a:p>
          <a:p>
            <a:pPr lvl="1"/>
            <a:r>
              <a:rPr lang="fi-FI" dirty="0"/>
              <a:t>testit suoritetaan treeniuikkarissa – kisauikkari ei ole sallittu </a:t>
            </a:r>
          </a:p>
          <a:p>
            <a:r>
              <a:rPr lang="fi-FI" b="1" dirty="0"/>
              <a:t>Yleistesti </a:t>
            </a:r>
            <a:r>
              <a:rPr lang="fi-FI" dirty="0"/>
              <a:t>muille lajeille Kastellin monitoimitalolla </a:t>
            </a:r>
          </a:p>
          <a:p>
            <a:r>
              <a:rPr lang="fi-FI" dirty="0"/>
              <a:t>Aikataulu, ohjeet ja valintakoetehtävät Kastellin koulun kotisivuilla: </a:t>
            </a:r>
            <a:r>
              <a:rPr lang="fi-FI" dirty="0">
                <a:hlinkClick r:id="rId2"/>
              </a:rPr>
              <a:t>https://www.ouka.fi/kastellin-koulu/urheiluluokat-7-9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34105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11E5F8-2E0A-266E-4291-EEC1310A5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Valintakoepäivänä sairastaminen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A6CC1A7-19D2-77B9-494F-EC4C169D7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Oppilaan sairastumisesta/loukkaantumisesta tulee ilmoittaa Kastellin koulusihteerille (040 161 6288, sofia.tryyki@ouka.fi) ennen varsinaista valintakoetta.</a:t>
            </a:r>
          </a:p>
          <a:p>
            <a:r>
              <a:rPr lang="fi-FI" dirty="0"/>
              <a:t>Lääkärintodistus valintakoepäivän sairaudesta/ loukkaantumisesta tulee toimittaa Kastellin koululle viimeistään uusintakoepäivänä to 22.2.2024. </a:t>
            </a:r>
          </a:p>
          <a:p>
            <a:r>
              <a:rPr lang="fi-FI" dirty="0"/>
              <a:t>Huoltajan on vahvistettava viimeistään uusintakoetta edeltävänä päivänä eli 21.2. klo 12 mennessä, että hakija osallistuu uusintakokeeseen.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9155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FCB1AF-96CA-9DD8-ED28-3405A8663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Valinnasta tiedottaminen ja paikan vastaanottaminen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2C1715-51DD-3F74-B261-B627BD731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Erikoisluokkapäätökset julkaistaan Wilmassa: tiedot 7. luokalle valituista julkistetaan 2.4.2024. Kirjallisen päätöksen valinneille päätös postitetaan 2.4.2024.</a:t>
            </a:r>
          </a:p>
          <a:p>
            <a:r>
              <a:rPr lang="fi-FI" dirty="0"/>
              <a:t>Vahvistus oppilaspaikan vastaanottamisesta on tehtävä Kastellin koulun koulusihteerille.   </a:t>
            </a:r>
          </a:p>
          <a:p>
            <a:r>
              <a:rPr lang="fi-FI" dirty="0"/>
              <a:t>Hakiessaan ja vastaanottaessaan erikoisluokan opiskelupaikan oppilaan ja hänen huoltajansa tulee huomioida, että oppilaan opiskelupaikka siirtyy Kastellin kouluun.</a:t>
            </a:r>
          </a:p>
          <a:p>
            <a:r>
              <a:rPr lang="fi-FI" dirty="0"/>
              <a:t>Erikoisluokilla huoltaja huolehtii mahdollisista koulukuljetuskustannuksista. Oppilaalle voidaan kuitenkin myöntää vuosittain </a:t>
            </a:r>
            <a:r>
              <a:rPr lang="fi-FI" dirty="0" err="1"/>
              <a:t>Waltti</a:t>
            </a:r>
            <a:r>
              <a:rPr lang="fi-FI" dirty="0"/>
              <a:t>-kortti samassa taloudessa asuvien aikuisten tulojen perusteella. </a:t>
            </a:r>
          </a:p>
          <a:p>
            <a:r>
              <a:rPr lang="fi-FI" dirty="0"/>
              <a:t>Mikäli oppilas keskeyttää erikoisluokalla opiskelun kesken peruskoulun, hän siirtyy oppilaaksi omalle oppilasalueelle.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310939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D82D5A-3A05-D4F0-03C2-166C2DC7E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F383218-2BFD-3247-D783-704648A22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08692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315546-9A8B-A09B-E0B8-BC5789A42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Urheiluluokka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F97441-C96C-57F6-35AD-1564B6EE3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2575"/>
            <a:ext cx="10515600" cy="4786313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Kastellin koulu on mukana Suomen Olympiakomitean koordinoimassa valtakunnallisessa urheiluyläverkostossa.</a:t>
            </a:r>
          </a:p>
          <a:p>
            <a:r>
              <a:rPr lang="fi-FI" dirty="0"/>
              <a:t>Toimintamalli on Olympiakomitean kriteerien ja ohjauksen mukainen: </a:t>
            </a:r>
            <a:r>
              <a:rPr lang="fi-FI" sz="2200" dirty="0">
                <a:hlinkClick r:id="rId2"/>
              </a:rPr>
              <a:t>https://www.olympiakomitea.fi/huippu-urheilu/kaksoisura/ylakoulut/urheiluylakoulu/</a:t>
            </a:r>
            <a:endParaRPr lang="fi-FI" sz="2200" dirty="0"/>
          </a:p>
          <a:p>
            <a:r>
              <a:rPr lang="fi-FI" dirty="0"/>
              <a:t>Urheiluluokka on tarkoitettu tavoitteellisesti harjoittelevalle ja kilpaurheilua harrastavalle.</a:t>
            </a:r>
          </a:p>
          <a:p>
            <a:r>
              <a:rPr lang="fi-FI" dirty="0"/>
              <a:t>Urheiluluokkien tavoitteena on antaa oppilaalle monipuoliset liikunnalliset perusvalmiudet, kehittää oppilasta taitavaksi liikkujaksi ja parantaa oppilaan lajikohtaisia taitoja.</a:t>
            </a:r>
          </a:p>
          <a:p>
            <a:r>
              <a:rPr lang="fi-FI" dirty="0"/>
              <a:t>Urheiluluokan tehtävänä on edistää urheilevan oppilaan kasvua tavoitteelliseksi urheilijaksi, kehittää taitoja ja osaamista eri osa-alueilla sekä tukea nuorta urheilun ja koulunkäynnin yhdistämisessä.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6158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530BED-2625-5F20-BCC7-9EDBDA4F9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Liikunnanopetus urheiluluokalla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2BAF05-A6F1-2102-80F8-9F1E0181B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4474"/>
            <a:ext cx="10515600" cy="4886325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Syksyllä 2024 aloittavat 7.luokkalaiset opiskelevat Oulun kaupungin opetussuunnitelman mukaan (tuntijako erikoisluokkamuutoksin)</a:t>
            </a:r>
          </a:p>
          <a:p>
            <a:r>
              <a:rPr lang="fi-FI" dirty="0"/>
              <a:t>Perusopetuksen kokonaistuntimäärästä urheiluluokan oppilaalla on </a:t>
            </a:r>
            <a:r>
              <a:rPr lang="fi-FI" b="1" dirty="0"/>
              <a:t>liikunnan perusopetusta</a:t>
            </a:r>
            <a:r>
              <a:rPr lang="fi-FI" dirty="0"/>
              <a:t>:</a:t>
            </a:r>
          </a:p>
          <a:p>
            <a:pPr lvl="1"/>
            <a:r>
              <a:rPr lang="fi-FI" dirty="0"/>
              <a:t>7-lk 2 tuntia, 8-lk 3 tuntia ja 9-lk 2 tuntia viikossa</a:t>
            </a:r>
          </a:p>
          <a:p>
            <a:r>
              <a:rPr lang="fi-FI" dirty="0"/>
              <a:t>Lisäksi urheiluluokkalaisten liikunnat:</a:t>
            </a:r>
          </a:p>
          <a:p>
            <a:pPr lvl="1"/>
            <a:r>
              <a:rPr lang="fi-FI" dirty="0"/>
              <a:t>Liikunnanopettajien ja Ouluseutu Urheiluakatemian lajivalmentajien ohjauksessa tapahtuvaa urheiluluokan </a:t>
            </a:r>
            <a:r>
              <a:rPr lang="fi-FI" b="1" dirty="0"/>
              <a:t>lisäliikuntaa</a:t>
            </a:r>
            <a:r>
              <a:rPr lang="fi-FI" dirty="0"/>
              <a:t>:</a:t>
            </a:r>
          </a:p>
          <a:p>
            <a:pPr lvl="2"/>
            <a:r>
              <a:rPr lang="fi-FI" dirty="0"/>
              <a:t>7. ja 8. vuosiluokalla 2 tuntia ja 9. vuosiluokalla 4 tuntia viikossa</a:t>
            </a:r>
          </a:p>
          <a:p>
            <a:pPr lvl="1"/>
            <a:r>
              <a:rPr lang="fi-FI" b="1" dirty="0"/>
              <a:t>Lajiharjoittelua tukevaa kerhotoimintaa </a:t>
            </a:r>
            <a:r>
              <a:rPr lang="fi-FI" dirty="0" err="1"/>
              <a:t>OSUA:n</a:t>
            </a:r>
            <a:r>
              <a:rPr lang="fi-FI" dirty="0"/>
              <a:t> lajeissa ja yleisvalmennusta muissa lajeissa</a:t>
            </a:r>
          </a:p>
          <a:p>
            <a:pPr lvl="1"/>
            <a:r>
              <a:rPr lang="fi-FI" dirty="0"/>
              <a:t>Monipuolisia taitoja kehittävää </a:t>
            </a:r>
            <a:r>
              <a:rPr lang="fi-FI" b="1" dirty="0"/>
              <a:t>yleisvalmennusta</a:t>
            </a:r>
            <a:r>
              <a:rPr lang="fi-FI" dirty="0"/>
              <a:t> 7. ja 8. vuosiluokalla</a:t>
            </a:r>
          </a:p>
          <a:p>
            <a:pPr lvl="1"/>
            <a:r>
              <a:rPr lang="fi-FI" dirty="0"/>
              <a:t>8. vuosiluokalla </a:t>
            </a:r>
            <a:r>
              <a:rPr lang="fi-FI" b="1" dirty="0"/>
              <a:t>Kasva urheilijaksi –oppiaine </a:t>
            </a:r>
            <a:r>
              <a:rPr lang="fi-FI" dirty="0"/>
              <a:t>(liikunta-kotitalous)</a:t>
            </a:r>
          </a:p>
          <a:p>
            <a:pPr lvl="1"/>
            <a:r>
              <a:rPr lang="fi-FI" dirty="0"/>
              <a:t>Lisäksi urheiluyläkoulun </a:t>
            </a:r>
            <a:r>
              <a:rPr lang="fi-FI" b="1" dirty="0"/>
              <a:t>Kasva urheilijaksi -oppisisällöt </a:t>
            </a:r>
            <a:r>
              <a:rPr lang="fi-FI" dirty="0"/>
              <a:t>(liikunta, terveystieto, kotitalous, oppilaanohjaus)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1146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C71AFD-41D3-C646-858C-CB795FD9D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A2-kielen opiskelu ja liikunta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E57A5C-A8E7-CC19-3A3B-0185AE0F4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7. luokkalaiset jatkavat alaluokilla aloitettua A2-kieltä.</a:t>
            </a:r>
          </a:p>
          <a:p>
            <a:r>
              <a:rPr lang="fi-FI" dirty="0"/>
              <a:t>A2-kieli on, kuten liikuntakin, yksi valinnaisaineista ja niiden opiskeluun sitoudutaan koko yläluokkien ajaksi.</a:t>
            </a:r>
          </a:p>
          <a:p>
            <a:r>
              <a:rPr lang="fi-FI" dirty="0"/>
              <a:t>A2-kieli + erikoisluokka, lisätunnit:</a:t>
            </a:r>
          </a:p>
          <a:p>
            <a:pPr lvl="1"/>
            <a:r>
              <a:rPr lang="fi-FI" dirty="0"/>
              <a:t>7.lk 2 tuntia,</a:t>
            </a:r>
          </a:p>
          <a:p>
            <a:pPr lvl="1"/>
            <a:r>
              <a:rPr lang="fi-FI" dirty="0"/>
              <a:t>8.lk 3 tuntia,</a:t>
            </a:r>
          </a:p>
          <a:p>
            <a:pPr lvl="1"/>
            <a:r>
              <a:rPr lang="fi-FI" dirty="0"/>
              <a:t>9.lk 3 tuntia viikossa.</a:t>
            </a:r>
          </a:p>
        </p:txBody>
      </p:sp>
    </p:spTree>
    <p:extLst>
      <p:ext uri="{BB962C8B-B14F-4D97-AF65-F5344CB8AC3E}">
        <p14:creationId xmlns:p14="http://schemas.microsoft.com/office/powerpoint/2010/main" val="1816776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B63D5F-83FA-5619-7CB7-481CD80E7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Hakumenettely 2024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E482CA8-E3BF-F6F9-0C7E-90E26BB110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Oululainen oppilas voi pyrkiä 7. luokalla alkaville erikoisluokille 6. luokan keväällä. Luokille on valintakokeet.</a:t>
            </a:r>
          </a:p>
          <a:p>
            <a:r>
              <a:rPr lang="fi-FI" dirty="0"/>
              <a:t>Erikoisluokalle voi hakea paikkaa 24.1. - 5.2.2024 osoitteessa: </a:t>
            </a:r>
            <a:r>
              <a:rPr lang="fi-FI" dirty="0">
                <a:hlinkClick r:id="rId2"/>
              </a:rPr>
              <a:t>https://ouka.inschool.fi/browsecourses </a:t>
            </a:r>
            <a:r>
              <a:rPr lang="fi-FI" dirty="0"/>
              <a:t>täyttämällä sähköisen hakemuslomakkeen. </a:t>
            </a:r>
          </a:p>
          <a:p>
            <a:r>
              <a:rPr lang="fi-FI" dirty="0"/>
              <a:t>Mikäli haet useampaan kuin yhteen erikoisluokkakouluun, merkitse hakutoiveet oikeaan järjestykseen. </a:t>
            </a:r>
          </a:p>
          <a:p>
            <a:r>
              <a:rPr lang="fi-FI" dirty="0"/>
              <a:t>Valintaperusteena käytetään pelkästään oppilaan valintakokeessa osoittamaa taitoa ja kykyä. </a:t>
            </a:r>
          </a:p>
          <a:p>
            <a:r>
              <a:rPr lang="fi-FI" dirty="0"/>
              <a:t>Hakulomakkeessa ilmoitetaan urheiluluokalle hakevan oppilaan laji.</a:t>
            </a:r>
          </a:p>
          <a:p>
            <a:pPr lvl="1"/>
            <a:r>
              <a:rPr lang="fi-FI" dirty="0"/>
              <a:t>Tämä tieto määrittää sen, mihin valintakokeen lisänäyttöosaan ja mihin </a:t>
            </a:r>
            <a:r>
              <a:rPr lang="fi-FI" dirty="0" err="1"/>
              <a:t>OSUA:n</a:t>
            </a:r>
            <a:r>
              <a:rPr lang="fi-FI" dirty="0"/>
              <a:t> lajiryhmään oppilas osallistuu.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57085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8F503D-2665-161C-BC1F-525F805D8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Oppilasvalinta ja valintakoe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DFD243-633E-C24D-80E9-37910B238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Urheiluluokalle voidaan valita 68-82 oppilasta. </a:t>
            </a:r>
          </a:p>
          <a:p>
            <a:r>
              <a:rPr lang="fi-FI" dirty="0"/>
              <a:t>Oppilaat valitaan Suomen Olympiakomitean laatiman valtakunnallisen urheiluyläkoulujen soveltuvuuskokeen perusteella </a:t>
            </a:r>
          </a:p>
          <a:p>
            <a:pPr lvl="1"/>
            <a:r>
              <a:rPr lang="fi-FI" dirty="0"/>
              <a:t>HUOM! koulutuksenjärjestäjän päättämät muutokset soveltuvuuskokeen perusosaan (kts. seuraava dia)</a:t>
            </a:r>
          </a:p>
          <a:p>
            <a:r>
              <a:rPr lang="fi-FI" dirty="0"/>
              <a:t>Kaikki 7. luokalle hakevat osallistuvat kaksipäiväiseen valintakokeeseen ​keskiviikkona 14.2. ja ​torstaina 15.2.2024.</a:t>
            </a:r>
          </a:p>
          <a:p>
            <a:pPr lvl="1"/>
            <a:r>
              <a:rPr lang="fi-FI" dirty="0"/>
              <a:t> Valintakokeeseen ei lähetetä erillistä kutsua. </a:t>
            </a:r>
          </a:p>
          <a:p>
            <a:r>
              <a:rPr lang="fi-FI" dirty="0"/>
              <a:t>Perusosa: </a:t>
            </a:r>
            <a:r>
              <a:rPr lang="fi-FI" dirty="0">
                <a:hlinkClick r:id="rId2"/>
              </a:rPr>
              <a:t>www.soveltuvuuskoe.fi</a:t>
            </a:r>
            <a:endParaRPr lang="fi-FI" dirty="0"/>
          </a:p>
          <a:p>
            <a:r>
              <a:rPr lang="fi-FI" dirty="0"/>
              <a:t>Valintakokeen lisänäyttöosa:</a:t>
            </a:r>
          </a:p>
          <a:p>
            <a:pPr lvl="1"/>
            <a:r>
              <a:rPr lang="fi-FI" dirty="0"/>
              <a:t>OSUA-lajeissa valtakunnallinen lajiliiton testi TAI valtakunnallinen yleistesti</a:t>
            </a:r>
          </a:p>
          <a:p>
            <a:pPr lvl="1"/>
            <a:r>
              <a:rPr lang="fi-FI" dirty="0">
                <a:hlinkClick r:id="rId3"/>
              </a:rPr>
              <a:t>https://www.ouka.fi/kastellin-koulu/urheiluluokat-7-9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10660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641B3A-21C8-6758-BD24-3B6CDB509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829925" cy="1325563"/>
          </a:xfrm>
        </p:spPr>
        <p:txBody>
          <a:bodyPr>
            <a:normAutofit/>
          </a:bodyPr>
          <a:lstStyle/>
          <a:p>
            <a:r>
              <a:rPr lang="fi-FI" dirty="0"/>
              <a:t>Kastellin koulun urheiluluokan valintakoe 2024, perusosan osiot ja testit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37D7F2F-1EC6-4D1D-8257-961E965CF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fontScale="55000" lnSpcReduction="20000"/>
          </a:bodyPr>
          <a:lstStyle/>
          <a:p>
            <a:pPr marL="0" indent="0">
              <a:buNone/>
            </a:pPr>
            <a:r>
              <a:rPr lang="fi-FI" b="1" dirty="0"/>
              <a:t>1. LIIKKUMISTAIDOT JA NOPEUS, maksimi 4 p</a:t>
            </a:r>
          </a:p>
          <a:p>
            <a:r>
              <a:rPr lang="fi-FI" strike="sngStrike" dirty="0"/>
              <a:t>TESTI Sivuttaissiirtyminen, maksimi 4 p</a:t>
            </a:r>
          </a:p>
          <a:p>
            <a:r>
              <a:rPr lang="fi-FI" b="1" dirty="0"/>
              <a:t>TESTI Tähtirata, maksimi 4 p </a:t>
            </a:r>
          </a:p>
          <a:p>
            <a:endParaRPr lang="fi-FI" b="1" dirty="0"/>
          </a:p>
          <a:p>
            <a:pPr marL="0" indent="0">
              <a:buNone/>
            </a:pPr>
            <a:r>
              <a:rPr lang="fi-FI" b="1" dirty="0"/>
              <a:t>2. KESTÄVYYS, maksimi 4 p </a:t>
            </a:r>
          </a:p>
          <a:p>
            <a:r>
              <a:rPr lang="fi-FI" b="1" dirty="0"/>
              <a:t>TESTI 20 m viivajuoksu, maksimi 4 p </a:t>
            </a:r>
          </a:p>
          <a:p>
            <a:endParaRPr lang="fi-FI" b="1" dirty="0"/>
          </a:p>
          <a:p>
            <a:pPr marL="0" indent="0">
              <a:buNone/>
            </a:pPr>
            <a:r>
              <a:rPr lang="fi-FI" b="1" dirty="0"/>
              <a:t>3. VOIMA, maksimi 5,5 p</a:t>
            </a:r>
            <a:r>
              <a:rPr lang="fi-FI" dirty="0"/>
              <a:t> </a:t>
            </a:r>
          </a:p>
          <a:p>
            <a:r>
              <a:rPr lang="fi-FI" b="1" dirty="0"/>
              <a:t>TESTI Etunojapunnerrus, maksimi 3 p </a:t>
            </a:r>
          </a:p>
          <a:p>
            <a:r>
              <a:rPr lang="fi-FI" b="1" dirty="0"/>
              <a:t>TESTI Vauhditon 5-loikka, maksimi 2,5 p </a:t>
            </a:r>
          </a:p>
          <a:p>
            <a:r>
              <a:rPr lang="fi-FI" strike="sngStrike" dirty="0"/>
              <a:t>TESTI vauhditon 5-tasajalkahyppy, maksimi 2,5</a:t>
            </a:r>
          </a:p>
          <a:p>
            <a:pPr marL="0" indent="0">
              <a:buNone/>
            </a:pPr>
            <a:endParaRPr lang="fi-FI" strike="sngStrike" dirty="0"/>
          </a:p>
          <a:p>
            <a:pPr marL="0" indent="0">
              <a:buNone/>
            </a:pPr>
            <a:r>
              <a:rPr lang="fi-FI" b="1" dirty="0"/>
              <a:t>4. TASAPAINOTAIDOT JA RYTMI, maksimi 4 p</a:t>
            </a:r>
          </a:p>
          <a:p>
            <a:r>
              <a:rPr lang="fi-FI" b="1" dirty="0"/>
              <a:t>TESTI Voimistelusarja, maksimi 4 p </a:t>
            </a:r>
          </a:p>
          <a:p>
            <a:r>
              <a:rPr lang="fi-FI" strike="sngStrike" dirty="0"/>
              <a:t>TESTI Rytmi, maksimi 4 p</a:t>
            </a:r>
          </a:p>
          <a:p>
            <a:pPr marL="0" indent="0">
              <a:buNone/>
            </a:pPr>
            <a:r>
              <a:rPr lang="fi-FI" b="1" dirty="0"/>
              <a:t>5. LIIKKUVUUS, maksimi 5,5 p</a:t>
            </a:r>
          </a:p>
          <a:p>
            <a:r>
              <a:rPr lang="fi-FI" strike="sngStrike" dirty="0"/>
              <a:t>TESTI Aktiivinen suoran jalan nosto selinmakuulta, maksimi 2,5 p </a:t>
            </a:r>
          </a:p>
          <a:p>
            <a:r>
              <a:rPr lang="fi-FI" b="1" dirty="0"/>
              <a:t>TESTI Valakyykky kepillä, rintamasuunta seinää vasten, maksimi 3 p </a:t>
            </a:r>
          </a:p>
          <a:p>
            <a:r>
              <a:rPr lang="fi-FI" b="1" dirty="0"/>
              <a:t>TESTI Selinmakuulta siltaan nousu, maksimi 2,5 p 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r>
              <a:rPr lang="fi-FI" b="1" dirty="0"/>
              <a:t>6. VÄLINEENKÄSITTELYTAITO, maksimi 4 p</a:t>
            </a:r>
          </a:p>
          <a:p>
            <a:r>
              <a:rPr lang="fi-FI" b="1" dirty="0"/>
              <a:t>TESTI Heitto-kiinniottoyhdistelmä, maksimi 4 p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r>
              <a:rPr lang="fi-FI" b="1" dirty="0"/>
              <a:t>7. KOULUKOHTAINEN OSA, maksimi 4 p </a:t>
            </a:r>
          </a:p>
          <a:p>
            <a:r>
              <a:rPr lang="fi-FI" b="1" dirty="0"/>
              <a:t>Koulun itse määrittelemä testiosio, maksimi 4 p 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b="1" dirty="0"/>
              <a:t>Kaikki osiot (yhteensä 7) huomioidaan yhteispisteissä, perusosan maksimipisteet yhteensä 31 pistettä.</a:t>
            </a:r>
          </a:p>
        </p:txBody>
      </p:sp>
    </p:spTree>
    <p:extLst>
      <p:ext uri="{BB962C8B-B14F-4D97-AF65-F5344CB8AC3E}">
        <p14:creationId xmlns:p14="http://schemas.microsoft.com/office/powerpoint/2010/main" val="2765849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ED84DA-3D60-C197-0B28-6C16A2E56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6CA3B55C-2399-57DD-9872-55D73888C4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769" y="124182"/>
            <a:ext cx="11750461" cy="6609635"/>
          </a:xfrm>
        </p:spPr>
      </p:pic>
    </p:spTree>
    <p:extLst>
      <p:ext uri="{BB962C8B-B14F-4D97-AF65-F5344CB8AC3E}">
        <p14:creationId xmlns:p14="http://schemas.microsoft.com/office/powerpoint/2010/main" val="897686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BF5CD9-C1A3-C6B2-328B-24CEC8A85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Valintakokeen perusosa keskiviikkona 14.2.2024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0595B6-4FC3-FCD8-4926-57B4224BE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Kastellin urheiluluokan valintakoe 2024 </a:t>
            </a:r>
            <a:r>
              <a:rPr lang="fi-FI" dirty="0">
                <a:hlinkClick r:id="rId2"/>
              </a:rPr>
              <a:t>perusosan testit </a:t>
            </a:r>
            <a:r>
              <a:rPr lang="fi-FI" dirty="0"/>
              <a:t>(</a:t>
            </a:r>
            <a:r>
              <a:rPr lang="fi-FI" dirty="0" err="1"/>
              <a:t>Huom</a:t>
            </a:r>
            <a:r>
              <a:rPr lang="fi-FI" dirty="0"/>
              <a:t>! muutokset)</a:t>
            </a:r>
          </a:p>
          <a:p>
            <a:pPr lvl="1"/>
            <a:r>
              <a:rPr lang="fi-FI" dirty="0"/>
              <a:t>mallisuoritukset ja testiohjeet </a:t>
            </a:r>
            <a:r>
              <a:rPr lang="fi-FI" dirty="0">
                <a:hlinkClick r:id="rId3"/>
              </a:rPr>
              <a:t>https://www.soveltuvuuskoe.fi/</a:t>
            </a:r>
            <a:endParaRPr lang="fi-FI" dirty="0"/>
          </a:p>
          <a:p>
            <a:r>
              <a:rPr lang="fi-FI" dirty="0"/>
              <a:t>Kokoontuminen liikuntavarusteissa klo 8.00 Kastellin monitoimitalon C-salissa tai A-salissa </a:t>
            </a:r>
          </a:p>
          <a:p>
            <a:r>
              <a:rPr lang="fi-FI" dirty="0"/>
              <a:t>Sisäänkäynti on pääovesta ja opastus aulasta klo 7.30 lähtien - aulassa on nimilistat, joiden ohjeiden mukaan oppilaat siirtyvät pukuhuoneisiin ja liikuntasaliin   </a:t>
            </a:r>
          </a:p>
          <a:p>
            <a:r>
              <a:rPr lang="fi-FI" dirty="0"/>
              <a:t>Sisäliikuntavarusteet, vesipullo ja omat eväät mukaan – </a:t>
            </a:r>
            <a:r>
              <a:rPr lang="fi-FI" dirty="0" err="1"/>
              <a:t>huom</a:t>
            </a:r>
            <a:r>
              <a:rPr lang="fi-FI" dirty="0"/>
              <a:t>! kouluruokailua ei ole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6050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983</Words>
  <Application>Microsoft Office PowerPoint</Application>
  <PresentationFormat>Laajakuva</PresentationFormat>
  <Paragraphs>112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Office-teema</vt:lpstr>
      <vt:lpstr>Opiskelu Kastellin koulun urheiluluokilla sekä   hakumenettely keväällä 2024</vt:lpstr>
      <vt:lpstr>Urheiluluokka</vt:lpstr>
      <vt:lpstr>Liikunnanopetus urheiluluokalla</vt:lpstr>
      <vt:lpstr>A2-kielen opiskelu ja liikunta</vt:lpstr>
      <vt:lpstr>Hakumenettely 2024</vt:lpstr>
      <vt:lpstr>Oppilasvalinta ja valintakoe</vt:lpstr>
      <vt:lpstr>Kastellin koulun urheiluluokan valintakoe 2024, perusosan osiot ja testit </vt:lpstr>
      <vt:lpstr>PowerPoint-esitys</vt:lpstr>
      <vt:lpstr>Valintakokeen perusosa keskiviikkona 14.2.2024 </vt:lpstr>
      <vt:lpstr>Valintakokeen lisänäyttöosa (lajitesti tai yleistesti) torstaina 15.2.2024 </vt:lpstr>
      <vt:lpstr>Valintakoepäivänä sairastaminen</vt:lpstr>
      <vt:lpstr>Valinnasta tiedottaminen ja paikan vastaanottaminen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Opiskelu Kastellin koulun urheiluluokilla sekä   hakumenettely keväällä 2024</dc:title>
  <dc:creator>Jukka Latva-Rasku</dc:creator>
  <cp:lastModifiedBy>Rauhala Samuli</cp:lastModifiedBy>
  <cp:revision>16</cp:revision>
  <dcterms:created xsi:type="dcterms:W3CDTF">2024-01-15T10:30:03Z</dcterms:created>
  <dcterms:modified xsi:type="dcterms:W3CDTF">2024-01-26T07:53:20Z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7f2b28d-54cf-44b6-aad9-6a2b7fb652a6_Enabled">
    <vt:lpwstr>true</vt:lpwstr>
  </property>
  <property fmtid="{D5CDD505-2E9C-101B-9397-08002B2CF9AE}" pid="3" name="MSIP_Label_e7f2b28d-54cf-44b6-aad9-6a2b7fb652a6_SetDate">
    <vt:lpwstr>2024-01-26T07:53:08Z</vt:lpwstr>
  </property>
  <property fmtid="{D5CDD505-2E9C-101B-9397-08002B2CF9AE}" pid="4" name="MSIP_Label_e7f2b28d-54cf-44b6-aad9-6a2b7fb652a6_Method">
    <vt:lpwstr>Standard</vt:lpwstr>
  </property>
  <property fmtid="{D5CDD505-2E9C-101B-9397-08002B2CF9AE}" pid="5" name="MSIP_Label_e7f2b28d-54cf-44b6-aad9-6a2b7fb652a6_Name">
    <vt:lpwstr>e7f2b28d-54cf-44b6-aad9-6a2b7fb652a6</vt:lpwstr>
  </property>
  <property fmtid="{D5CDD505-2E9C-101B-9397-08002B2CF9AE}" pid="6" name="MSIP_Label_e7f2b28d-54cf-44b6-aad9-6a2b7fb652a6_SiteId">
    <vt:lpwstr>5cc89a67-fa29-4356-af5d-f436abc7c21b</vt:lpwstr>
  </property>
  <property fmtid="{D5CDD505-2E9C-101B-9397-08002B2CF9AE}" pid="7" name="MSIP_Label_e7f2b28d-54cf-44b6-aad9-6a2b7fb652a6_ActionId">
    <vt:lpwstr>bcdacbbf-e0c0-438d-a6c2-42d1a2e3a29a</vt:lpwstr>
  </property>
  <property fmtid="{D5CDD505-2E9C-101B-9397-08002B2CF9AE}" pid="8" name="MSIP_Label_e7f2b28d-54cf-44b6-aad9-6a2b7fb652a6_ContentBits">
    <vt:lpwstr>0</vt:lpwstr>
  </property>
</Properties>
</file>