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F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D43C0C-E969-6513-7BA5-D65A60F32174}" v="5" dt="2025-12-16T16:29:40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8" d="100"/>
          <a:sy n="18" d="100"/>
        </p:scale>
        <p:origin x="289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appana Niina" userId="S::niina.raappana@eduouka.fi::b381fd08-9aee-4060-97ec-19b5a3915f54" providerId="AD" clId="Web-{68D43C0C-E969-6513-7BA5-D65A60F32174}"/>
    <pc:docChg chg="modSld">
      <pc:chgData name="Raappana Niina" userId="S::niina.raappana@eduouka.fi::b381fd08-9aee-4060-97ec-19b5a3915f54" providerId="AD" clId="Web-{68D43C0C-E969-6513-7BA5-D65A60F32174}" dt="2025-12-16T16:29:40.867" v="2" actId="20577"/>
      <pc:docMkLst>
        <pc:docMk/>
      </pc:docMkLst>
      <pc:sldChg chg="modSp">
        <pc:chgData name="Raappana Niina" userId="S::niina.raappana@eduouka.fi::b381fd08-9aee-4060-97ec-19b5a3915f54" providerId="AD" clId="Web-{68D43C0C-E969-6513-7BA5-D65A60F32174}" dt="2025-12-16T16:29:40.867" v="2" actId="20577"/>
        <pc:sldMkLst>
          <pc:docMk/>
          <pc:sldMk cId="3523613209" sldId="257"/>
        </pc:sldMkLst>
        <pc:spChg chg="mod">
          <ac:chgData name="Raappana Niina" userId="S::niina.raappana@eduouka.fi::b381fd08-9aee-4060-97ec-19b5a3915f54" providerId="AD" clId="Web-{68D43C0C-E969-6513-7BA5-D65A60F32174}" dt="2025-12-16T16:29:35.742" v="1" actId="20577"/>
          <ac:spMkLst>
            <pc:docMk/>
            <pc:sldMk cId="3523613209" sldId="257"/>
            <ac:spMk id="2" creationId="{00000000-0000-0000-0000-000000000000}"/>
          </ac:spMkLst>
        </pc:spChg>
        <pc:spChg chg="mod">
          <ac:chgData name="Raappana Niina" userId="S::niina.raappana@eduouka.fi::b381fd08-9aee-4060-97ec-19b5a3915f54" providerId="AD" clId="Web-{68D43C0C-E969-6513-7BA5-D65A60F32174}" dt="2025-12-16T16:29:40.867" v="2" actId="20577"/>
          <ac:spMkLst>
            <pc:docMk/>
            <pc:sldMk cId="3523613209" sldId="257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80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501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313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15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57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8542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00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801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5430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951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27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93FF3-78E0-4421-8EFC-DBEA7985A03D}" type="datetimeFigureOut">
              <a:rPr lang="fi-FI" smtClean="0"/>
              <a:t>16.12.2025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4B6A9-4227-487C-AA55-A79B6EC0A2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300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7969" y="269240"/>
            <a:ext cx="10515600" cy="626548"/>
          </a:xfrm>
        </p:spPr>
        <p:txBody>
          <a:bodyPr>
            <a:noAutofit/>
          </a:bodyPr>
          <a:lstStyle/>
          <a:p>
            <a:r>
              <a:rPr lang="fi-FI" sz="3200" b="1" dirty="0"/>
              <a:t>KASTELLIN URHEILUYLÄKOULU, VALINTA 2026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277969" y="3796430"/>
            <a:ext cx="11372045" cy="28462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277968" y="2039588"/>
            <a:ext cx="8121869" cy="1477328"/>
          </a:xfrm>
          <a:prstGeom prst="rect">
            <a:avLst/>
          </a:prstGeom>
          <a:solidFill>
            <a:srgbClr val="92D050"/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rgbClr val="002060"/>
                </a:solidFill>
              </a:rPr>
              <a:t>URHEILUYLÄKOULUN LISÄNÄYTTÖ</a:t>
            </a:r>
          </a:p>
          <a:p>
            <a:pPr algn="ctr"/>
            <a:endParaRPr lang="fi-FI" b="1" dirty="0"/>
          </a:p>
          <a:p>
            <a:pPr algn="ctr"/>
            <a:endParaRPr lang="fi-FI" sz="2400" b="1" dirty="0"/>
          </a:p>
          <a:p>
            <a:pPr algn="ctr"/>
            <a:endParaRPr lang="fi-FI" sz="2400" b="1" dirty="0"/>
          </a:p>
        </p:txBody>
      </p:sp>
      <p:sp>
        <p:nvSpPr>
          <p:cNvPr id="7" name="Tekstiruutu 6"/>
          <p:cNvSpPr txBox="1"/>
          <p:nvPr/>
        </p:nvSpPr>
        <p:spPr>
          <a:xfrm>
            <a:off x="606286" y="2457599"/>
            <a:ext cx="7484165" cy="1015663"/>
          </a:xfrm>
          <a:prstGeom prst="rect">
            <a:avLst/>
          </a:prstGeom>
          <a:solidFill>
            <a:srgbClr val="C10FAC"/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>
                <a:solidFill>
                  <a:schemeClr val="bg1"/>
                </a:solidFill>
              </a:rPr>
              <a:t>Suomen Olympiakomitean suosittelema yleistesti tai </a:t>
            </a:r>
          </a:p>
          <a:p>
            <a:pPr algn="ctr"/>
            <a:r>
              <a:rPr lang="fi-FI" sz="2000" b="1" dirty="0">
                <a:solidFill>
                  <a:schemeClr val="bg1"/>
                </a:solidFill>
              </a:rPr>
              <a:t>koulun painotuslajeissa valtakunnalliset lajitestit</a:t>
            </a:r>
          </a:p>
          <a:p>
            <a:pPr algn="ctr"/>
            <a:r>
              <a:rPr lang="fi-FI" sz="2000" b="1" dirty="0">
                <a:solidFill>
                  <a:schemeClr val="bg1"/>
                </a:solidFill>
              </a:rPr>
              <a:t>Max 8 p.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277969" y="1113745"/>
            <a:ext cx="11075831" cy="707886"/>
          </a:xfrm>
          <a:prstGeom prst="rect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000" b="1">
                <a:solidFill>
                  <a:srgbClr val="002060"/>
                </a:solidFill>
              </a:rPr>
              <a:t>Urheiluyläkoulun urheiluluokkien oppilasvalinta 2026 = </a:t>
            </a:r>
          </a:p>
          <a:p>
            <a:pPr algn="ctr"/>
            <a:r>
              <a:rPr lang="fi-FI" sz="2000" b="1" dirty="0">
                <a:solidFill>
                  <a:srgbClr val="002060"/>
                </a:solidFill>
              </a:rPr>
              <a:t>soveltuvuuskokeen perusosa + lisänäyttö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08486" y="3911494"/>
            <a:ext cx="10932102" cy="2616101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b="1" dirty="0">
                <a:solidFill>
                  <a:srgbClr val="002060"/>
                </a:solidFill>
              </a:rPr>
              <a:t>URHEILUYLÄKOULUN PERUSOSA, MUUTOKSIN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1. Liikkumistaidot ja nopeus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2. Kestävyys		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3. Voima				5,5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4. Tasapainotaidot ja rytmi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5. Liikkuvuus				5,5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6. Välineenkäsittelytaidot			4 p.</a:t>
            </a:r>
          </a:p>
          <a:p>
            <a:r>
              <a:rPr lang="fi-FI" sz="2000" b="1" dirty="0">
                <a:solidFill>
                  <a:srgbClr val="002060"/>
                </a:solidFill>
              </a:rPr>
              <a:t>7. Koulukohtainen osa			4 p.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5812000" y="4342716"/>
            <a:ext cx="4723477" cy="707886"/>
          </a:xfrm>
          <a:prstGeom prst="rect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i-FI" sz="2000" i="1" dirty="0">
                <a:solidFill>
                  <a:schemeClr val="accent5">
                    <a:lumMod val="50000"/>
                  </a:schemeClr>
                </a:solidFill>
              </a:rPr>
              <a:t>Kaikki perusosan testiosiot huomioidaan. Maksimipisteet </a:t>
            </a:r>
            <a:r>
              <a:rPr lang="fi-FI" sz="2000" i="1">
                <a:solidFill>
                  <a:schemeClr val="accent5">
                    <a:lumMod val="50000"/>
                  </a:schemeClr>
                </a:solidFill>
              </a:rPr>
              <a:t>ovat 31 </a:t>
            </a:r>
            <a:r>
              <a:rPr lang="fi-FI" sz="2000" i="1" dirty="0">
                <a:solidFill>
                  <a:schemeClr val="accent5">
                    <a:lumMod val="50000"/>
                  </a:schemeClr>
                </a:solidFill>
              </a:rPr>
              <a:t>p.</a:t>
            </a:r>
          </a:p>
        </p:txBody>
      </p:sp>
      <p:sp>
        <p:nvSpPr>
          <p:cNvPr id="12" name="Ylänuoli 11"/>
          <p:cNvSpPr/>
          <p:nvPr/>
        </p:nvSpPr>
        <p:spPr>
          <a:xfrm>
            <a:off x="8550733" y="1858828"/>
            <a:ext cx="2829571" cy="1937600"/>
          </a:xfrm>
          <a:prstGeom prst="upArrow">
            <a:avLst>
              <a:gd name="adj1" fmla="val 50000"/>
              <a:gd name="adj2" fmla="val 46952"/>
            </a:avLst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>
                <a:solidFill>
                  <a:srgbClr val="002060"/>
                </a:solidFill>
              </a:rPr>
              <a:t>Valinta:</a:t>
            </a:r>
          </a:p>
          <a:p>
            <a:pPr algn="ctr"/>
            <a:r>
              <a:rPr lang="fi-FI" sz="2000" b="1" dirty="0">
                <a:solidFill>
                  <a:srgbClr val="002060"/>
                </a:solidFill>
              </a:rPr>
              <a:t>Perusosa + lisänäyttö</a:t>
            </a:r>
          </a:p>
          <a:p>
            <a:pPr algn="ctr"/>
            <a:r>
              <a:rPr lang="fi-FI" sz="2000" b="1" dirty="0">
                <a:solidFill>
                  <a:srgbClr val="002060"/>
                </a:solidFill>
              </a:rPr>
              <a:t>39 p.</a:t>
            </a:r>
          </a:p>
        </p:txBody>
      </p:sp>
      <p:sp>
        <p:nvSpPr>
          <p:cNvPr id="14" name="Ylänuoli 13"/>
          <p:cNvSpPr/>
          <p:nvPr/>
        </p:nvSpPr>
        <p:spPr>
          <a:xfrm>
            <a:off x="6367679" y="3327053"/>
            <a:ext cx="1928656" cy="978408"/>
          </a:xfrm>
          <a:prstGeom prst="upArrow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b="1" dirty="0">
                <a:solidFill>
                  <a:srgbClr val="002060"/>
                </a:solidFill>
              </a:rPr>
              <a:t>31 p.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88CB7714-82CB-46C8-AB58-4992CE0C9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6976" y="90334"/>
            <a:ext cx="3173037" cy="986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613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123</Words>
  <Application>Microsoft Office PowerPoint</Application>
  <PresentationFormat>Laajakuva</PresentationFormat>
  <Paragraphs>21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KASTELLIN URHEILUYLÄKOULU, VALINTA 2026</vt:lpstr>
    </vt:vector>
  </TitlesOfParts>
  <Company>Oulun Tietotekniikka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Latva-Rasku Jukka</dc:creator>
  <cp:lastModifiedBy>Niina Raappana</cp:lastModifiedBy>
  <cp:revision>30</cp:revision>
  <cp:lastPrinted>2021-01-08T08:24:26Z</cp:lastPrinted>
  <dcterms:created xsi:type="dcterms:W3CDTF">2018-12-17T09:36:44Z</dcterms:created>
  <dcterms:modified xsi:type="dcterms:W3CDTF">2025-12-16T16:29:45Z</dcterms:modified>
</cp:coreProperties>
</file>