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5" r:id="rId2"/>
    <p:sldId id="314" r:id="rId3"/>
    <p:sldId id="313" r:id="rId4"/>
    <p:sldId id="312" r:id="rId5"/>
    <p:sldId id="311" r:id="rId6"/>
    <p:sldId id="318" r:id="rId7"/>
    <p:sldId id="319" r:id="rId8"/>
    <p:sldId id="320" r:id="rId9"/>
    <p:sldId id="321" r:id="rId1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77EA2-AAD9-42FF-9819-A407E38D0D3A}" type="datetimeFigureOut">
              <a:rPr lang="fi-FI" smtClean="0"/>
              <a:t>13.1.2025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8FC2-2487-41E3-AE00-263B1B95D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91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- ilma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 rot="5400000">
            <a:off x="-957065" y="957069"/>
            <a:ext cx="6858001" cy="4943872"/>
          </a:xfrm>
          <a:prstGeom prst="rect">
            <a:avLst/>
          </a:prstGeom>
          <a:solidFill>
            <a:srgbClr val="2D41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solidFill>
                <a:srgbClr val="2D414B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1" y="0"/>
            <a:ext cx="4405131" cy="1892829"/>
          </a:xfrm>
          <a:prstGeom prst="rect">
            <a:avLst/>
          </a:prstGeom>
        </p:spPr>
      </p:pic>
      <p:grpSp>
        <p:nvGrpSpPr>
          <p:cNvPr id="9" name="Ryhmä 8"/>
          <p:cNvGrpSpPr/>
          <p:nvPr userDrawn="1"/>
        </p:nvGrpSpPr>
        <p:grpSpPr>
          <a:xfrm>
            <a:off x="1005636" y="5838469"/>
            <a:ext cx="2854883" cy="456444"/>
            <a:chOff x="6679330" y="4496060"/>
            <a:chExt cx="2102869" cy="3362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330" y="4575916"/>
              <a:ext cx="844998" cy="227193"/>
            </a:xfrm>
            <a:prstGeom prst="rect">
              <a:avLst/>
            </a:prstGeom>
          </p:spPr>
        </p:pic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4496060"/>
              <a:ext cx="969839" cy="336211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9403" y="2468893"/>
            <a:ext cx="3552395" cy="18242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lnSpc>
                <a:spcPts val="5067"/>
              </a:lnSpc>
              <a:defRPr sz="4800" b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19403" y="4516925"/>
            <a:ext cx="3552395" cy="832288"/>
          </a:xfrm>
        </p:spPr>
        <p:txBody>
          <a:bodyPr>
            <a:normAutofit/>
          </a:bodyPr>
          <a:lstStyle>
            <a:lvl1pPr marL="0" indent="0" algn="l">
              <a:buNone/>
              <a:defRPr sz="2133" i="1">
                <a:solidFill>
                  <a:schemeClr val="bg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30416" y="534921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8C52024B-D8DF-4BFC-9A9D-8F73C433B57C}" type="datetimeFigureOut">
              <a:rPr lang="fi-FI" smtClean="0"/>
              <a:pPr/>
              <a:t>13.1.2025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0567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7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95060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7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61997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73C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09392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B94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95895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B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25482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59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10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096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B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10740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0930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67625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2D4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822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D2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09870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tumm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9B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bg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7450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vaale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990109"/>
            <a:ext cx="7488832" cy="1143000"/>
          </a:xfrm>
        </p:spPr>
        <p:txBody>
          <a:bodyPr>
            <a:normAutofit/>
          </a:bodyPr>
          <a:lstStyle>
            <a:lvl1pPr algn="l">
              <a:defRPr sz="3467" b="1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180862"/>
            <a:ext cx="7502624" cy="394477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1D4E0138-85A6-4F39-803A-A204692A213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8496267" y="0"/>
            <a:ext cx="3695733" cy="6858000"/>
          </a:xfrm>
          <a:prstGeom prst="rect">
            <a:avLst/>
          </a:prstGeom>
          <a:solidFill>
            <a:srgbClr val="EB8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00" y="0"/>
            <a:ext cx="2304256" cy="990109"/>
          </a:xfrm>
          <a:prstGeom prst="rect">
            <a:avLst/>
          </a:prstGeom>
        </p:spPr>
      </p:pic>
      <p:sp>
        <p:nvSpPr>
          <p:cNvPr id="10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8784299" y="1508789"/>
            <a:ext cx="2952899" cy="1152127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defRPr sz="2667" b="1" i="0">
                <a:solidFill>
                  <a:schemeClr val="tx1"/>
                </a:solidFill>
                <a:latin typeface="+mj-lt"/>
              </a:defRPr>
            </a:lvl1pPr>
            <a:lvl2pPr>
              <a:defRPr sz="3200" b="1" i="1">
                <a:solidFill>
                  <a:schemeClr val="bg1"/>
                </a:solidFill>
                <a:latin typeface="+mj-lt"/>
              </a:defRPr>
            </a:lvl2pPr>
            <a:lvl3pPr>
              <a:defRPr sz="3200" b="1" i="1">
                <a:solidFill>
                  <a:schemeClr val="bg1"/>
                </a:solidFill>
                <a:latin typeface="+mj-lt"/>
              </a:defRPr>
            </a:lvl3pPr>
            <a:lvl4pPr>
              <a:defRPr sz="3200" b="1" i="1">
                <a:solidFill>
                  <a:schemeClr val="bg1"/>
                </a:solidFill>
                <a:latin typeface="+mj-lt"/>
              </a:defRPr>
            </a:lvl4pPr>
            <a:lvl5pPr>
              <a:defRPr sz="3200" b="1" i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tähän</a:t>
            </a:r>
          </a:p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293523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89994" y="563199"/>
            <a:ext cx="11370636" cy="104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89995" y="1604797"/>
            <a:ext cx="11370635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460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1219170" rtl="0" eaLnBrk="1" latinLnBrk="0" hangingPunct="1">
        <a:spcBef>
          <a:spcPct val="0"/>
        </a:spcBef>
        <a:buFont typeface="Arial" panose="020B0604020202020204" pitchFamily="34" charset="0"/>
        <a:buNone/>
        <a:defRPr sz="4800" b="1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  <a:lvl2pPr marL="609585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219170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82875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438339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506777" y="1938969"/>
            <a:ext cx="5475382" cy="2798284"/>
          </a:xfrm>
        </p:spPr>
        <p:txBody>
          <a:bodyPr/>
          <a:lstStyle/>
          <a:p>
            <a:r>
              <a:rPr lang="fi-FI" sz="5400" dirty="0"/>
              <a:t>Liikuntaluokat</a:t>
            </a:r>
          </a:p>
        </p:txBody>
      </p:sp>
    </p:spTree>
    <p:extLst>
      <p:ext uri="{BB962C8B-B14F-4D97-AF65-F5344CB8AC3E}">
        <p14:creationId xmlns:p14="http://schemas.microsoft.com/office/powerpoint/2010/main" val="62349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 fontScale="62500" lnSpcReduction="20000"/>
          </a:bodyPr>
          <a:lstStyle/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Liikuntaluokat ovat osa Oulun kaupungin erikoisluokkatoimintaa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Toiminnan arviointia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Erikoisluokkatoimintaa on arvioitu monissa työryhmissä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Toiminta on arvioissa koettu säilyttämisen ja kehittämisen arvoiseksi 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Liikuntaluokat sijaitsevat Kastellin ja Kaukovainion kouluissa</a:t>
            </a:r>
          </a:p>
          <a:p>
            <a:pPr lvl="1"/>
            <a:endParaRPr lang="fi-FI" sz="2600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2600" dirty="0"/>
              <a:t>Erikoisluokille hakeudutaan valintakokeen kautta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Ohjeet hakemiseen: </a:t>
            </a:r>
            <a:r>
              <a:rPr lang="fi-FI" sz="2200" b="1" u="sng" dirty="0">
                <a:effectLst/>
                <a:ea typeface="Times New Roman" panose="02020603050405020304" pitchFamily="18" charset="0"/>
              </a:rPr>
              <a:t>www.ouka.fi/perusopetus</a:t>
            </a:r>
            <a:endParaRPr lang="fi-FI" sz="2200" b="1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>
                <a:effectLst/>
                <a:ea typeface="Calibri" panose="020F0502020204030204" pitchFamily="34" charset="0"/>
              </a:rPr>
              <a:t>Haku tapahtuu täyttämällä sähköisen hakemuslomakkeen Wilmassa osoitteessa: </a:t>
            </a:r>
            <a:r>
              <a:rPr lang="fi-FI" sz="2200" b="1" u="sng" dirty="0">
                <a:effectLst/>
                <a:ea typeface="Calibri" panose="020F0502020204030204" pitchFamily="34" charset="0"/>
              </a:rPr>
              <a:t>https://ouka.inschool.fi/browsecourses</a:t>
            </a:r>
            <a:endParaRPr lang="fi-FI" sz="2200" b="1" dirty="0">
              <a:effectLst/>
              <a:ea typeface="Calibri" panose="020F0502020204030204" pitchFamily="34" charset="0"/>
            </a:endParaRP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b="1" dirty="0"/>
              <a:t>Hakuaika on </a:t>
            </a:r>
            <a:r>
              <a:rPr lang="fi-FI" sz="2200" b="1" dirty="0">
                <a:effectLst/>
                <a:ea typeface="Calibri" panose="020F0502020204030204" pitchFamily="34" charset="0"/>
              </a:rPr>
              <a:t>23.1. - 5.2.2025</a:t>
            </a:r>
            <a:endParaRPr lang="fi-FI" sz="2200" b="1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Oppilas voi hakea kumpaan tahansa liikunnan erikoisluokkaopetusta tarjoavaan kouluun asuinpaikasta riippumatta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Huoltaja valitsee lomakkeessa ensisijaisen koulun ja mahdollisen toisen vaihtoehdon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2200" dirty="0"/>
              <a:t>Oppilaan on mahdollista saada erikoisluokkapaikka toisesta koulusta, jos pisteet eivät riitä ensisijaiseen vaihtoehtoon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2200" dirty="0"/>
              <a:t>Lisätietoa liikuntaluokista:</a:t>
            </a:r>
          </a:p>
          <a:p>
            <a:pPr lvl="2"/>
            <a:r>
              <a:rPr lang="fi-FI" sz="2200" b="1" u="sng" dirty="0">
                <a:effectLst/>
                <a:ea typeface="Times New Roman" panose="02020603050405020304" pitchFamily="18" charset="0"/>
              </a:rPr>
              <a:t>https://www.ouka.fi/opiskelu-perusopetuksessa/erikoisluokat</a:t>
            </a:r>
            <a:endParaRPr lang="fi-FI" sz="2200" b="1" dirty="0"/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Yleistä </a:t>
            </a:r>
          </a:p>
          <a:p>
            <a:r>
              <a:rPr lang="fi-FI" dirty="0"/>
              <a:t>liikuntaluokista ja hakemisesta</a:t>
            </a:r>
          </a:p>
          <a:p>
            <a:r>
              <a:rPr lang="fi-FI" dirty="0"/>
              <a:t>Hakuaika: 23.1. – 5.2.2025</a:t>
            </a:r>
          </a:p>
          <a:p>
            <a:r>
              <a:rPr lang="fi-FI" dirty="0"/>
              <a:t>Haetaan Wilmassa sähköisellä lomakkeella</a:t>
            </a:r>
          </a:p>
        </p:txBody>
      </p:sp>
    </p:spTree>
    <p:extLst>
      <p:ext uri="{BB962C8B-B14F-4D97-AF65-F5344CB8AC3E}">
        <p14:creationId xmlns:p14="http://schemas.microsoft.com/office/powerpoint/2010/main" val="14081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800" dirty="0"/>
              <a:t>Ero tavalliseen luokkaan...</a:t>
            </a:r>
            <a:endParaRPr lang="fi-FI" sz="16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Lähtökohtaisesti opiskelu on samanlaista kuin tavallisessakin luokassa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Liikuntaa on enemmän ja vuoden aikana vieraillaan useissa koululiikuntatapahtumissa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Tuntijako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600" dirty="0"/>
              <a:t>Osa liikuntatunneista otetaan luokkatasosta riippuen musiikin, kuvataiteen, käsityön ja valinnaisaineiden tunneista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600" dirty="0"/>
              <a:t>Oppilaan viikkotuntimäärä pysyy näin samana kuin muillakin oppilailla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600" dirty="0"/>
              <a:t>Oppilaalla on mahdollista valita A2-kieli 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937260" lvl="2" indent="-342900">
              <a:buFont typeface="Wingdings" panose="05000000000000000000" pitchFamily="2" charset="2"/>
              <a:buChar char="Ø"/>
            </a:pPr>
            <a:endParaRPr lang="fi-FI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>
                <a:latin typeface="Segoe UI" panose="020B0502040204020203" pitchFamily="34" charset="0"/>
              </a:rPr>
              <a:t>Alakoulun liikuntaluokkien jälkeen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Oppilas voi pyrkiä pääsykokeiden kautta Kastelliin urheiluluokalle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Kaukovainiolla on </a:t>
            </a:r>
            <a:r>
              <a:rPr lang="fi-FI" sz="1500"/>
              <a:t>toiminut kahdeksan </a:t>
            </a:r>
            <a:r>
              <a:rPr lang="fi-FI" sz="1500" dirty="0"/>
              <a:t>vuotta yläkoulussa liikuntapainotteinen luokka. Oppilas voi halutessaan jatkaa tällä luokalla, vaikka hänen lähikoulunsa on muualla. Liikuntapainotteiselle luokalle ei järjestetä erillistä pääsykoetta.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Oppilas voi palata lähikouluun.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Opiskelu liikuntaluokalla</a:t>
            </a:r>
          </a:p>
        </p:txBody>
      </p:sp>
    </p:spTree>
    <p:extLst>
      <p:ext uri="{BB962C8B-B14F-4D97-AF65-F5344CB8AC3E}">
        <p14:creationId xmlns:p14="http://schemas.microsoft.com/office/powerpoint/2010/main" val="64108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513170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300" b="1" dirty="0"/>
              <a:t>Valintakokeet Kastellin monitoimitalossa tiistaina </a:t>
            </a:r>
            <a:r>
              <a:rPr lang="fi-FI" b="1" dirty="0"/>
              <a:t>11.2.2025 klo 9.30 – 13.00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endParaRPr lang="fi-FI" sz="16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ea typeface="Calibri" panose="020F0502020204030204" pitchFamily="34" charset="0"/>
              </a:rPr>
              <a:t>Valintakokeisiin ei lähetetä erillistä kutsua!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>
                <a:effectLst/>
                <a:ea typeface="Calibri" panose="020F0502020204030204" pitchFamily="34" charset="0"/>
              </a:rPr>
              <a:t>Sisäänkäynti monitoimitaloon tapahtuu pääovesta. Aulassa on opastus pukuhuoneisiin klo 9.00 lähtien.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Valintakokeissa on viisi osiota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Valintakokeissa testataan monipuolisesti lapsen liikunnallisia perusominaisuuksia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Valintakokeissa ei ole lajiosioita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Valintakokeet on suunniteltu niin, että suoritusten arviointi on mahdollisimman helppoa ja että kokeen osiot ovat valintavaikutukseltaan samanarvoisia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Jokaisessa lajissa paras 10 % hakijoista saa 10 pistettä, seuraavat 10 % saa 9 pistettä jne.</a:t>
            </a:r>
          </a:p>
          <a:p>
            <a:pPr lvl="2"/>
            <a:endParaRPr lang="fi-FI" sz="18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Varusteet valintakokeisiin: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sisäpelikengät / lenkkarit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sisäliikuntavaatteet</a:t>
            </a:r>
          </a:p>
          <a:p>
            <a:pPr marL="2171654" lvl="3" indent="-342900">
              <a:buFont typeface="Wingdings" panose="05000000000000000000" pitchFamily="2" charset="2"/>
              <a:buChar char="Ø"/>
            </a:pPr>
            <a:r>
              <a:rPr lang="fi-FI" sz="1800" dirty="0"/>
              <a:t>eväät</a:t>
            </a:r>
          </a:p>
          <a:p>
            <a:pPr lvl="3"/>
            <a:endParaRPr lang="fi-FI" sz="1800" dirty="0"/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Vain valintakokeilla on merkitystä, eli oppilaiden koulumenestystä, käyttäytymistä jne. ei arvioida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dirty="0"/>
              <a:t>Päätös julkaistaan </a:t>
            </a:r>
            <a:r>
              <a:rPr lang="fi-FI" sz="1800" b="1" dirty="0"/>
              <a:t>Wilmassa</a:t>
            </a:r>
            <a:r>
              <a:rPr lang="fi-FI" sz="1800" dirty="0"/>
              <a:t> </a:t>
            </a:r>
            <a:r>
              <a:rPr lang="fi-FI" sz="1800" b="1" dirty="0"/>
              <a:t>maaliskuun aikana.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Huoltaja vahvistaa paikan vastaanottamisesta viikon sisällä kyseisen erikoisluokkakoulun koulusihteerille.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800" b="1" dirty="0"/>
              <a:t>Jos oppilas on valintakokeiden aikaan sairaana, niin hänen on toimitettava lääkärintodistus siihen kouluun, johon hän hakee ensisijaisesti. Valintakokeiden varapäivä ilmoitetaan myöhemmin.</a:t>
            </a:r>
          </a:p>
          <a:p>
            <a:pPr lvl="2"/>
            <a:endParaRPr lang="fi-FI" sz="1600" dirty="0"/>
          </a:p>
          <a:p>
            <a:endParaRPr lang="fi-FI" sz="20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8784299" y="1508789"/>
            <a:ext cx="2952899" cy="1873389"/>
          </a:xfrm>
        </p:spPr>
        <p:txBody>
          <a:bodyPr/>
          <a:lstStyle/>
          <a:p>
            <a:r>
              <a:rPr lang="fi-FI" dirty="0"/>
              <a:t>Valintakokeet Kastellin monitoimitalossa tiistaina 11.2.2025 </a:t>
            </a:r>
          </a:p>
          <a:p>
            <a:r>
              <a:rPr lang="fi-FI" dirty="0"/>
              <a:t>klo 9.30 – 13.00</a:t>
            </a:r>
          </a:p>
        </p:txBody>
      </p:sp>
    </p:spTree>
    <p:extLst>
      <p:ext uri="{BB962C8B-B14F-4D97-AF65-F5344CB8AC3E}">
        <p14:creationId xmlns:p14="http://schemas.microsoft.com/office/powerpoint/2010/main" val="178869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Miksi liikuntaluokalle?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monipuolista liikuntaa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ammattitaitoista ohjausta, valmennuksellinen ote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liikuntamäärä lisääntyy 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liikunta rytmittyy tasaisesti koko päivälle, ei pelkästään iltapainotteisesti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ei pelkkää liikkumista, vaan myös opettamista/valistamista (esim. levon ja ravinnon merkitys)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 err="1"/>
              <a:t>OSUA:n</a:t>
            </a:r>
            <a:r>
              <a:rPr lang="fi-FI" sz="1600" dirty="0"/>
              <a:t> kanssa tehtävä yhteistyö</a:t>
            </a:r>
          </a:p>
          <a:p>
            <a:pPr lvl="1"/>
            <a:endParaRPr lang="fi-FI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Erityisesti huomioitavaa: 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liikuntaluokan opetussuunnitelma on rakennettu siten, että lapsen ikään liittyvät herkkyyskaudet huomioidaan opetuksessa</a:t>
            </a:r>
          </a:p>
          <a:p>
            <a:endParaRPr lang="fi-FI" sz="28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Voisi kiinnostaa…</a:t>
            </a:r>
          </a:p>
        </p:txBody>
      </p:sp>
    </p:spTree>
    <p:extLst>
      <p:ext uri="{BB962C8B-B14F-4D97-AF65-F5344CB8AC3E}">
        <p14:creationId xmlns:p14="http://schemas.microsoft.com/office/powerpoint/2010/main" val="17356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Käytännön esimerkkejä herkkyyskausien huomioimisesta eri ikätasoilla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dirty="0"/>
              <a:t>3.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motoriset perustaidot, eli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tasapainotaidot (koukistus, ojennus, kierto, kääntyminen ja heiluminen)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liikkumistaidot (ryömiminen, kieriminen, konttaaminen, kiipeäminen, kävely, juokseminen, hyppiminen ja laukka)</a:t>
            </a:r>
          </a:p>
          <a:p>
            <a:pPr marL="1562070" lvl="2" indent="-342900">
              <a:buFont typeface="Wingdings" panose="05000000000000000000" pitchFamily="2" charset="2"/>
              <a:buChar char="Ø"/>
            </a:pPr>
            <a:r>
              <a:rPr lang="fi-FI" sz="1500" dirty="0"/>
              <a:t>käsittelytaidot (vieritystä, pyöritystä, työntyä, vetoa, heittoa, kiinniottoa, potkua, pompotusta, lyöntiä ja kuljetusta)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motoriset perustaitojen hallinta on edellytys sille, että lapsi voi oppia erilaisia lajitaitoja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motorisia taitoja kehittäviä liikuntamuotoja ovat esimerkiksi voimistelu, erilaiset pienpelit ja leikit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/>
              <a:t>pelikäsityksen kehittäminen</a:t>
            </a:r>
            <a:endParaRPr lang="fi-FI" sz="1600" dirty="0"/>
          </a:p>
          <a:p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Miksipäs ei!</a:t>
            </a:r>
          </a:p>
        </p:txBody>
      </p:sp>
    </p:spTree>
    <p:extLst>
      <p:ext uri="{BB962C8B-B14F-4D97-AF65-F5344CB8AC3E}">
        <p14:creationId xmlns:p14="http://schemas.microsoft.com/office/powerpoint/2010/main" val="19025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4.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motoristen taitojen vahvistaminen, taitovaatimusten lisääminen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voima, erityisesti lihaskunto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pienpelit ja leikit, yleisurheilu, voimistelu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kiinnitetään huomiota alkulämmittelyyn ja loppuverryttelyyn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alkulämmittelyn yhteydessä kevyt kuntopiiri, aktiiviset venytykset</a:t>
            </a:r>
          </a:p>
          <a:p>
            <a:pPr lvl="1"/>
            <a:endParaRPr lang="fi-FI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5.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motoriset taidot, erityisesti lajitaidot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nopeuden harjoittaminen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liikkuvuus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viestit, pallopelit, kuntopiirit, venyttelyt, pitkäkestoiset suoritukset esim. hiihto ja suunnistus</a:t>
            </a:r>
          </a:p>
          <a:p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No, ilman muuta!</a:t>
            </a:r>
          </a:p>
        </p:txBody>
      </p:sp>
    </p:spTree>
    <p:extLst>
      <p:ext uri="{BB962C8B-B14F-4D97-AF65-F5344CB8AC3E}">
        <p14:creationId xmlns:p14="http://schemas.microsoft.com/office/powerpoint/2010/main" val="406357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508789"/>
            <a:ext cx="7502624" cy="461684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1800" dirty="0"/>
              <a:t>6. luokka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lajitaidot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nopeus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voima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kestävyys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fi-FI" sz="1500" dirty="0"/>
              <a:t>pallopelit, yleisurheilu (myös pitkäkestoiset suoritukset) , kuntopiirit,  alku- ja loppuverryttelyt</a:t>
            </a:r>
          </a:p>
          <a:p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Liikuntaluokalle?</a:t>
            </a:r>
          </a:p>
          <a:p>
            <a:r>
              <a:rPr lang="fi-FI" dirty="0"/>
              <a:t>Varmasti!</a:t>
            </a:r>
          </a:p>
        </p:txBody>
      </p:sp>
    </p:spTree>
    <p:extLst>
      <p:ext uri="{BB962C8B-B14F-4D97-AF65-F5344CB8AC3E}">
        <p14:creationId xmlns:p14="http://schemas.microsoft.com/office/powerpoint/2010/main" val="334339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keskustelua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195625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625</Words>
  <Application>Microsoft Office PowerPoint</Application>
  <PresentationFormat>Laajakuva</PresentationFormat>
  <Paragraphs>103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Times New Roman</vt:lpstr>
      <vt:lpstr>Wingdings</vt:lpstr>
      <vt:lpstr>Mukautettu suunnittelumalli</vt:lpstr>
      <vt:lpstr>Liikuntaluokat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Kysymyksiä ja keskustelua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Mäkikyrö Pasi</dc:creator>
  <cp:lastModifiedBy>Lotvonen Kai</cp:lastModifiedBy>
  <cp:revision>149</cp:revision>
  <cp:lastPrinted>2025-01-13T13:33:56Z</cp:lastPrinted>
  <dcterms:created xsi:type="dcterms:W3CDTF">2017-09-25T09:17:32Z</dcterms:created>
  <dcterms:modified xsi:type="dcterms:W3CDTF">2025-01-13T14:09:06Z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2022-01-04T13:39:48Z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77a9bbe1-4280-4332-8754-6c9d56e8b135</vt:lpwstr>
  </property>
  <property fmtid="{D5CDD505-2E9C-101B-9397-08002B2CF9AE}" pid="8" name="MSIP_Label_e7f2b28d-54cf-44b6-aad9-6a2b7fb652a6_ContentBits">
    <vt:lpwstr>0</vt:lpwstr>
  </property>
</Properties>
</file>