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84" r:id="rId5"/>
    <p:sldMasterId id="2147483719" r:id="rId6"/>
  </p:sldMasterIdLst>
  <p:notesMasterIdLst>
    <p:notesMasterId r:id="rId25"/>
  </p:notesMasterIdLst>
  <p:sldIdLst>
    <p:sldId id="291" r:id="rId7"/>
    <p:sldId id="260" r:id="rId8"/>
    <p:sldId id="257" r:id="rId9"/>
    <p:sldId id="338" r:id="rId10"/>
    <p:sldId id="327" r:id="rId11"/>
    <p:sldId id="339" r:id="rId12"/>
    <p:sldId id="341" r:id="rId13"/>
    <p:sldId id="263" r:id="rId14"/>
    <p:sldId id="342" r:id="rId15"/>
    <p:sldId id="290" r:id="rId16"/>
    <p:sldId id="274" r:id="rId17"/>
    <p:sldId id="340" r:id="rId18"/>
    <p:sldId id="333" r:id="rId19"/>
    <p:sldId id="289" r:id="rId20"/>
    <p:sldId id="335" r:id="rId21"/>
    <p:sldId id="288" r:id="rId22"/>
    <p:sldId id="337" r:id="rId23"/>
    <p:sldId id="292" r:id="rId24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30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F75292-6E1D-4B91-9F99-01A95071EC1E}" type="datetimeFigureOut">
              <a:rPr lang="fi-FI" smtClean="0"/>
              <a:t>19.3.2024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80F5C55-0B3D-4D11-B93C-F541EDFF2D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73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927CE-8C45-E94B-B51A-90EEDE1FBC02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4172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927CE-8C45-E94B-B51A-90EEDE1FBC02}" type="slidenum">
              <a:rPr lang="en-FI" smtClean="0"/>
              <a:t>14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681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2.png"/><Relationship Id="rId4" Type="http://schemas.openxmlformats.org/officeDocument/2006/relationships/image" Target="../media/image28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png"/><Relationship Id="rId4" Type="http://schemas.openxmlformats.org/officeDocument/2006/relationships/image" Target="../media/image26.sv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2060447"/>
            <a:ext cx="7424928" cy="1449515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3852672"/>
            <a:ext cx="7424928" cy="963168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151B56D5-D3B8-6045-BD57-499AABEFE4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275" y="3677750"/>
            <a:ext cx="1620838" cy="24881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9877" y="669257"/>
            <a:ext cx="685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3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670560"/>
            <a:ext cx="9791700" cy="756920"/>
          </a:xfrm>
        </p:spPr>
        <p:txBody>
          <a:bodyPr rtlCol="0" anchor="b">
            <a:normAutofit/>
          </a:bodyPr>
          <a:lstStyle>
            <a:lvl1pPr>
              <a:defRPr sz="28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8720" y="2491740"/>
            <a:ext cx="7274559" cy="2974781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spc="8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3" name="Dian numeron paikkamerkki 2">
            <a:extLst>
              <a:ext uri="{FF2B5EF4-FFF2-40B4-BE49-F238E27FC236}">
                <a16:creationId xmlns:a16="http://schemas.microsoft.com/office/drawing/2014/main" id="{02AC7ED4-24AC-4F74-B0F9-249E620792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280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9526415" cy="999460"/>
          </a:xfrm>
        </p:spPr>
        <p:txBody>
          <a:bodyPr rtlCol="0" anchor="t"/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97940F9C-2370-E647-9ECF-715AC0BBED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19863" y="2049463"/>
            <a:ext cx="4862011" cy="3436937"/>
          </a:xfrm>
        </p:spPr>
        <p:txBody>
          <a:bodyPr rtlCol="0"/>
          <a:lstStyle/>
          <a:p>
            <a:pPr rtl="0"/>
            <a:r>
              <a:rPr lang="sv"/>
              <a:t>Lisää kaavio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3" name="Dian numeron paikkamerkki 2">
            <a:extLst>
              <a:ext uri="{FF2B5EF4-FFF2-40B4-BE49-F238E27FC236}">
                <a16:creationId xmlns:a16="http://schemas.microsoft.com/office/drawing/2014/main" id="{BF7504F5-95A1-4374-9467-135F0BA7D6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685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6566647" cy="999460"/>
          </a:xfrm>
        </p:spPr>
        <p:txBody>
          <a:bodyPr rtlCol="0" anchor="t"/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6557961" cy="2974781"/>
          </a:xfr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690001"/>
            <a:ext cx="3242277" cy="5489125"/>
          </a:xfrm>
        </p:spPr>
        <p:txBody>
          <a:bodyPr rtlCol="0"/>
          <a:lstStyle/>
          <a:p>
            <a:pPr rtl="0"/>
            <a:r>
              <a:rPr lang="sv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4996891" cy="382853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 rtl="0"/>
            <a:r>
              <a:rPr lang="sv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82254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rtlCol="0" anchor="t"/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690001"/>
            <a:ext cx="4872496" cy="5489125"/>
          </a:xfrm>
        </p:spPr>
        <p:txBody>
          <a:bodyPr rtlCol="0"/>
          <a:lstStyle/>
          <a:p>
            <a:pPr rtl="0"/>
            <a:r>
              <a:rPr lang="sv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 rtl="0"/>
            <a:r>
              <a:rPr lang="sv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9249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4" y="1063256"/>
            <a:ext cx="3313084" cy="999460"/>
          </a:xfrm>
        </p:spPr>
        <p:txBody>
          <a:bodyPr rtlCol="0" anchor="t"/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3304398" cy="2974781"/>
          </a:xfr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0977" y="690001"/>
            <a:ext cx="6479301" cy="5489125"/>
          </a:xfrm>
        </p:spPr>
        <p:txBody>
          <a:bodyPr rtlCol="0"/>
          <a:lstStyle/>
          <a:p>
            <a:pPr rtl="0"/>
            <a:r>
              <a:rPr lang="sv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1727765" cy="382853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 rtl="0"/>
            <a:r>
              <a:rPr lang="sv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84622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rtlCol="0" anchor="t"/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0"/>
            <a:ext cx="5694218" cy="6857999"/>
          </a:xfrm>
        </p:spPr>
        <p:txBody>
          <a:bodyPr rtlCol="0"/>
          <a:lstStyle/>
          <a:p>
            <a:pPr rtl="0"/>
            <a:r>
              <a:rPr lang="sv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 rtl="0"/>
            <a:r>
              <a:rPr lang="sv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00154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45" y="1063256"/>
            <a:ext cx="5757882" cy="999460"/>
          </a:xfrm>
        </p:spPr>
        <p:txBody>
          <a:bodyPr rtlCol="0" anchor="t"/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3013" y="2491740"/>
            <a:ext cx="6531522" cy="2974781"/>
          </a:xfr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3220113" cy="5489125"/>
          </a:xfrm>
        </p:spPr>
        <p:txBody>
          <a:bodyPr rtlCol="0"/>
          <a:lstStyle/>
          <a:p>
            <a:pPr rtl="0"/>
            <a:r>
              <a:rPr lang="sv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5865548"/>
            <a:ext cx="4978831" cy="382853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120805" cy="999460"/>
          </a:xfrm>
        </p:spPr>
        <p:txBody>
          <a:bodyPr rtlCol="0" anchor="t"/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4871442" cy="5489125"/>
          </a:xfrm>
        </p:spPr>
        <p:txBody>
          <a:bodyPr rtlCol="0"/>
          <a:lstStyle/>
          <a:p>
            <a:pPr rtl="0"/>
            <a:r>
              <a:rPr lang="sv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35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939" y="1404618"/>
            <a:ext cx="3313084" cy="999460"/>
          </a:xfrm>
        </p:spPr>
        <p:txBody>
          <a:bodyPr rtlCol="0" anchor="t">
            <a:normAutofit/>
          </a:bodyPr>
          <a:lstStyle>
            <a:lvl1pPr>
              <a:defRPr sz="24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0136" y="2491740"/>
            <a:ext cx="3304398" cy="2974781"/>
          </a:xfr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3" y="690001"/>
            <a:ext cx="6479301" cy="5489125"/>
          </a:xfrm>
        </p:spPr>
        <p:txBody>
          <a:bodyPr rtlCol="0"/>
          <a:lstStyle/>
          <a:p>
            <a:pPr rtl="0"/>
            <a:r>
              <a:rPr lang="sv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4658" y="5865548"/>
            <a:ext cx="1727765" cy="382853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51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7" y="1404618"/>
            <a:ext cx="4935677" cy="999460"/>
          </a:xfrm>
        </p:spPr>
        <p:txBody>
          <a:bodyPr rtlCol="0" anchor="t"/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703376" cy="6858000"/>
          </a:xfrm>
        </p:spPr>
        <p:txBody>
          <a:bodyPr rtlCol="0"/>
          <a:lstStyle/>
          <a:p>
            <a:pPr rtl="0"/>
            <a:r>
              <a:rPr lang="sv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3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33B9154-78EC-1542-8A9D-A142372061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824" y="3435377"/>
            <a:ext cx="10560423" cy="274164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4069977"/>
            <a:ext cx="7371140" cy="806823"/>
          </a:xfrm>
        </p:spPr>
        <p:txBody>
          <a:bodyPr rtlCol="0"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4894730"/>
            <a:ext cx="6192330" cy="681318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ABC8B77-9402-DC46-B3AB-FFABE1E9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9107" y="5334269"/>
            <a:ext cx="1164408" cy="239804"/>
          </a:xfrm>
          <a:prstGeom prst="rect">
            <a:avLst/>
          </a:prstGeom>
        </p:spPr>
        <p:txBody>
          <a:bodyPr rtlCol="0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32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rtlCol="0" anchor="b">
            <a:normAutofit/>
          </a:bodyPr>
          <a:lstStyle>
            <a:lvl1pPr>
              <a:defRPr sz="28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371601"/>
            <a:ext cx="12192000" cy="4114800"/>
          </a:xfrm>
        </p:spPr>
        <p:txBody>
          <a:bodyPr rtlCol="0"/>
          <a:lstStyle/>
          <a:p>
            <a:pPr rtl="0"/>
            <a:r>
              <a:rPr lang="sv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90" y="5934820"/>
            <a:ext cx="7461536" cy="322263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sp>
        <p:nvSpPr>
          <p:cNvPr id="6" name="Dian numeron paikkamerkki 2">
            <a:extLst>
              <a:ext uri="{FF2B5EF4-FFF2-40B4-BE49-F238E27FC236}">
                <a16:creationId xmlns:a16="http://schemas.microsoft.com/office/drawing/2014/main" id="{C45ED9B3-492D-4A93-96CE-7DE530A9F8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67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rtlCol="0" anchor="b">
            <a:normAutofit/>
          </a:bodyPr>
          <a:lstStyle>
            <a:lvl1pPr>
              <a:defRPr sz="28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10584180" cy="4114800"/>
          </a:xfrm>
        </p:spPr>
        <p:txBody>
          <a:bodyPr rtlCol="0"/>
          <a:lstStyle/>
          <a:p>
            <a:pPr rtl="0"/>
            <a:r>
              <a:rPr lang="sv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90" y="5934820"/>
            <a:ext cx="7692356" cy="322263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sp>
        <p:nvSpPr>
          <p:cNvPr id="6" name="Dian numeron paikkamerkki 2">
            <a:extLst>
              <a:ext uri="{FF2B5EF4-FFF2-40B4-BE49-F238E27FC236}">
                <a16:creationId xmlns:a16="http://schemas.microsoft.com/office/drawing/2014/main" id="{70673A7D-1E4B-40EE-A88C-6CE942D40A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2414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rtlCol="0" anchor="b">
            <a:normAutofit/>
          </a:bodyPr>
          <a:lstStyle>
            <a:lvl1pPr>
              <a:defRPr sz="28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4896365" cy="2748454"/>
          </a:xfrm>
        </p:spPr>
        <p:txBody>
          <a:bodyPr rtlCol="0"/>
          <a:lstStyle/>
          <a:p>
            <a:pPr rtl="0"/>
            <a:r>
              <a:rPr lang="sv"/>
              <a:t>Lisää kuva napsauttamalla kuvaketta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1371601"/>
            <a:ext cx="4869081" cy="2748454"/>
          </a:xfrm>
        </p:spPr>
        <p:txBody>
          <a:bodyPr rtlCol="0"/>
          <a:lstStyle/>
          <a:p>
            <a:pPr rtl="0"/>
            <a:r>
              <a:rPr lang="sv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7807765" cy="322263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sp>
        <p:nvSpPr>
          <p:cNvPr id="11" name="Dian numeron paikkamerkki 2">
            <a:extLst>
              <a:ext uri="{FF2B5EF4-FFF2-40B4-BE49-F238E27FC236}">
                <a16:creationId xmlns:a16="http://schemas.microsoft.com/office/drawing/2014/main" id="{2A21BEE6-F0AF-402E-9F9A-E984EF64E8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018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3633536"/>
            <a:ext cx="10633321" cy="581659"/>
          </a:xfrm>
        </p:spPr>
        <p:txBody>
          <a:bodyPr rtlCol="0" anchor="b">
            <a:normAutofit/>
          </a:bodyPr>
          <a:lstStyle>
            <a:lvl1pPr>
              <a:defRPr sz="28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697833"/>
            <a:ext cx="4896365" cy="2748454"/>
          </a:xfrm>
        </p:spPr>
        <p:txBody>
          <a:bodyPr rtlCol="0"/>
          <a:lstStyle/>
          <a:p>
            <a:pPr rtl="0"/>
            <a:r>
              <a:rPr lang="sv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697833"/>
            <a:ext cx="4869081" cy="2748454"/>
          </a:xfrm>
        </p:spPr>
        <p:txBody>
          <a:bodyPr rtlCol="0"/>
          <a:lstStyle/>
          <a:p>
            <a:pPr rtl="0"/>
            <a:r>
              <a:rPr lang="sv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sp>
        <p:nvSpPr>
          <p:cNvPr id="11" name="Dian numeron paikkamerkki 2">
            <a:extLst>
              <a:ext uri="{FF2B5EF4-FFF2-40B4-BE49-F238E27FC236}">
                <a16:creationId xmlns:a16="http://schemas.microsoft.com/office/drawing/2014/main" id="{D79A7F56-C273-41A7-A79D-AF7CF9410E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7060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4358C0E3-07E5-D948-AF95-ECECDDEFF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98" y="0"/>
            <a:ext cx="10567358" cy="59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31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ABD0425-3B0D-074A-AB4B-5747C46FF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CE21EAA-A126-714C-AFBC-AB218F2CAB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608" y="2392152"/>
            <a:ext cx="3759200" cy="44831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rtlCol="0" anchor="t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5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ABD0425-3B0D-074A-AB4B-5747C46FF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7464584-3ED8-824F-BA0F-E379459402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335" y="2930140"/>
            <a:ext cx="4005749" cy="39278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rtlCol="0" anchor="t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88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ABD0425-3B0D-074A-AB4B-5747C46FF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rtlCol="0" anchor="t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546AF94-0D85-8C49-AD3D-A077FF0603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776" y="3555400"/>
            <a:ext cx="3918301" cy="32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32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456D14-95DF-5546-9179-F8DE2CC5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F844BFF-8ACA-1B4B-9ED7-1C3AC18C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1.3.2024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0FF5F9-22AB-4142-B7DB-60A594F1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"/>
              <a:t>steaminoulu.fi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A4708F7-6013-944E-9539-60776918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5F6CC75-A029-4D4E-8087-B3546233A905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510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Otsikkodia">
    <p:bg>
      <p:bgPr>
        <a:gradFill>
          <a:gsLst>
            <a:gs pos="100000">
              <a:schemeClr val="accent1"/>
            </a:gs>
            <a:gs pos="0">
              <a:schemeClr val="accent2"/>
            </a:gs>
            <a:gs pos="47000">
              <a:schemeClr val="accent3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197" y="1200046"/>
            <a:ext cx="9144000" cy="2175010"/>
          </a:xfrm>
        </p:spPr>
        <p:txBody>
          <a:bodyPr rtlCol="0" anchor="b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919" y="3482944"/>
            <a:ext cx="7098319" cy="1655762"/>
          </a:xfrm>
        </p:spPr>
        <p:txBody>
          <a:bodyPr rtlCol="0"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2B611-46E8-FB49-AFE6-B62F0034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637" y="6243098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5C73B62-8FF2-C543-A235-9AE570525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58" y="5348377"/>
            <a:ext cx="582853" cy="8947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807951E-19D6-DF4E-84E2-E660C5672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2956433"/>
            <a:ext cx="4478429" cy="3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2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D663794-173F-1945-9939-99D1AB46A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863" y="699247"/>
            <a:ext cx="4902284" cy="55222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496" y="1290918"/>
            <a:ext cx="3543308" cy="1532670"/>
          </a:xfrm>
        </p:spPr>
        <p:txBody>
          <a:bodyPr rtlCol="0" anchor="b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9424" y="3145134"/>
            <a:ext cx="3525379" cy="763478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9414E8-5AD8-8144-8B54-32B155E0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0835" y="5208868"/>
            <a:ext cx="2743200" cy="365125"/>
          </a:xfrm>
          <a:prstGeom prst="rect">
            <a:avLst/>
          </a:prstGeom>
        </p:spPr>
        <p:txBody>
          <a:bodyPr rtlCol="0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5963053-D18F-1F48-8421-D46F941D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21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23E43F-188C-6049-8131-0F1CD95A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>
            <a:noAutofit/>
          </a:bodyPr>
          <a:lstStyle>
            <a:lvl1pPr>
              <a:defRPr sz="48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39"/>
            <a:ext cx="10515600" cy="3686654"/>
          </a:xfrm>
        </p:spPr>
        <p:txBody>
          <a:bodyPr rtlCol="0"/>
          <a:lstStyle/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A10E6996-C8E9-F940-A887-9F48F4EBB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8AE4BDF-AEA9-5443-8664-2D76A7AC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3945231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+ 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23E43F-188C-6049-8131-0F1CD95A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>
            <a:noAutofit/>
          </a:bodyPr>
          <a:lstStyle>
            <a:lvl1pPr>
              <a:defRPr sz="48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566"/>
            <a:ext cx="4812102" cy="3686654"/>
          </a:xfrm>
        </p:spPr>
        <p:txBody>
          <a:bodyPr rtlCol="0"/>
          <a:lstStyle>
            <a:lvl1pPr marL="0" indent="0">
              <a:buNone/>
              <a:defRPr/>
            </a:lvl1pPr>
            <a:lvl2pPr marL="403225" indent="-223838">
              <a:tabLst/>
              <a:defRPr/>
            </a:lvl2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A10E6996-C8E9-F940-A887-9F48F4EBB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691E9F3-5758-9547-A768-60F2EE26BA7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89452" y="2064439"/>
            <a:ext cx="4576314" cy="3686654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73050" indent="-222250">
              <a:tabLst/>
              <a:defRPr b="1"/>
            </a:lvl2pPr>
            <a:lvl3pPr marL="711200" indent="-222250">
              <a:tabLst/>
              <a:defRPr/>
            </a:lvl3pPr>
            <a:lvl4pPr marL="1028700" indent="-265113">
              <a:tabLst/>
              <a:defRPr/>
            </a:lvl4pPr>
            <a:lvl5pPr marL="1252538" indent="-223838">
              <a:tabLst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A9ABDFC1-CA2C-8E41-AF13-2212ADC6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917911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84" y="1253331"/>
            <a:ext cx="4576314" cy="435133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46088" indent="-266700">
              <a:tabLst/>
              <a:defRPr/>
            </a:lvl2pPr>
            <a:lvl3pPr marL="711200" indent="-222250">
              <a:tabLst/>
              <a:defRPr/>
            </a:lvl3pPr>
            <a:lvl4pPr marL="1028700" indent="-265113">
              <a:tabLst/>
              <a:defRPr/>
            </a:lvl4pPr>
            <a:lvl5pPr marL="1252538" indent="-223838">
              <a:tabLst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0584E8-DD1A-2948-A1E4-C252D3C5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844B46F-97B3-6E42-9667-3B77743E18B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393813" y="629728"/>
            <a:ext cx="5073619" cy="545189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fi-FI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9E5379E9-A0EF-D14D-A21E-520A60A9F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9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844B46F-97B3-6E42-9667-3B77743E18B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6184" y="629728"/>
            <a:ext cx="5073619" cy="545189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256" y="1253331"/>
            <a:ext cx="4576314" cy="435133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46088" indent="-266700">
              <a:tabLst/>
              <a:defRPr/>
            </a:lvl2pPr>
            <a:lvl3pPr marL="711200" indent="-222250">
              <a:tabLst/>
              <a:defRPr/>
            </a:lvl3pPr>
            <a:lvl4pPr marL="1028700" indent="-265113">
              <a:tabLst/>
              <a:defRPr/>
            </a:lvl4pPr>
            <a:lvl5pPr marL="1252538" indent="-223838">
              <a:tabLst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0584E8-DD1A-2948-A1E4-C252D3C5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1962129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E9215B-D9AE-2040-B8A8-E79E0AC7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6619E1-25BB-0C40-92DA-31298C5B1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8"/>
            <a:ext cx="5181600" cy="3448380"/>
          </a:xfrm>
        </p:spPr>
        <p:txBody>
          <a:bodyPr rtlCol="0"/>
          <a:lstStyle/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8A505F1-B4C6-C94C-A108-3140C9D0E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1538"/>
            <a:ext cx="5181600" cy="3448380"/>
          </a:xfrm>
        </p:spPr>
        <p:txBody>
          <a:bodyPr rtlCol="0"/>
          <a:lstStyle/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6DD4D9-263E-774C-88C5-224D80093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t>1.3.2024</a:t>
            </a: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28B810-910D-B548-9DF5-8AC352F4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5F6CC75-A029-4D4E-8087-B3546233A905}" type="slidenum">
              <a:t>‹#›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6787085-11E3-E243-B13A-79ADF09E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1972154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D2632E-1E37-1A4B-9463-6205412D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D221EA-FAD0-3C40-B8CE-F6EEF877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t>1.3.2024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F2E7C4-9BB8-0541-91E5-27DAC946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5F6CC75-A029-4D4E-8087-B3546233A905}" type="slidenum">
              <a:t>‹#›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D8D2DAEE-4EA3-744C-B0C4-266AE3B1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3263218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959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FFC66B-FE07-6A48-B6B7-88265576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D9F25FB1-0BFB-444E-ACB9-C0C5C847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3129200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C2C389-8CA5-C451-F4FE-C1740A4E0C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986" y="0"/>
            <a:ext cx="11474027" cy="64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44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ABD0425-3B0D-074A-AB4B-5747C46FF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CE21EAA-A126-714C-AFBC-AB218F2CAB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608" y="2392152"/>
            <a:ext cx="3759200" cy="44831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rtlCol="0" anchor="t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3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52BB320E-AE24-5544-8176-D98037CBB6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sv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035" y="1290918"/>
            <a:ext cx="8211671" cy="1129553"/>
          </a:xfrm>
        </p:spPr>
        <p:txBody>
          <a:bodyPr rtlCol="0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00118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ABD0425-3B0D-074A-AB4B-5747C46FF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7464584-3ED8-824F-BA0F-E379459402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335" y="2930140"/>
            <a:ext cx="4005749" cy="39278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rtlCol="0" anchor="t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81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ABD0425-3B0D-074A-AB4B-5747C46FF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rtlCol="0" anchor="t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546AF94-0D85-8C49-AD3D-A077FF0603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170" y="2459116"/>
            <a:ext cx="4775136" cy="39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08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7">
            <a:extLst>
              <a:ext uri="{FF2B5EF4-FFF2-40B4-BE49-F238E27FC236}">
                <a16:creationId xmlns:a16="http://schemas.microsoft.com/office/drawing/2014/main" id="{46AC5F16-00EB-D3C6-E8B1-5130866B7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rtlCol="0" anchor="t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4" name="Kuva 6">
            <a:extLst>
              <a:ext uri="{FF2B5EF4-FFF2-40B4-BE49-F238E27FC236}">
                <a16:creationId xmlns:a16="http://schemas.microsoft.com/office/drawing/2014/main" id="{3C717DA6-E5B4-0C2E-B6FB-93F7A95021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5796">
            <a:off x="9090863" y="2289701"/>
            <a:ext cx="2657123" cy="44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12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7">
            <a:extLst>
              <a:ext uri="{FF2B5EF4-FFF2-40B4-BE49-F238E27FC236}">
                <a16:creationId xmlns:a16="http://schemas.microsoft.com/office/drawing/2014/main" id="{46AC5F16-00EB-D3C6-E8B1-5130866B7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rtlCol="0" anchor="t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6C8427-C818-D50E-03F0-711B25E54D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66176" y="2471994"/>
            <a:ext cx="5198654" cy="44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95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7">
            <a:extLst>
              <a:ext uri="{FF2B5EF4-FFF2-40B4-BE49-F238E27FC236}">
                <a16:creationId xmlns:a16="http://schemas.microsoft.com/office/drawing/2014/main" id="{D3825208-C9E4-26BB-3CC5-8E3340575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rtlCol="0" anchor="t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4" name="Kuva 6">
            <a:extLst>
              <a:ext uri="{FF2B5EF4-FFF2-40B4-BE49-F238E27FC236}">
                <a16:creationId xmlns:a16="http://schemas.microsoft.com/office/drawing/2014/main" id="{3C717DA6-E5B4-0C2E-B6FB-93F7A95021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5796">
            <a:off x="9090863" y="2289701"/>
            <a:ext cx="2657123" cy="44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232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7">
            <a:extLst>
              <a:ext uri="{FF2B5EF4-FFF2-40B4-BE49-F238E27FC236}">
                <a16:creationId xmlns:a16="http://schemas.microsoft.com/office/drawing/2014/main" id="{215F6362-E491-8CFC-0BE8-F8FC83869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rtlCol="0" anchor="t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85E889-2A42-3F6C-40D6-8E71D6D813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10907" y="1319165"/>
            <a:ext cx="2676293" cy="562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12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rtlCol="0" anchor="t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6" name="Kuva 7">
            <a:extLst>
              <a:ext uri="{FF2B5EF4-FFF2-40B4-BE49-F238E27FC236}">
                <a16:creationId xmlns:a16="http://schemas.microsoft.com/office/drawing/2014/main" id="{D134B312-492B-E00B-380E-DB255C4670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2B5410-A6C3-7A83-1EA2-96A230D59E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35998" y="1877727"/>
            <a:ext cx="3151924" cy="44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2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rtlCol="0" anchor="t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93DEF49-E222-E36B-B369-F102814209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602EA4-A126-1998-2907-F2EF748436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37410" y="2443193"/>
            <a:ext cx="3412939" cy="45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136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456D14-95DF-5546-9179-F8DE2CC5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F844BFF-8ACA-1B4B-9ED7-1C3AC18C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1.3.2024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0FF5F9-22AB-4142-B7DB-60A594F1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"/>
              <a:t>steaminoulu.fi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A4708F7-6013-944E-9539-60776918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5F6CC75-A029-4D4E-8087-B3546233A905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119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Otsikkodia">
    <p:bg>
      <p:bgPr>
        <a:gradFill>
          <a:gsLst>
            <a:gs pos="100000">
              <a:schemeClr val="accent1"/>
            </a:gs>
            <a:gs pos="0">
              <a:schemeClr val="accent2"/>
            </a:gs>
            <a:gs pos="47000">
              <a:schemeClr val="accent3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197" y="1200046"/>
            <a:ext cx="9144000" cy="2175010"/>
          </a:xfrm>
        </p:spPr>
        <p:txBody>
          <a:bodyPr rtlCol="0" anchor="b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919" y="3482944"/>
            <a:ext cx="7098319" cy="1655762"/>
          </a:xfrm>
        </p:spPr>
        <p:txBody>
          <a:bodyPr rtlCol="0"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2B611-46E8-FB49-AFE6-B62F0034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637" y="6243098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5C73B62-8FF2-C543-A235-9AE570525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58" y="5348377"/>
            <a:ext cx="582853" cy="894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A8B82-3B4B-2016-97F7-B1EE65047C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6637" y="3108959"/>
            <a:ext cx="4196869" cy="30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2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106" y="2060447"/>
            <a:ext cx="9932894" cy="1449515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106" y="3852672"/>
            <a:ext cx="9932894" cy="963168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9479630-7DE6-4C4B-9AAB-CA44D496E3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8ED4078-C745-6B4D-9F2B-041B10D65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8289" y="5934820"/>
            <a:ext cx="8104187" cy="322263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AA21C816-39A0-A74A-8F2A-2CE8F9472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9" name="Dian numeron paikkamerkki 2">
            <a:extLst>
              <a:ext uri="{FF2B5EF4-FFF2-40B4-BE49-F238E27FC236}">
                <a16:creationId xmlns:a16="http://schemas.microsoft.com/office/drawing/2014/main" id="{9060E49C-B8A9-43D2-84FF-49DB83FE8110}"/>
              </a:ext>
            </a:extLst>
          </p:cNvPr>
          <p:cNvSpPr txBox="1">
            <a:spLocks/>
          </p:cNvSpPr>
          <p:nvPr userDrawn="1"/>
        </p:nvSpPr>
        <p:spPr>
          <a:xfrm>
            <a:off x="10738045" y="5885896"/>
            <a:ext cx="644429" cy="388944"/>
          </a:xfrm>
          <a:prstGeom prst="rect">
            <a:avLst/>
          </a:prstGeom>
        </p:spPr>
        <p:txBody>
          <a:bodyPr rtlCol="0"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7288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Otsikkodia">
    <p:bg>
      <p:bgPr>
        <a:gradFill>
          <a:gsLst>
            <a:gs pos="100000">
              <a:schemeClr val="accent1"/>
            </a:gs>
            <a:gs pos="0">
              <a:schemeClr val="accent2"/>
            </a:gs>
            <a:gs pos="47000">
              <a:schemeClr val="accent3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197" y="1200046"/>
            <a:ext cx="9144000" cy="2175010"/>
          </a:xfrm>
        </p:spPr>
        <p:txBody>
          <a:bodyPr rtlCol="0" anchor="b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919" y="3482944"/>
            <a:ext cx="7098319" cy="1655762"/>
          </a:xfrm>
        </p:spPr>
        <p:txBody>
          <a:bodyPr rtlCol="0"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"/>
              <a:t>Muokkaa alaotsikon perustyyliä napsautt.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2B611-46E8-FB49-AFE6-B62F0034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637" y="6243098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5C73B62-8FF2-C543-A235-9AE570525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58" y="5348377"/>
            <a:ext cx="582853" cy="894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A7B4B-6F2D-0D42-3021-F11128EA74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8078" y="2412925"/>
            <a:ext cx="6157427" cy="44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8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23E43F-188C-6049-8131-0F1CD95A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>
            <a:noAutofit/>
          </a:bodyPr>
          <a:lstStyle>
            <a:lvl1pPr>
              <a:defRPr sz="48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39"/>
            <a:ext cx="10515600" cy="3686654"/>
          </a:xfrm>
        </p:spPr>
        <p:txBody>
          <a:bodyPr rtlCol="0"/>
          <a:lstStyle/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A10E6996-C8E9-F940-A887-9F48F4EBB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8AE4BDF-AEA9-5443-8664-2D76A7AC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815259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+ 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23E43F-188C-6049-8131-0F1CD95A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>
            <a:noAutofit/>
          </a:bodyPr>
          <a:lstStyle>
            <a:lvl1pPr>
              <a:defRPr sz="48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566"/>
            <a:ext cx="4812102" cy="3686654"/>
          </a:xfrm>
        </p:spPr>
        <p:txBody>
          <a:bodyPr rtlCol="0"/>
          <a:lstStyle>
            <a:lvl1pPr marL="0" indent="0">
              <a:buNone/>
              <a:defRPr/>
            </a:lvl1pPr>
            <a:lvl2pPr marL="403225" indent="-223838">
              <a:tabLst/>
              <a:defRPr/>
            </a:lvl2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A10E6996-C8E9-F940-A887-9F48F4EBB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691E9F3-5758-9547-A768-60F2EE26BA7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89452" y="2064439"/>
            <a:ext cx="4576314" cy="3686654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73050" indent="-222250">
              <a:tabLst/>
              <a:defRPr b="1"/>
            </a:lvl2pPr>
            <a:lvl3pPr marL="711200" indent="-222250">
              <a:tabLst/>
              <a:defRPr/>
            </a:lvl3pPr>
            <a:lvl4pPr marL="1028700" indent="-265113">
              <a:tabLst/>
              <a:defRPr/>
            </a:lvl4pPr>
            <a:lvl5pPr marL="1252538" indent="-223838">
              <a:tabLst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A9ABDFC1-CA2C-8E41-AF13-2212ADC6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32008785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84" y="1253331"/>
            <a:ext cx="4576314" cy="435133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46088" indent="-266700">
              <a:tabLst/>
              <a:defRPr/>
            </a:lvl2pPr>
            <a:lvl3pPr marL="711200" indent="-222250">
              <a:tabLst/>
              <a:defRPr/>
            </a:lvl3pPr>
            <a:lvl4pPr marL="1028700" indent="-265113">
              <a:tabLst/>
              <a:defRPr/>
            </a:lvl4pPr>
            <a:lvl5pPr marL="1252538" indent="-223838">
              <a:tabLst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0584E8-DD1A-2948-A1E4-C252D3C5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844B46F-97B3-6E42-9667-3B77743E18B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393813" y="629728"/>
            <a:ext cx="5073619" cy="545189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fi-FI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9E5379E9-A0EF-D14D-A21E-520A60A9F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844B46F-97B3-6E42-9667-3B77743E18B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6184" y="629728"/>
            <a:ext cx="5073619" cy="545189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256" y="1253331"/>
            <a:ext cx="4576314" cy="435133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46088" indent="-266700">
              <a:tabLst/>
              <a:defRPr/>
            </a:lvl2pPr>
            <a:lvl3pPr marL="711200" indent="-222250">
              <a:tabLst/>
              <a:defRPr/>
            </a:lvl3pPr>
            <a:lvl4pPr marL="1028700" indent="-265113">
              <a:tabLst/>
              <a:defRPr/>
            </a:lvl4pPr>
            <a:lvl5pPr marL="1252538" indent="-223838">
              <a:tabLst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0584E8-DD1A-2948-A1E4-C252D3C5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665733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E9215B-D9AE-2040-B8A8-E79E0AC7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6619E1-25BB-0C40-92DA-31298C5B1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8"/>
            <a:ext cx="5181600" cy="3448380"/>
          </a:xfrm>
        </p:spPr>
        <p:txBody>
          <a:bodyPr rtlCol="0"/>
          <a:lstStyle/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8A505F1-B4C6-C94C-A108-3140C9D0E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1538"/>
            <a:ext cx="5181600" cy="3448380"/>
          </a:xfrm>
        </p:spPr>
        <p:txBody>
          <a:bodyPr rtlCol="0"/>
          <a:lstStyle/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6DD4D9-263E-774C-88C5-224D80093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t>1.3.2024</a:t>
            </a: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28B810-910D-B548-9DF5-8AC352F4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5F6CC75-A029-4D4E-8087-B3546233A905}" type="slidenum">
              <a:t>‹#›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6787085-11E3-E243-B13A-79ADF09E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598094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D2632E-1E37-1A4B-9463-6205412D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D221EA-FAD0-3C40-B8CE-F6EEF877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t>1.3.2024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F2E7C4-9BB8-0541-91E5-27DAC946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5F6CC75-A029-4D4E-8087-B3546233A905}" type="slidenum">
              <a:t>‹#›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D8D2DAEE-4EA3-744C-B0C4-266AE3B1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3582174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3587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FFC66B-FE07-6A48-B6B7-88265576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D9F25FB1-0BFB-444E-ACB9-C0C5C847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143255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B4BE5-33C4-7740-90A5-CB0EE6BC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B77511-3DF1-B246-9F30-F66AE595E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6213"/>
          </a:xfrm>
        </p:spPr>
        <p:txBody>
          <a:bodyPr rtlCol="0"/>
          <a:lstStyle/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B7270A1-F7B8-8F47-A43A-0767FDA0F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9" name="Dian numeron paikkamerkki 2">
            <a:extLst>
              <a:ext uri="{FF2B5EF4-FFF2-40B4-BE49-F238E27FC236}">
                <a16:creationId xmlns:a16="http://schemas.microsoft.com/office/drawing/2014/main" id="{170DA104-9DCB-4C1D-BAA1-B3CD76410A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39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C2442-37AE-5C40-BCED-03A8BF0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76896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3DAFCB-F2FD-B748-8F31-AA990DAE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55111"/>
            <a:ext cx="10515600" cy="394913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788AD55-A39B-3A46-9037-D338B8A1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F4FAD0AA-26E5-284B-AB58-73CB27A5F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9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rtlCol="0" anchor="b"/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9826942" cy="2974781"/>
          </a:xfr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1AE929A-A0C9-425B-8BC4-3FE07C3845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73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rtlCol="0" anchor="b"/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212025FF-3F8D-B24A-B526-188D2E11D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898" y="2491740"/>
            <a:ext cx="4941432" cy="2974781"/>
          </a:xfr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 rtl="0"/>
            <a:r>
              <a:rPr lang="sv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3" name="Dian numeron paikkamerkki 2">
            <a:extLst>
              <a:ext uri="{FF2B5EF4-FFF2-40B4-BE49-F238E27FC236}">
                <a16:creationId xmlns:a16="http://schemas.microsoft.com/office/drawing/2014/main" id="{D0C76F9D-2C27-4331-9E35-9C612968DA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93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1.sv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image" Target="../media/image11.svg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18DAED1-DD14-BF4A-B88C-E1C96F94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CEF64-9781-D945-9720-99CE85F39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5961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4DCD462-3CE8-D644-BCA8-ACB9FBEA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A0D5EA-0528-FB42-8BE5-EDBE70A34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314603-D520-574E-B638-953C35008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907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fi-FI"/>
              <a:t>1.3.2024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2C661C-41BF-EF45-A912-4063EE8B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06642" y="6356350"/>
            <a:ext cx="1347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146EAE-DBBB-8A40-AC81-8A11DE4D8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212" y="6356350"/>
            <a:ext cx="783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fld id="{15F6CC75-A029-4D4E-8087-B3546233A905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BCA431D-C8B8-D84B-8896-67BA5FBC287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4445" y="365125"/>
            <a:ext cx="1442766" cy="38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5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4DCD462-3CE8-D644-BCA8-ACB9FBEA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v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A0D5EA-0528-FB42-8BE5-EDBE70A34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"/>
              <a:t>Muokkaa tekstin perustyylejä napsauttamalla</a:t>
            </a:r>
          </a:p>
          <a:p>
            <a:pPr lvl="1" rtl="0"/>
            <a:r>
              <a:rPr lang="sv"/>
              <a:t>toinen taso</a:t>
            </a:r>
          </a:p>
          <a:p>
            <a:pPr lvl="2" rtl="0"/>
            <a:r>
              <a:rPr lang="sv"/>
              <a:t>kolmas taso</a:t>
            </a:r>
          </a:p>
          <a:p>
            <a:pPr lvl="3" rtl="0"/>
            <a:r>
              <a:rPr lang="sv"/>
              <a:t>neljäs taso</a:t>
            </a:r>
          </a:p>
          <a:p>
            <a:pPr lvl="4" rtl="0"/>
            <a:r>
              <a:rPr lang="sv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314603-D520-574E-B638-953C35008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907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fi-FI"/>
              <a:t>1.3.2024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2C661C-41BF-EF45-A912-4063EE8B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06642" y="6356350"/>
            <a:ext cx="1347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sv"/>
              <a:t>steaminoulu.fi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146EAE-DBBB-8A40-AC81-8A11DE4D8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212" y="6356350"/>
            <a:ext cx="783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fld id="{15F6CC75-A029-4D4E-8087-B3546233A905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BCA431D-C8B8-D84B-8896-67BA5FBC287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334445" y="365125"/>
            <a:ext cx="1442766" cy="38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3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isällön paikkamerkki 10" descr="Kuva, joka sisältää kohteen lelu, clipart-kuva, nukke&#10;&#10;Kuvaus luotu automaattisesti">
            <a:extLst>
              <a:ext uri="{FF2B5EF4-FFF2-40B4-BE49-F238E27FC236}">
                <a16:creationId xmlns:a16="http://schemas.microsoft.com/office/drawing/2014/main" id="{D4D34BBD-DCDC-42B3-98BD-1E39A4A37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8" y="1443211"/>
            <a:ext cx="10713714" cy="4511848"/>
          </a:xfrm>
        </p:spPr>
      </p:pic>
    </p:spTree>
    <p:extLst>
      <p:ext uri="{BB962C8B-B14F-4D97-AF65-F5344CB8AC3E}">
        <p14:creationId xmlns:p14="http://schemas.microsoft.com/office/powerpoint/2010/main" val="2686352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79B4A42-A007-E248-B3A0-E5ED8069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"/>
              <a:t>4. Idékläckning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4F0E209-2897-4142-8772-AB2712BA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"/>
              <a:t>steaminoulu.fi</a:t>
            </a:r>
          </a:p>
        </p:txBody>
      </p:sp>
      <p:pic>
        <p:nvPicPr>
          <p:cNvPr id="2" name="Kuva 6">
            <a:extLst>
              <a:ext uri="{FF2B5EF4-FFF2-40B4-BE49-F238E27FC236}">
                <a16:creationId xmlns:a16="http://schemas.microsoft.com/office/drawing/2014/main" id="{F88CD745-C3D2-1E23-6108-1B9406B4AF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53330" y="1911687"/>
            <a:ext cx="3904003" cy="3694392"/>
          </a:xfrm>
          <a:prstGeom prst="rect">
            <a:avLst/>
          </a:prstGeom>
        </p:spPr>
      </p:pic>
      <p:sp>
        <p:nvSpPr>
          <p:cNvPr id="5" name="Otsikko 3">
            <a:extLst>
              <a:ext uri="{FF2B5EF4-FFF2-40B4-BE49-F238E27FC236}">
                <a16:creationId xmlns:a16="http://schemas.microsoft.com/office/drawing/2014/main" id="{77F78E5D-B88D-CC03-0FFD-70F85026D262}"/>
              </a:ext>
            </a:extLst>
          </p:cNvPr>
          <p:cNvSpPr txBox="1">
            <a:spLocks/>
          </p:cNvSpPr>
          <p:nvPr/>
        </p:nvSpPr>
        <p:spPr>
          <a:xfrm rot="20712716">
            <a:off x="8404748" y="655420"/>
            <a:ext cx="747813" cy="1395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rtl="0"/>
            <a:r>
              <a:rPr lang="sv" sz="880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7" name="Otsikko 3">
            <a:extLst>
              <a:ext uri="{FF2B5EF4-FFF2-40B4-BE49-F238E27FC236}">
                <a16:creationId xmlns:a16="http://schemas.microsoft.com/office/drawing/2014/main" id="{C69CBAAA-F967-F5C5-0E1F-0FE4F1848FA4}"/>
              </a:ext>
            </a:extLst>
          </p:cNvPr>
          <p:cNvSpPr txBox="1">
            <a:spLocks/>
          </p:cNvSpPr>
          <p:nvPr/>
        </p:nvSpPr>
        <p:spPr>
          <a:xfrm rot="215340">
            <a:off x="9130444" y="553949"/>
            <a:ext cx="747813" cy="1395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rtl="0"/>
            <a:r>
              <a:rPr lang="sv" sz="880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E0FBBFB5-48A6-04E4-2FD4-45261323AB4F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 rtl="0"/>
            <a:r>
              <a:rPr lang="sv" sz="1200"/>
              <a:t>Beskrivning av STEAM-processen</a:t>
            </a:r>
            <a:endParaRPr lang="en-FI" sz="1200" dirty="0"/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35B1351C-8481-ED42-EA72-3DD2628C0E10}"/>
              </a:ext>
            </a:extLst>
          </p:cNvPr>
          <p:cNvSpPr txBox="1">
            <a:spLocks/>
          </p:cNvSpPr>
          <p:nvPr/>
        </p:nvSpPr>
        <p:spPr>
          <a:xfrm>
            <a:off x="838200" y="1743412"/>
            <a:ext cx="7215129" cy="3862668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</a:pPr>
            <a:r>
              <a:rPr lang="sv"/>
              <a:t>Informationen och materialet som samlats in under förarbetet utnyttjas.</a:t>
            </a:r>
          </a:p>
          <a:p>
            <a:pPr rtl="0">
              <a:lnSpc>
                <a:spcPct val="150000"/>
              </a:lnSpc>
            </a:pPr>
            <a:r>
              <a:rPr lang="sv"/>
              <a:t>Grupperna fokuserar på idéer och söker efter möjliga lösningar på uppgiften. Målet är att komma med många olika idéer.</a:t>
            </a:r>
          </a:p>
          <a:p>
            <a:pPr rtl="0">
              <a:lnSpc>
                <a:spcPct val="150000"/>
              </a:lnSpc>
            </a:pPr>
            <a:r>
              <a:rPr lang="sv"/>
              <a:t>Det är viktigt att ha ett öppet och uppskattande förhållningssätt till idéerna. Kritik bör undvikas. En kreativ och positiv atmosfär som uppmuntrar till idékläckning upprätthålls.</a:t>
            </a:r>
          </a:p>
          <a:p>
            <a:pPr rtl="0">
              <a:lnSpc>
                <a:spcPct val="150000"/>
              </a:lnSpc>
            </a:pPr>
            <a:r>
              <a:rPr lang="sv"/>
              <a:t>Idéerna kombineras och finslipade, vilket resulterar i nya lösningar.</a:t>
            </a:r>
          </a:p>
          <a:p>
            <a:pPr rtl="0">
              <a:lnSpc>
                <a:spcPct val="150000"/>
              </a:lnSpc>
            </a:pPr>
            <a:r>
              <a:rPr lang="sv"/>
              <a:t>De finslipade idéerna är gemensamma för gruppen.</a:t>
            </a:r>
          </a:p>
          <a:p>
            <a:pPr rtl="0">
              <a:lnSpc>
                <a:spcPct val="150000"/>
              </a:lnSpc>
            </a:pPr>
            <a:r>
              <a:rPr lang="sv"/>
              <a:t>Slutresultatet är att gruppen har utvecklat en eller flera </a:t>
            </a:r>
            <a:br>
              <a:rPr lang="fi-FI" dirty="0"/>
            </a:br>
            <a:r>
              <a:rPr lang="sv"/>
              <a:t>lösningar som ska utvecklas vidare.</a:t>
            </a:r>
          </a:p>
          <a:p>
            <a:pPr rtl="0">
              <a:lnSpc>
                <a:spcPct val="150000"/>
              </a:lnSpc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482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30A6A3-FC77-58AF-B368-C685E63B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148" y="229113"/>
            <a:ext cx="9144000" cy="1586331"/>
          </a:xfrm>
        </p:spPr>
        <p:txBody>
          <a:bodyPr rtlCol="0" anchor="b">
            <a:normAutofit/>
          </a:bodyPr>
          <a:lstStyle/>
          <a:p>
            <a:pPr algn="l" rtl="0"/>
            <a:r>
              <a:rPr lang="sv" sz="6000"/>
              <a:t>Idékläckning – exempel</a:t>
            </a:r>
            <a:endParaRPr lang="en-FI" sz="6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C7DF0DF-A4C0-3547-2ED7-116DD01A2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38" y="1915886"/>
            <a:ext cx="9144000" cy="39198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/>
            <a:r>
              <a:rPr lang="sv"/>
              <a:t>1. Varje gruppmedlem hittar först självständigt under 2 minuter på idéer som är så galna, omöjliga och ogenomförbara som möjligt.</a:t>
            </a:r>
          </a:p>
          <a:p>
            <a:pPr algn="l" rtl="0"/>
            <a:r>
              <a:rPr lang="sv"/>
              <a:t>2. Idéerna delas med den egna gruppen.</a:t>
            </a:r>
          </a:p>
          <a:p>
            <a:pPr algn="l" rtl="0"/>
            <a:r>
              <a:rPr lang="sv">
                <a:latin typeface="Segoe UI"/>
                <a:cs typeface="Segoe UI"/>
              </a:rPr>
              <a:t>3. Utifrån idéerna bildar gruppen en gemensam vision om en apparat eller byggnad, som ska planeras i följande skede.</a:t>
            </a:r>
          </a:p>
          <a:p>
            <a:pPr algn="l" rtl="0"/>
            <a:endParaRPr lang="fi-FI" dirty="0"/>
          </a:p>
          <a:p>
            <a:pPr algn="l" rtl="0"/>
            <a:r>
              <a:rPr lang="sv"/>
              <a:t>Tänk under idékläckningen på det valda Agenda 2030-målet, superhjältens roll och anordningens/byggnadens egenskaper.</a:t>
            </a:r>
          </a:p>
          <a:p>
            <a:pPr algn="l" rtl="0"/>
            <a:r>
              <a:rPr lang="sv"/>
              <a:t>Tidsåtgång 8 min.</a:t>
            </a:r>
          </a:p>
          <a:p>
            <a:pPr algn="l" rtl="0"/>
            <a:endParaRPr lang="en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C0436B6-D27D-C626-354A-9FE019BB9D1E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" sz="12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Beskrivning av STEAM-processen</a:t>
            </a:r>
            <a:endParaRPr kumimoji="0" lang="en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8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79B4A42-A007-E248-B3A0-E5ED8069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"/>
              <a:t>5. Planering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4F0E209-2897-4142-8772-AB2712BA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"/>
              <a:t>steaminoulu.fi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F7539A18-60CD-FC9C-795C-82A35292B46E}"/>
              </a:ext>
            </a:extLst>
          </p:cNvPr>
          <p:cNvSpPr txBox="1">
            <a:spLocks/>
          </p:cNvSpPr>
          <p:nvPr/>
        </p:nvSpPr>
        <p:spPr>
          <a:xfrm>
            <a:off x="838200" y="1743411"/>
            <a:ext cx="8000999" cy="4166437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</a:pPr>
            <a:r>
              <a:rPr lang="sv"/>
              <a:t>Skissering av idéerna till lösningar, till exempel på papper. Målet är att </a:t>
            </a:r>
            <a:br>
              <a:rPr lang="fi-FI" dirty="0"/>
            </a:br>
            <a:r>
              <a:rPr lang="sv"/>
              <a:t>föreställa sig hur lösningen skulle se ut och hur den skulle fungera.</a:t>
            </a:r>
          </a:p>
          <a:p>
            <a:pPr rtl="0">
              <a:lnSpc>
                <a:spcPct val="150000"/>
              </a:lnSpc>
            </a:pPr>
            <a:r>
              <a:rPr lang="sv"/>
              <a:t>Val av en lämplig planeringsmetod som passar den egna lösningen.</a:t>
            </a:r>
          </a:p>
          <a:p>
            <a:pPr rtl="0">
              <a:lnSpc>
                <a:spcPct val="150000"/>
              </a:lnSpc>
            </a:pPr>
            <a:r>
              <a:rPr lang="sv"/>
              <a:t>Lätta prototyper skapas, med vilka man snabbt kan testa hur lösningen fungerar. De lämpligaste versionerna väljs ut till nästa steg.</a:t>
            </a:r>
          </a:p>
          <a:p>
            <a:pPr rtl="0">
              <a:lnSpc>
                <a:spcPct val="150000"/>
              </a:lnSpc>
            </a:pPr>
            <a:r>
              <a:rPr lang="sv"/>
              <a:t>Alla planer ska betraktas ur slutanvändarens perspektiv.</a:t>
            </a:r>
          </a:p>
          <a:p>
            <a:pPr rtl="0">
              <a:lnSpc>
                <a:spcPct val="150000"/>
              </a:lnSpc>
            </a:pPr>
            <a:r>
              <a:rPr lang="sv"/>
              <a:t>Vi försöker förstå hur lösningen motsvarar användarens behov.</a:t>
            </a:r>
          </a:p>
          <a:p>
            <a:pPr rtl="0">
              <a:lnSpc>
                <a:spcPct val="150000"/>
              </a:lnSpc>
            </a:pPr>
            <a:r>
              <a:rPr lang="sv"/>
              <a:t>Under planeringsfasen görs också jämförelser – vi lär oss av vad andra gör och utvecklar egna lösningar utifrån det.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F568A9CF-7801-58CC-DEFF-7B8B64D2DD3D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 rtl="0"/>
            <a:r>
              <a:rPr lang="sv" sz="1200"/>
              <a:t>Beskrivning av STEAM-processen</a:t>
            </a:r>
            <a:endParaRPr lang="en-FI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7CEB11-43A9-0069-0A27-34EA1472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632" y="1164663"/>
            <a:ext cx="5563148" cy="48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5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30A6A3-FC77-58AF-B368-C685E63B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78" y="782198"/>
            <a:ext cx="9144000" cy="1034788"/>
          </a:xfrm>
        </p:spPr>
        <p:txBody>
          <a:bodyPr rtlCol="0" anchor="b">
            <a:normAutofit/>
          </a:bodyPr>
          <a:lstStyle/>
          <a:p>
            <a:pPr algn="l" rtl="0"/>
            <a:r>
              <a:rPr lang="sv" sz="6000"/>
              <a:t>Planering – exempel</a:t>
            </a:r>
            <a:endParaRPr lang="en-FI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7C6E2-6CDB-F8B4-09B8-573E035AC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78" y="2056189"/>
            <a:ext cx="9143999" cy="32536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 rtl="0">
              <a:buChar char="•"/>
            </a:pPr>
            <a:r>
              <a:rPr lang="sv">
                <a:latin typeface="Segoe UI"/>
                <a:cs typeface="Segoe UI"/>
              </a:rPr>
              <a:t>Gruppen utarbetar en plan där alla gruppmedlemmars idéer beaktas.</a:t>
            </a:r>
            <a:endParaRPr lang="fi-FI" dirty="0"/>
          </a:p>
          <a:p>
            <a:pPr marL="342900" indent="-342900" algn="l" rtl="0">
              <a:buChar char="•"/>
            </a:pPr>
            <a:r>
              <a:rPr lang="sv">
                <a:latin typeface="Segoe UI"/>
                <a:cs typeface="Segoe UI"/>
              </a:rPr>
              <a:t>Föreställ er hur er superhjälte och hens apparat/byggnad skulle ge en lösning för ert mål.</a:t>
            </a:r>
            <a:endParaRPr lang="fi-FI" dirty="0"/>
          </a:p>
          <a:p>
            <a:pPr algn="l" rtl="0"/>
            <a:endParaRPr lang="fi-FI" dirty="0">
              <a:latin typeface="Segoe UI"/>
              <a:cs typeface="Segoe UI"/>
            </a:endParaRPr>
          </a:p>
          <a:p>
            <a:pPr lvl="1" algn="l" rtl="0"/>
            <a:r>
              <a:rPr lang="sv">
                <a:latin typeface="Segoe UI"/>
                <a:cs typeface="Segoe UI"/>
              </a:rPr>
              <a:t>Tid till planeringen 10 min. </a:t>
            </a:r>
          </a:p>
          <a:p>
            <a:pPr lvl="1" algn="l" rtl="0"/>
            <a:r>
              <a:rPr lang="sv">
                <a:latin typeface="Segoe UI"/>
                <a:cs typeface="Segoe UI"/>
              </a:rPr>
              <a:t>Var beredda att presentera er plan.</a:t>
            </a:r>
            <a:endParaRPr lang="en-FI" dirty="0">
              <a:latin typeface="Segoe UI"/>
              <a:cs typeface="Segoe UI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CE99D197-B25E-623E-6D2B-B4C06FDFD7B2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" sz="12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Beskrivning av STEAM-processen</a:t>
            </a:r>
            <a:endParaRPr kumimoji="0" lang="en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7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29A27FE8-B673-FBF5-4D79-AB26E5B323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053" y="1459663"/>
            <a:ext cx="5141205" cy="459844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A79B4A42-A007-E248-B3A0-E5ED8069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"/>
              <a:t>6. Genomförande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4F0E209-2897-4142-8772-AB2712BA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"/>
              <a:t>steaminoulu.fi</a:t>
            </a:r>
            <a:endParaRPr lang="fi-FI" dirty="0"/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F7539A18-60CD-FC9C-795C-82A35292B46E}"/>
              </a:ext>
            </a:extLst>
          </p:cNvPr>
          <p:cNvSpPr txBox="1">
            <a:spLocks/>
          </p:cNvSpPr>
          <p:nvPr/>
        </p:nvSpPr>
        <p:spPr>
          <a:xfrm>
            <a:off x="1553344" y="1800014"/>
            <a:ext cx="6361463" cy="3917739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</a:pPr>
            <a:r>
              <a:rPr lang="sv"/>
              <a:t>Den första detaljerade prototypen av lösningen framställs.</a:t>
            </a:r>
          </a:p>
          <a:p>
            <a:pPr rtl="0">
              <a:lnSpc>
                <a:spcPct val="150000"/>
              </a:lnSpc>
            </a:pPr>
            <a:r>
              <a:rPr lang="sv"/>
              <a:t>Material och tekniker som ska användas för att tillverka de färdiga lösningarna används också.</a:t>
            </a:r>
          </a:p>
          <a:p>
            <a:pPr rtl="0">
              <a:lnSpc>
                <a:spcPct val="150000"/>
              </a:lnSpc>
            </a:pPr>
            <a:r>
              <a:rPr lang="sv"/>
              <a:t>Utvärdering och feedback samlas in om den färdiga prototypen.</a:t>
            </a:r>
          </a:p>
          <a:p>
            <a:pPr rtl="0">
              <a:lnSpc>
                <a:spcPct val="150000"/>
              </a:lnSpc>
            </a:pPr>
            <a:r>
              <a:rPr lang="sv"/>
              <a:t>Prototypen granskas kritiskt och dess funktion och egenskaper utvärderas.</a:t>
            </a:r>
          </a:p>
          <a:p>
            <a:pPr rtl="0">
              <a:lnSpc>
                <a:spcPct val="150000"/>
              </a:lnSpc>
            </a:pPr>
            <a:r>
              <a:rPr lang="sv"/>
              <a:t>I genomförandeskedet kan flera tillverknings- eller genomförandeförsök utföras iterativt. Målet är att finslipa slutlösningen och produktionsprocessen.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79D75E4A-843A-7CF6-E5F8-215B8FC7A7B8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 rtl="0"/>
            <a:r>
              <a:rPr lang="sv" sz="1200"/>
              <a:t>Beskrivning av STEAM-processen</a:t>
            </a:r>
            <a:endParaRPr lang="en-FI" sz="1200" dirty="0"/>
          </a:p>
        </p:txBody>
      </p:sp>
    </p:spTree>
    <p:extLst>
      <p:ext uri="{BB962C8B-B14F-4D97-AF65-F5344CB8AC3E}">
        <p14:creationId xmlns:p14="http://schemas.microsoft.com/office/powerpoint/2010/main" val="372441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30A6A3-FC77-58AF-B368-C685E63B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743" y="886399"/>
            <a:ext cx="9347751" cy="961571"/>
          </a:xfrm>
        </p:spPr>
        <p:txBody>
          <a:bodyPr rtlCol="0" anchor="b">
            <a:normAutofit fontScale="90000"/>
          </a:bodyPr>
          <a:lstStyle/>
          <a:p>
            <a:pPr algn="l" rtl="0"/>
            <a:r>
              <a:rPr lang="sv" sz="6000" dirty="0"/>
              <a:t>Genomförande – exempel</a:t>
            </a:r>
            <a:endParaRPr lang="en-FI" sz="60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BC2D0FE-4D70-A5EB-0C82-C342CFBE6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743" y="1952172"/>
            <a:ext cx="8490857" cy="336005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 algn="l" rtl="0">
              <a:buChar char="•"/>
            </a:pPr>
            <a:r>
              <a:rPr lang="sv">
                <a:latin typeface="Segoe UI"/>
                <a:cs typeface="Segoe UI"/>
              </a:rPr>
              <a:t>Beakta eventuella ytterligare tips som ni fått av en annan grupp i ert genomförande.</a:t>
            </a:r>
            <a:endParaRPr lang="en-US" dirty="0">
              <a:latin typeface="Segoe UI"/>
              <a:cs typeface="Segoe UI"/>
            </a:endParaRPr>
          </a:p>
          <a:p>
            <a:pPr marL="342900" indent="-342900" algn="l" rtl="0">
              <a:buChar char="•"/>
            </a:pPr>
            <a:r>
              <a:rPr lang="sv">
                <a:latin typeface="Segoe UI"/>
                <a:cs typeface="Segoe UI"/>
              </a:rPr>
              <a:t>Färdigställ prototypen av apparaten/byggnaden inom utsatt tid.</a:t>
            </a:r>
            <a:endParaRPr lang="en-US" dirty="0">
              <a:latin typeface="Segoe UI"/>
              <a:cs typeface="Segoe UI"/>
            </a:endParaRPr>
          </a:p>
          <a:p>
            <a:pPr marL="342900" indent="-342900" algn="l" rtl="0">
              <a:buChar char="•"/>
            </a:pPr>
            <a:r>
              <a:rPr lang="sv">
                <a:latin typeface="Segoe UI"/>
                <a:cs typeface="Segoe UI"/>
              </a:rPr>
              <a:t>Hitta på namn för apparaten/byggnaden och superhjälten för att beskriva dem.</a:t>
            </a:r>
            <a:endParaRPr lang="en-FI" dirty="0">
              <a:latin typeface="Segoe UI"/>
              <a:cs typeface="Segoe UI"/>
            </a:endParaRPr>
          </a:p>
          <a:p>
            <a:pPr marL="342900" indent="-342900" algn="l" rtl="0">
              <a:buChar char="•"/>
            </a:pPr>
            <a:r>
              <a:rPr lang="sv">
                <a:latin typeface="Segoe UI"/>
                <a:cs typeface="Segoe UI"/>
              </a:rPr>
              <a:t>Var beredd att presentera er prototyp, superhjälte och vilket Agenda 2030-mål som de svarar mot och hur de svarar mot det.</a:t>
            </a:r>
          </a:p>
          <a:p>
            <a:pPr marL="342900" indent="-342900" algn="l" rtl="0">
              <a:buChar char="•"/>
            </a:pPr>
            <a:r>
              <a:rPr lang="sv">
                <a:latin typeface="Segoe UI"/>
                <a:cs typeface="Segoe UI"/>
              </a:rPr>
              <a:t>Tidsåtgång 20 min.</a:t>
            </a:r>
            <a:endParaRPr lang="en-FI" dirty="0">
              <a:latin typeface="Segoe UI"/>
              <a:cs typeface="Segoe UI"/>
            </a:endParaRP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B023B4C-2C14-4F86-8D06-C6F90DE2329C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" sz="12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Beskrivning av STEAM-processen</a:t>
            </a:r>
            <a:endParaRPr kumimoji="0" lang="en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6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79B4A42-A007-E248-B3A0-E5ED8069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"/>
              <a:t>7. Delning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4F0E209-2897-4142-8772-AB2712BA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"/>
              <a:t>steaminoulu.fi</a:t>
            </a:r>
            <a:endParaRPr lang="fi-FI" dirty="0"/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F7539A18-60CD-FC9C-795C-82A35292B46E}"/>
              </a:ext>
            </a:extLst>
          </p:cNvPr>
          <p:cNvSpPr txBox="1">
            <a:spLocks/>
          </p:cNvSpPr>
          <p:nvPr/>
        </p:nvSpPr>
        <p:spPr>
          <a:xfrm>
            <a:off x="838200" y="1762004"/>
            <a:ext cx="7229853" cy="395575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</a:pPr>
            <a:r>
              <a:rPr lang="sv" sz="1600" dirty="0"/>
              <a:t>Grupperna presenterar för de andra vad de har åstadkommit.</a:t>
            </a:r>
          </a:p>
          <a:p>
            <a:pPr rtl="0">
              <a:lnSpc>
                <a:spcPct val="150000"/>
              </a:lnSpc>
            </a:pPr>
            <a:r>
              <a:rPr lang="sv" sz="1600" dirty="0"/>
              <a:t>Förutom prototypen eller lösningen presenteras vad gruppen har gjort i processens olika skeden och varför. Repetition hjälper de lärande att ta till sig processen.</a:t>
            </a:r>
          </a:p>
          <a:p>
            <a:pPr rtl="0">
              <a:lnSpc>
                <a:spcPct val="150000"/>
              </a:lnSpc>
            </a:pPr>
            <a:r>
              <a:rPr lang="sv" sz="1600" dirty="0"/>
              <a:t>Samtidigt är det viktigt att reflektera över det egna agerandet och de egna besluten.</a:t>
            </a:r>
          </a:p>
          <a:p>
            <a:pPr rtl="0">
              <a:lnSpc>
                <a:spcPct val="150000"/>
              </a:lnSpc>
            </a:pPr>
            <a:r>
              <a:rPr lang="sv" sz="1600" dirty="0"/>
              <a:t>Reflektion över vad man lärt sig under processen och hur man agera på ett bättre sätt i framtiden.</a:t>
            </a:r>
          </a:p>
          <a:p>
            <a:pPr rtl="0">
              <a:lnSpc>
                <a:spcPct val="150000"/>
              </a:lnSpc>
            </a:pPr>
            <a:r>
              <a:rPr lang="sv" sz="1600" dirty="0"/>
              <a:t>Övning på att ”pitcha”– att på ett tydligt, intressant och effektivt sätt presentera den egna lösningen för målpubliken med hjälp av kommunikations- och marknadsföringsmetoder.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64527E34-5AAB-74AB-81E9-3B614F44CCEC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 rtl="0"/>
            <a:r>
              <a:rPr lang="sv" sz="1200"/>
              <a:t>Beskrivning av STEAM-processen</a:t>
            </a:r>
            <a:endParaRPr lang="en-FI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8B2BF-6F71-1DB0-1FC4-A2045884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014" y="1344930"/>
            <a:ext cx="40386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30A6A3-FC77-58AF-B368-C685E63B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53" y="659742"/>
            <a:ext cx="9144000" cy="1586331"/>
          </a:xfrm>
        </p:spPr>
        <p:txBody>
          <a:bodyPr rtlCol="0" anchor="b">
            <a:normAutofit/>
          </a:bodyPr>
          <a:lstStyle/>
          <a:p>
            <a:pPr algn="l" rtl="0"/>
            <a:r>
              <a:rPr lang="sv" sz="6000"/>
              <a:t>Delning – exempel</a:t>
            </a:r>
            <a:endParaRPr lang="en-FI" sz="60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8D41F8B-C7D7-10DC-58B1-2FBAA5826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341" y="2761591"/>
            <a:ext cx="9144000" cy="17792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/>
            <a:r>
              <a:rPr lang="sv">
                <a:latin typeface="Segoe UI"/>
                <a:cs typeface="Segoe UI"/>
              </a:rPr>
              <a:t>Varje grupp presenterar sina resultat och </a:t>
            </a:r>
          </a:p>
          <a:p>
            <a:pPr algn="l" rtl="0"/>
            <a:r>
              <a:rPr lang="sv">
                <a:latin typeface="Segoe UI"/>
                <a:cs typeface="Segoe UI"/>
              </a:rPr>
              <a:t>tänker ut med några synpunkter om hur processmodellen fungerade i denna uppgift.</a:t>
            </a:r>
            <a:endParaRPr lang="fi-FI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A8F13B8B-6C6F-F99A-22E7-18170F00DE92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" sz="12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Beskrivning av STEAM-processen</a:t>
            </a:r>
            <a:endParaRPr kumimoji="0" lang="en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0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9C1337-BCA6-5E42-89DB-FE6E7FD49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69" y="2093159"/>
            <a:ext cx="9144000" cy="1281897"/>
          </a:xfrm>
        </p:spPr>
        <p:txBody>
          <a:bodyPr rtlCol="0" anchor="t">
            <a:normAutofit/>
          </a:bodyPr>
          <a:lstStyle/>
          <a:p>
            <a:pPr algn="l" rtl="0"/>
            <a:r>
              <a:rPr lang="sv" sz="6000"/>
              <a:t>Mer information</a:t>
            </a:r>
            <a:endParaRPr lang="en-FI" sz="6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DC7E3F6-89D8-06BA-24DB-12A29F572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v"/>
              <a:t>https://www.steaminoulu.fi/</a:t>
            </a:r>
            <a:endParaRPr lang="en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6233B6-C52B-AA49-BF12-732C5DAB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" sz="12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101437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BD5037C-9ABF-0C41-A82C-98315F5C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534" y="584036"/>
            <a:ext cx="4107305" cy="842047"/>
          </a:xfrm>
        </p:spPr>
        <p:txBody>
          <a:bodyPr rtlCol="0" anchor="b"/>
          <a:lstStyle/>
          <a:p>
            <a:pPr rtl="0"/>
            <a:r>
              <a:rPr lang="sv"/>
              <a:t>=</a:t>
            </a:r>
            <a:r>
              <a:rPr lang="sv">
                <a:solidFill>
                  <a:schemeClr val="accent1"/>
                </a:solidFill>
              </a:rPr>
              <a:t> S</a:t>
            </a:r>
            <a:r>
              <a:rPr lang="sv">
                <a:solidFill>
                  <a:srgbClr val="FFC000"/>
                </a:solidFill>
              </a:rPr>
              <a:t>T</a:t>
            </a:r>
            <a:r>
              <a:rPr lang="sv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sv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sv">
                <a:solidFill>
                  <a:srgbClr val="C00000"/>
                </a:solidFill>
              </a:rPr>
              <a:t>M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76F9416-1258-C34B-BCBD-04C2FBA0C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9711" y="280216"/>
            <a:ext cx="2009931" cy="2070698"/>
          </a:xfrm>
        </p:spPr>
        <p:txBody>
          <a:bodyPr rtlCol="0">
            <a:normAutofit fontScale="92500" lnSpcReduction="20000"/>
          </a:bodyPr>
          <a:lstStyle/>
          <a:p>
            <a:pPr marL="0" lvl="0" indent="0" rtl="0">
              <a:buNone/>
            </a:pPr>
            <a:r>
              <a:rPr lang="sv" b="1">
                <a:solidFill>
                  <a:schemeClr val="accent1"/>
                </a:solidFill>
              </a:rPr>
              <a:t>S</a:t>
            </a:r>
            <a:r>
              <a:rPr lang="sv"/>
              <a:t>cience</a:t>
            </a:r>
            <a:endParaRPr lang="en-FI" dirty="0"/>
          </a:p>
          <a:p>
            <a:pPr marL="0" lvl="0" indent="0" rtl="0">
              <a:buNone/>
            </a:pPr>
            <a:r>
              <a:rPr lang="sv" b="1">
                <a:solidFill>
                  <a:schemeClr val="accent4"/>
                </a:solidFill>
              </a:rPr>
              <a:t>T</a:t>
            </a:r>
            <a:r>
              <a:rPr lang="sv"/>
              <a:t>echnology</a:t>
            </a:r>
            <a:endParaRPr lang="en-FI" dirty="0"/>
          </a:p>
          <a:p>
            <a:pPr marL="0" lvl="0" indent="0" rtl="0">
              <a:buNone/>
            </a:pPr>
            <a:r>
              <a:rPr lang="sv" b="1">
                <a:solidFill>
                  <a:schemeClr val="accent2"/>
                </a:solidFill>
              </a:rPr>
              <a:t>E</a:t>
            </a:r>
            <a:r>
              <a:rPr lang="sv"/>
              <a:t>ngineering</a:t>
            </a:r>
            <a:endParaRPr lang="en-FI" dirty="0"/>
          </a:p>
          <a:p>
            <a:pPr marL="0" lvl="0" indent="0" rtl="0">
              <a:buNone/>
            </a:pPr>
            <a:r>
              <a:rPr lang="sv" b="1">
                <a:solidFill>
                  <a:schemeClr val="accent6"/>
                </a:solidFill>
              </a:rPr>
              <a:t>A</a:t>
            </a:r>
            <a:r>
              <a:rPr lang="sv"/>
              <a:t>rts</a:t>
            </a:r>
            <a:endParaRPr lang="en-FI" dirty="0"/>
          </a:p>
          <a:p>
            <a:pPr marL="0" lvl="0" indent="0" rtl="0">
              <a:buNone/>
            </a:pPr>
            <a:r>
              <a:rPr lang="sv" b="1">
                <a:solidFill>
                  <a:srgbClr val="C00000"/>
                </a:solidFill>
              </a:rPr>
              <a:t>M</a:t>
            </a:r>
            <a:r>
              <a:rPr lang="sv"/>
              <a:t>athematics</a:t>
            </a:r>
            <a:endParaRPr lang="en-FI" dirty="0"/>
          </a:p>
          <a:p>
            <a:pPr marL="0" indent="0" rtl="0">
              <a:buNone/>
            </a:pPr>
            <a:r>
              <a:rPr lang="sv"/>
              <a:t> </a:t>
            </a:r>
            <a:endParaRPr lang="en-FI" dirty="0"/>
          </a:p>
          <a:p>
            <a:pPr marL="0" indent="0" rtl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A053D0-496D-DB44-A3A5-3D50AAC0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" sz="16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steaminoulu.fi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38A8642-477A-9BD3-B28F-261BE9752788}"/>
              </a:ext>
            </a:extLst>
          </p:cNvPr>
          <p:cNvSpPr txBox="1"/>
          <p:nvPr/>
        </p:nvSpPr>
        <p:spPr>
          <a:xfrm>
            <a:off x="631924" y="2596663"/>
            <a:ext cx="5365754" cy="120032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”STEAM är elevorienterat, experimentellt och kollektivt lärande som bidrar till att förbättra enhetens verksamhetskultur när det gäller att göra saker tillsammans och tillägna sig kunskaper och färdigheter.”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BDA1040-753D-6731-4692-6671AA817D68}"/>
              </a:ext>
            </a:extLst>
          </p:cNvPr>
          <p:cNvSpPr txBox="1"/>
          <p:nvPr/>
        </p:nvSpPr>
        <p:spPr>
          <a:xfrm>
            <a:off x="631924" y="4454328"/>
            <a:ext cx="5365754" cy="120032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sv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”STEAM-PEDAGOGIKEN använder teknik, naturvetenskap och konst som metoder för lärande i självstyrning, social kompetens och kritiskt tänkande.”</a:t>
            </a:r>
          </a:p>
          <a:p>
            <a:pPr rtl="0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1C9DA7C-23B8-2E28-CAA9-1CB8BBB88A15}"/>
              </a:ext>
            </a:extLst>
          </p:cNvPr>
          <p:cNvSpPr txBox="1"/>
          <p:nvPr/>
        </p:nvSpPr>
        <p:spPr>
          <a:xfrm>
            <a:off x="6194323" y="4454328"/>
            <a:ext cx="5521427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”I undervisningen innebär STEAM att olika läroämnesgrupper och teknik kombineras till breda och tvärvetenskapliga inlärningshelheter. STEAM-helheterna kan omfatta alla typer av läroämnen och färdigheter.”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573F245-20FB-D631-C70E-DC8538BDBD3F}"/>
              </a:ext>
            </a:extLst>
          </p:cNvPr>
          <p:cNvSpPr txBox="1"/>
          <p:nvPr/>
        </p:nvSpPr>
        <p:spPr>
          <a:xfrm>
            <a:off x="6194323" y="2591981"/>
            <a:ext cx="5521426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”De lärande är med och skapar helheter, och samarbetet mellan lärarna är viktigt. STEAM-undervisningen lyckas bäst när den ingår i läroplansarbetet vid enheten.”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" sz="1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87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9C1337-BCA6-5E42-89DB-FE6E7FD49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379" y="968692"/>
            <a:ext cx="10235241" cy="2175010"/>
          </a:xfrm>
        </p:spPr>
        <p:txBody>
          <a:bodyPr rtlCol="0" anchor="t">
            <a:normAutofit/>
          </a:bodyPr>
          <a:lstStyle/>
          <a:p>
            <a:pPr algn="l" rtl="0"/>
            <a:r>
              <a:rPr lang="sv" sz="6000"/>
              <a:t>STEAM-processen</a:t>
            </a:r>
            <a:endParaRPr lang="en-FI" sz="60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CC67273-AE12-7E4D-BC21-86F650E91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84" y="2117290"/>
            <a:ext cx="5313066" cy="3194017"/>
          </a:xfrm>
        </p:spPr>
        <p:txBody>
          <a:bodyPr rtlCol="0">
            <a:normAutofit/>
          </a:bodyPr>
          <a:lstStyle/>
          <a:p>
            <a:pPr marL="457200" lvl="0" indent="-457200" algn="l" rtl="0">
              <a:buAutoNum type="arabicPeriod"/>
            </a:pPr>
            <a:r>
              <a:rPr lang="sv"/>
              <a:t>Mål</a:t>
            </a:r>
            <a:endParaRPr lang="fi-FI" b="1" dirty="0"/>
          </a:p>
          <a:p>
            <a:pPr marL="457200" lvl="0" indent="-457200" algn="l" rtl="0">
              <a:buAutoNum type="arabicPeriod"/>
            </a:pPr>
            <a:r>
              <a:rPr lang="sv" b="1"/>
              <a:t>Uppgift</a:t>
            </a:r>
          </a:p>
          <a:p>
            <a:pPr marL="457200" lvl="0" indent="-457200" algn="l" rtl="0">
              <a:buAutoNum type="arabicPeriod"/>
            </a:pPr>
            <a:r>
              <a:rPr lang="sv"/>
              <a:t>Förarbete</a:t>
            </a:r>
            <a:endParaRPr lang="fi-FI" b="1" dirty="0"/>
          </a:p>
          <a:p>
            <a:pPr marL="457200" lvl="0" indent="-457200" algn="l" rtl="0">
              <a:buAutoNum type="arabicPeriod"/>
            </a:pPr>
            <a:r>
              <a:rPr lang="sv" b="1"/>
              <a:t>Idékläckning</a:t>
            </a:r>
          </a:p>
          <a:p>
            <a:pPr marL="457200" lvl="0" indent="-457200" algn="l" rtl="0">
              <a:buAutoNum type="arabicPeriod"/>
            </a:pPr>
            <a:r>
              <a:rPr lang="sv"/>
              <a:t>Planering</a:t>
            </a:r>
          </a:p>
          <a:p>
            <a:pPr marL="457200" lvl="0" indent="-457200" algn="l" rtl="0">
              <a:buAutoNum type="arabicPeriod"/>
            </a:pPr>
            <a:r>
              <a:rPr lang="sv" b="1"/>
              <a:t>Genomförande</a:t>
            </a:r>
          </a:p>
          <a:p>
            <a:pPr marL="457200" lvl="0" indent="-457200" algn="l" rtl="0">
              <a:buAutoNum type="arabicPeriod"/>
            </a:pPr>
            <a:r>
              <a:rPr lang="sv"/>
              <a:t>Delning</a:t>
            </a:r>
            <a:endParaRPr lang="fi-FI" b="1" dirty="0"/>
          </a:p>
          <a:p>
            <a:pPr marL="457200" lvl="0" indent="-457200" algn="l" rtl="0">
              <a:buAutoNum type="arabicPeriod"/>
            </a:pPr>
            <a:endParaRPr lang="fi-FI" b="1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6233B6-C52B-AA49-BF12-732C5DAB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" sz="12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steaminoulu.fi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0F71BF-1217-02BB-C013-EAB29AF339FA}"/>
              </a:ext>
            </a:extLst>
          </p:cNvPr>
          <p:cNvCxnSpPr>
            <a:cxnSpLocks/>
          </p:cNvCxnSpPr>
          <p:nvPr/>
        </p:nvCxnSpPr>
        <p:spPr>
          <a:xfrm>
            <a:off x="3654973" y="2125333"/>
            <a:ext cx="0" cy="3315641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8F05E07F-5F8B-B61C-DD4E-462886463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7026" y="693900"/>
            <a:ext cx="2334022" cy="24151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D515587-0804-55B3-A770-516B55E26CBA}"/>
              </a:ext>
            </a:extLst>
          </p:cNvPr>
          <p:cNvSpPr txBox="1"/>
          <p:nvPr/>
        </p:nvSpPr>
        <p:spPr>
          <a:xfrm>
            <a:off x="3984975" y="2478227"/>
            <a:ext cx="3841502" cy="140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marR="0" lvl="1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00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" sz="18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Upprepas för varje </a:t>
            </a:r>
            <a:b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lang="sv" sz="18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STEAM-genomförande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00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" sz="18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Lämpar sig för olika teman, från produktdesign till informationsbaserad undervisning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8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BD5037C-9ABF-0C41-A82C-98315F5C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sv"/>
              <a:t>1. Mål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C10E7FB-B65D-DD4C-ADAB-B512C2A08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941"/>
            <a:ext cx="7086600" cy="3522607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sv"/>
              <a:t>I centrum för processen står lärandemålen, </a:t>
            </a:r>
            <a:br>
              <a:rPr lang="fi-FI" dirty="0"/>
            </a:br>
            <a:r>
              <a:rPr lang="sv"/>
              <a:t>som fastställs i planeringsskedet. </a:t>
            </a:r>
            <a:br>
              <a:rPr lang="fi-FI" dirty="0"/>
            </a:br>
            <a:br>
              <a:rPr lang="fi-FI" dirty="0"/>
            </a:br>
            <a:r>
              <a:rPr lang="sv"/>
              <a:t>Man identifierar de övergripande kunskaps- och färdighetsmålen, </a:t>
            </a:r>
            <a:br>
              <a:rPr lang="fi-FI" dirty="0"/>
            </a:br>
            <a:r>
              <a:rPr lang="sv"/>
              <a:t>som STEAM-genomförandet är kopplat till</a:t>
            </a:r>
            <a:r>
              <a:rPr lang="sv" b="1"/>
              <a:t>.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A053D0-496D-DB44-A3A5-3D50AAC0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"/>
              <a:t>steaminoulu.fi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B5BA0A5-0A96-E649-AD16-E3A6B9AB79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860" y="2802268"/>
            <a:ext cx="4241800" cy="3238500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91CF1A8C-C1B6-EF04-385D-432C9DA60985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 rtl="0"/>
            <a:r>
              <a:rPr lang="sv" sz="1200"/>
              <a:t>Beskrivning av STEAM-processen</a:t>
            </a:r>
            <a:endParaRPr lang="en-FI" sz="1200" dirty="0"/>
          </a:p>
        </p:txBody>
      </p:sp>
    </p:spTree>
    <p:extLst>
      <p:ext uri="{BB962C8B-B14F-4D97-AF65-F5344CB8AC3E}">
        <p14:creationId xmlns:p14="http://schemas.microsoft.com/office/powerpoint/2010/main" val="264850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FEF6AF-D15B-D646-AF92-85664DCFB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829" y="1567543"/>
            <a:ext cx="9144000" cy="1075652"/>
          </a:xfrm>
        </p:spPr>
        <p:txBody>
          <a:bodyPr rtlCol="0" anchor="b">
            <a:normAutofit/>
          </a:bodyPr>
          <a:lstStyle/>
          <a:p>
            <a:pPr algn="l" rtl="0"/>
            <a:r>
              <a:rPr lang="sv" sz="6000"/>
              <a:t>Mål – exempel</a:t>
            </a:r>
            <a:endParaRPr lang="en-FI" sz="6000" dirty="0"/>
          </a:p>
        </p:txBody>
      </p:sp>
      <p:sp>
        <p:nvSpPr>
          <p:cNvPr id="7" name="Alaotsikko 6">
            <a:extLst>
              <a:ext uri="{FF2B5EF4-FFF2-40B4-BE49-F238E27FC236}">
                <a16:creationId xmlns:a16="http://schemas.microsoft.com/office/drawing/2014/main" id="{5D30392F-2EF4-F34F-94E3-CBD742590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829" y="2787233"/>
            <a:ext cx="9144000" cy="1225968"/>
          </a:xfrm>
        </p:spPr>
        <p:txBody>
          <a:bodyPr rtlCol="0"/>
          <a:lstStyle/>
          <a:p>
            <a:pPr algn="l" rtl="0"/>
            <a:r>
              <a:rPr lang="sv"/>
              <a:t>Att lära sig om med STEAM-processen</a:t>
            </a:r>
          </a:p>
          <a:p>
            <a:pPr algn="l" rtl="0"/>
            <a:r>
              <a:rPr lang="sv"/>
              <a:t>Att lära sig om ett av Agenda 2030-målen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B84FC4F4-E7EF-6404-6D03-28EF49D658BA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" sz="12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Beskrivning av STEAM-processen</a:t>
            </a:r>
            <a:endParaRPr kumimoji="0" lang="en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8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90A951CD-92C5-D141-A6D1-D20FB3B212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960" y="787917"/>
            <a:ext cx="6594112" cy="6465893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2DFDA0E4-DFAC-D343-BED9-D9A81DD0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612"/>
            <a:ext cx="10515600" cy="1325563"/>
          </a:xfrm>
        </p:spPr>
        <p:txBody>
          <a:bodyPr rtlCol="0" anchor="b"/>
          <a:lstStyle/>
          <a:p>
            <a:pPr rtl="0"/>
            <a:r>
              <a:rPr lang="sv"/>
              <a:t>2. Uppgift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E9EDA67-B143-4F47-AD42-24D4BCEC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">
                <a:solidFill>
                  <a:schemeClr val="bg1"/>
                </a:solidFill>
              </a:rPr>
              <a:t>steaminoulu.fi</a:t>
            </a:r>
          </a:p>
        </p:txBody>
      </p:sp>
      <p:sp>
        <p:nvSpPr>
          <p:cNvPr id="2" name="Sisällön paikkamerkki 7">
            <a:extLst>
              <a:ext uri="{FF2B5EF4-FFF2-40B4-BE49-F238E27FC236}">
                <a16:creationId xmlns:a16="http://schemas.microsoft.com/office/drawing/2014/main" id="{864F11B5-CE2C-1395-E843-2A824F930F3A}"/>
              </a:ext>
            </a:extLst>
          </p:cNvPr>
          <p:cNvSpPr txBox="1">
            <a:spLocks/>
          </p:cNvSpPr>
          <p:nvPr/>
        </p:nvSpPr>
        <p:spPr>
          <a:xfrm>
            <a:off x="838200" y="1907458"/>
            <a:ext cx="6594112" cy="3408423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</a:pPr>
            <a:r>
              <a:rPr lang="sv"/>
              <a:t>Ett tema eller problem definieras.</a:t>
            </a:r>
          </a:p>
          <a:p>
            <a:pPr rtl="0">
              <a:lnSpc>
                <a:spcPct val="150000"/>
              </a:lnSpc>
            </a:pPr>
            <a:r>
              <a:rPr lang="sv"/>
              <a:t>De närmare målen och beskrivningen av verksamheten presenteras för de lärande.</a:t>
            </a:r>
          </a:p>
          <a:p>
            <a:pPr rtl="0">
              <a:lnSpc>
                <a:spcPct val="150000"/>
              </a:lnSpc>
            </a:pPr>
            <a:r>
              <a:rPr lang="sv"/>
              <a:t>Arbetet sker ofta i grupper – roller och ansvar fastställs för grupperna.</a:t>
            </a:r>
          </a:p>
          <a:p>
            <a:pPr rtl="0">
              <a:lnSpc>
                <a:spcPct val="150000"/>
              </a:lnSpc>
            </a:pPr>
            <a:r>
              <a:rPr lang="sv"/>
              <a:t>De lärande bekantar sig med temat eller problemet genom olika upptäckter och erfarenheter.</a:t>
            </a:r>
          </a:p>
          <a:p>
            <a:pPr rtl="0">
              <a:lnSpc>
                <a:spcPct val="150000"/>
              </a:lnSpc>
            </a:pPr>
            <a:r>
              <a:rPr lang="sv"/>
              <a:t>Man använder olika sätt för att väcka intresse för projektet, såsom spel, lekar, ljud eller video.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8CAED77C-A4E8-755B-2D0C-CEEED0B04F42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 rtl="0"/>
            <a:r>
              <a:rPr lang="sv" sz="1200"/>
              <a:t>Beskrivning av STEAM-processen</a:t>
            </a:r>
            <a:endParaRPr lang="en-FI" sz="1200" dirty="0"/>
          </a:p>
        </p:txBody>
      </p:sp>
    </p:spTree>
    <p:extLst>
      <p:ext uri="{BB962C8B-B14F-4D97-AF65-F5344CB8AC3E}">
        <p14:creationId xmlns:p14="http://schemas.microsoft.com/office/powerpoint/2010/main" val="147752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3">
            <a:extLst>
              <a:ext uri="{FF2B5EF4-FFF2-40B4-BE49-F238E27FC236}">
                <a16:creationId xmlns:a16="http://schemas.microsoft.com/office/drawing/2014/main" id="{3A1A9231-4351-EB3E-8DAA-490ABE5D3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163" y="1175657"/>
            <a:ext cx="8174804" cy="995774"/>
          </a:xfrm>
        </p:spPr>
        <p:txBody>
          <a:bodyPr rtlCol="0" anchor="b">
            <a:normAutofit/>
          </a:bodyPr>
          <a:lstStyle/>
          <a:p>
            <a:pPr algn="l" rtl="0"/>
            <a:r>
              <a:rPr lang="sv" sz="6000"/>
              <a:t>Uppgift – exempel</a:t>
            </a:r>
          </a:p>
        </p:txBody>
      </p:sp>
      <p:sp>
        <p:nvSpPr>
          <p:cNvPr id="10" name="Alaotsikko 6">
            <a:extLst>
              <a:ext uri="{FF2B5EF4-FFF2-40B4-BE49-F238E27FC236}">
                <a16:creationId xmlns:a16="http://schemas.microsoft.com/office/drawing/2014/main" id="{911601DF-2B35-649D-74B5-0DA4A6581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163" y="2355019"/>
            <a:ext cx="8955641" cy="34521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 rtl="0">
              <a:buFont typeface="Arial" panose="020B0604020202020204" pitchFamily="34" charset="0"/>
              <a:buAutoNum type="arabicPeriod"/>
            </a:pPr>
            <a:r>
              <a:rPr lang="sv"/>
              <a:t>Gruppen väljer ett av Agenda 2030-målen, i syfte att göra världen till en bättre plats.</a:t>
            </a:r>
          </a:p>
          <a:p>
            <a:pPr marL="457200" indent="-457200" algn="l" rtl="0">
              <a:buAutoNum type="arabicPeriod"/>
            </a:pPr>
            <a:r>
              <a:rPr lang="sv"/>
              <a:t>Gruppen bygger en apparat eller byggnad som ger en lösning i anslutning till det valda målet. </a:t>
            </a:r>
          </a:p>
          <a:p>
            <a:pPr marL="457200" indent="-457200" algn="l" rtl="0">
              <a:buAutoNum type="arabicPeriod"/>
            </a:pPr>
            <a:r>
              <a:rPr lang="sv"/>
              <a:t>Dessutom väljer gruppen en superhjälte som har de superförmågor som krävs för uppgiften i fråga.</a:t>
            </a:r>
          </a:p>
          <a:p>
            <a:pPr algn="l" rtl="0"/>
            <a:endParaRPr lang="fi-FI" dirty="0">
              <a:latin typeface="Segoe UI"/>
              <a:cs typeface="Segoe UI"/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12380A16-938E-0998-9FE5-B7F3E4353201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" sz="12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Beskrivning av STEAM-processen</a:t>
            </a:r>
            <a:endParaRPr kumimoji="0" lang="en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79B4A42-A007-E248-B3A0-E5ED8069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"/>
              <a:t>3. Förarbete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4F0E209-2897-4142-8772-AB2712BA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"/>
              <a:t>steaminoulu.fi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7D4F587-EEE8-FC4D-B8C0-CC424E910E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821" y="2659097"/>
            <a:ext cx="4635500" cy="4457700"/>
          </a:xfrm>
          <a:prstGeom prst="rect">
            <a:avLst/>
          </a:prstGeom>
        </p:spPr>
      </p:pic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F7539A18-60CD-FC9C-795C-82A35292B46E}"/>
              </a:ext>
            </a:extLst>
          </p:cNvPr>
          <p:cNvSpPr txBox="1">
            <a:spLocks/>
          </p:cNvSpPr>
          <p:nvPr/>
        </p:nvSpPr>
        <p:spPr>
          <a:xfrm>
            <a:off x="979714" y="1750607"/>
            <a:ext cx="9986949" cy="3954265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</a:pPr>
            <a:r>
              <a:rPr lang="sv" dirty="0"/>
              <a:t>Eleverna är aktiva inhämtare av information och forskare kring temat eller problemet. </a:t>
            </a:r>
          </a:p>
          <a:p>
            <a:pPr rtl="0">
              <a:lnSpc>
                <a:spcPct val="150000"/>
              </a:lnSpc>
            </a:pPr>
            <a:r>
              <a:rPr lang="sv" dirty="0"/>
              <a:t>De lärande tar reda på befintlig kunskap om temat eller problemet, undersöker ämnet, </a:t>
            </a:r>
            <a:br>
              <a:rPr lang="fi-FI" dirty="0"/>
            </a:br>
            <a:r>
              <a:rPr lang="sv" dirty="0"/>
              <a:t>gör och drar nytta av egna upptäckter och bygger det nödvändiga kunskapsunderlaget. </a:t>
            </a:r>
            <a:br>
              <a:rPr lang="fi-FI" dirty="0"/>
            </a:br>
            <a:r>
              <a:rPr lang="sv" dirty="0"/>
              <a:t>Användningen av varierande informationskällor betonas.</a:t>
            </a:r>
          </a:p>
          <a:p>
            <a:pPr rtl="0">
              <a:lnSpc>
                <a:spcPct val="150000"/>
              </a:lnSpc>
            </a:pPr>
            <a:r>
              <a:rPr lang="sv" dirty="0"/>
              <a:t>De lärande lär sig att formulera bra frågor för att få fram nödvändig information.</a:t>
            </a:r>
          </a:p>
          <a:p>
            <a:pPr rtl="0">
              <a:lnSpc>
                <a:spcPct val="150000"/>
              </a:lnSpc>
            </a:pPr>
            <a:r>
              <a:rPr lang="sv" dirty="0"/>
              <a:t>Eventuella besök på plats samt intervjuer med experter eller slutanvändare. </a:t>
            </a:r>
            <a:br>
              <a:rPr lang="fi-FI" dirty="0"/>
            </a:br>
            <a:r>
              <a:rPr lang="sv" dirty="0"/>
              <a:t>Man strävar efter att förstå slutanvändarnas behov och utmaningar.</a:t>
            </a:r>
          </a:p>
          <a:p>
            <a:pPr rtl="0">
              <a:lnSpc>
                <a:spcPct val="150000"/>
              </a:lnSpc>
            </a:pPr>
            <a:r>
              <a:rPr lang="sv" dirty="0"/>
              <a:t>Slutresultatet av detta skede är att de lärande har en djup förståelse för </a:t>
            </a:r>
            <a:br>
              <a:rPr lang="fi-FI" dirty="0"/>
            </a:br>
            <a:r>
              <a:rPr lang="sv" dirty="0"/>
              <a:t>det givna temat och eventuella problem och utmaningar i anslutning                                                 till det. 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C13AEF9D-5B01-AF8C-A9A5-F8A91ADC4851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 rtl="0"/>
            <a:r>
              <a:rPr lang="sv" sz="1200"/>
              <a:t>Beskrivning av STEAM-processen</a:t>
            </a:r>
            <a:endParaRPr lang="en-FI" sz="1200" dirty="0"/>
          </a:p>
        </p:txBody>
      </p:sp>
    </p:spTree>
    <p:extLst>
      <p:ext uri="{BB962C8B-B14F-4D97-AF65-F5344CB8AC3E}">
        <p14:creationId xmlns:p14="http://schemas.microsoft.com/office/powerpoint/2010/main" val="266677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6F13879C-9D5A-9447-E0A2-8435D62206DA}"/>
              </a:ext>
            </a:extLst>
          </p:cNvPr>
          <p:cNvSpPr txBox="1">
            <a:spLocks/>
          </p:cNvSpPr>
          <p:nvPr/>
        </p:nvSpPr>
        <p:spPr>
          <a:xfrm>
            <a:off x="309099" y="2701528"/>
            <a:ext cx="8377701" cy="27558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" sz="54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Förarbete – exempel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j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</a:br>
            <a:r>
              <a:rPr lang="sv" sz="52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Gruppen väljer ett av dessa mål och bekantar sig närmare med innehållet, tidsåtgång 10 min.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F9FA8F6-2E28-6F0B-29CA-4441C3160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60" y="166344"/>
            <a:ext cx="2170847" cy="21708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AC34D7A-9BA8-6201-47B4-7145353B3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155" y="166029"/>
            <a:ext cx="2171478" cy="21714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C3B1DE05-D1BB-1AB3-D49B-BB83310A7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081" y="154708"/>
            <a:ext cx="2194119" cy="21941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Sisällön paikkamerkki 2">
            <a:extLst>
              <a:ext uri="{FF2B5EF4-FFF2-40B4-BE49-F238E27FC236}">
                <a16:creationId xmlns:a16="http://schemas.microsoft.com/office/drawing/2014/main" id="{21C44BEB-241B-5450-3363-AB66D4EE9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8709" y="136525"/>
            <a:ext cx="2230486" cy="22304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Alatunnisteen paikkamerkki 3">
            <a:extLst>
              <a:ext uri="{FF2B5EF4-FFF2-40B4-BE49-F238E27FC236}">
                <a16:creationId xmlns:a16="http://schemas.microsoft.com/office/drawing/2014/main" id="{E0F27C79-E61A-724D-792E-FF437E18B206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Aft>
                <a:spcPts val="600"/>
              </a:spcAft>
              <a:defRPr/>
            </a:pPr>
            <a:r>
              <a:rPr lang="sv" sz="1200" b="1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Segoe UI" panose="020B0502040204020203" pitchFamily="34" charset="0"/>
              </a:rPr>
              <a:t>steaminoulu.fi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A45D0065-C913-D30F-0ECC-D08C2DCFB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1439" y="912720"/>
            <a:ext cx="1214332" cy="14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941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ulu2021">
      <a:dk1>
        <a:sysClr val="windowText" lastClr="000000"/>
      </a:dk1>
      <a:lt1>
        <a:sysClr val="window" lastClr="FFFFFF"/>
      </a:lt1>
      <a:dk2>
        <a:srgbClr val="22253E"/>
      </a:dk2>
      <a:lt2>
        <a:srgbClr val="D5DCE7"/>
      </a:lt2>
      <a:accent1>
        <a:srgbClr val="001E96"/>
      </a:accent1>
      <a:accent2>
        <a:srgbClr val="00DBFF"/>
      </a:accent2>
      <a:accent3>
        <a:srgbClr val="E10069"/>
      </a:accent3>
      <a:accent4>
        <a:srgbClr val="008CFF"/>
      </a:accent4>
      <a:accent5>
        <a:srgbClr val="E4AAC8"/>
      </a:accent5>
      <a:accent6>
        <a:srgbClr val="4F5DC1"/>
      </a:accent6>
      <a:hlink>
        <a:srgbClr val="0563C1"/>
      </a:hlink>
      <a:folHlink>
        <a:srgbClr val="6D4F95"/>
      </a:folHlink>
    </a:clrScheme>
    <a:fontScheme name="Segoe 202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lu-Powerpoint2021.pptx" id="{751BACC7-9F29-4233-AA60-E4FDDD7619ED}" vid="{68642E07-47DA-44AE-9C68-7988F2DA36D1}"/>
    </a:ext>
  </a:extLst>
</a:theme>
</file>

<file path=ppt/theme/theme2.xml><?xml version="1.0" encoding="utf-8"?>
<a:theme xmlns:a="http://schemas.openxmlformats.org/drawingml/2006/main" name="2_Office-teema">
  <a:themeElements>
    <a:clrScheme name="STE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10069"/>
      </a:accent1>
      <a:accent2>
        <a:srgbClr val="00DBFF"/>
      </a:accent2>
      <a:accent3>
        <a:srgbClr val="001E96"/>
      </a:accent3>
      <a:accent4>
        <a:srgbClr val="FAAF3C"/>
      </a:accent4>
      <a:accent5>
        <a:srgbClr val="55C8FF"/>
      </a:accent5>
      <a:accent6>
        <a:srgbClr val="28D74B"/>
      </a:accent6>
      <a:hlink>
        <a:srgbClr val="001E96"/>
      </a:hlink>
      <a:folHlink>
        <a:srgbClr val="E1006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STE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10069"/>
      </a:accent1>
      <a:accent2>
        <a:srgbClr val="00DBFF"/>
      </a:accent2>
      <a:accent3>
        <a:srgbClr val="001E96"/>
      </a:accent3>
      <a:accent4>
        <a:srgbClr val="FAAF3C"/>
      </a:accent4>
      <a:accent5>
        <a:srgbClr val="55C8FF"/>
      </a:accent5>
      <a:accent6>
        <a:srgbClr val="28D74B"/>
      </a:accent6>
      <a:hlink>
        <a:srgbClr val="001E96"/>
      </a:hlink>
      <a:folHlink>
        <a:srgbClr val="E1006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e81bbc-c698-47e1-ab14-9df20b5d4442" xsi:nil="true"/>
    <lcf76f155ced4ddcb4097134ff3c332f xmlns="286a0fba-a6d0-42c6-aeff-f5bc8a2690c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C4A1BBDDD226348A85C312E82760F5C" ma:contentTypeVersion="15" ma:contentTypeDescription="Luo uusi asiakirja." ma:contentTypeScope="" ma:versionID="6948c5f0f9899fb7a375ce19bdfdd523">
  <xsd:schema xmlns:xsd="http://www.w3.org/2001/XMLSchema" xmlns:xs="http://www.w3.org/2001/XMLSchema" xmlns:p="http://schemas.microsoft.com/office/2006/metadata/properties" xmlns:ns2="98e81bbc-c698-47e1-ab14-9df20b5d4442" xmlns:ns3="286a0fba-a6d0-42c6-aeff-f5bc8a2690c3" targetNamespace="http://schemas.microsoft.com/office/2006/metadata/properties" ma:root="true" ma:fieldsID="aae2f4eb3076e746cb57efc06b4313aa" ns2:_="" ns3:_="">
    <xsd:import namespace="98e81bbc-c698-47e1-ab14-9df20b5d4442"/>
    <xsd:import namespace="286a0fba-a6d0-42c6-aeff-f5bc8a2690c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81bbc-c698-47e1-ab14-9df20b5d44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8ab9524-ba95-439d-8aaa-0a02389ceb04}" ma:internalName="TaxCatchAll" ma:showField="CatchAllData" ma:web="98e81bbc-c698-47e1-ab14-9df20b5d44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a0fba-a6d0-42c6-aeff-f5bc8a2690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2e842811-fc86-452f-aa99-9d3d11fbf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A6060E-DA3F-47E4-BD0D-B2407D096B6F}">
  <ds:schemaRefs>
    <ds:schemaRef ds:uri="http://schemas.microsoft.com/office/infopath/2007/PartnerControls"/>
    <ds:schemaRef ds:uri="98e81bbc-c698-47e1-ab14-9df20b5d4442"/>
    <ds:schemaRef ds:uri="http://purl.org/dc/terms/"/>
    <ds:schemaRef ds:uri="http://schemas.microsoft.com/office/2006/documentManagement/types"/>
    <ds:schemaRef ds:uri="286a0fba-a6d0-42c6-aeff-f5bc8a2690c3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790F73-E868-4AA3-BA1E-517AC84429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2EFE04-FCB7-4C58-AC99-65420F7AA7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e81bbc-c698-47e1-ab14-9df20b5d4442"/>
    <ds:schemaRef ds:uri="286a0fba-a6d0-42c6-aeff-f5bc8a269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</Words>
  <Application>Microsoft Office PowerPoint</Application>
  <PresentationFormat>Laajakuva</PresentationFormat>
  <Paragraphs>122</Paragraphs>
  <Slides>18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Segoe UI</vt:lpstr>
      <vt:lpstr>1_Office-teema</vt:lpstr>
      <vt:lpstr>2_Office-teema</vt:lpstr>
      <vt:lpstr>Office-teema</vt:lpstr>
      <vt:lpstr>PowerPoint-esitys</vt:lpstr>
      <vt:lpstr>= STEAM</vt:lpstr>
      <vt:lpstr>STEAM-processen</vt:lpstr>
      <vt:lpstr>1. Mål</vt:lpstr>
      <vt:lpstr>Mål – exempel</vt:lpstr>
      <vt:lpstr>2. Uppgift</vt:lpstr>
      <vt:lpstr>Uppgift – exempel</vt:lpstr>
      <vt:lpstr>3. Förarbete</vt:lpstr>
      <vt:lpstr>PowerPoint-esitys</vt:lpstr>
      <vt:lpstr>4. Idékläckning</vt:lpstr>
      <vt:lpstr>Idékläckning – exempel</vt:lpstr>
      <vt:lpstr>5. Planering</vt:lpstr>
      <vt:lpstr>Planering – exempel</vt:lpstr>
      <vt:lpstr>6. Genomförande</vt:lpstr>
      <vt:lpstr>Genomförande – exempel</vt:lpstr>
      <vt:lpstr>7. Delning</vt:lpstr>
      <vt:lpstr>Delning – exempel</vt:lpstr>
      <vt:lpstr>Mer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2024-03-01T07:16:13Z</dcterms:created>
  <dcterms:modified xsi:type="dcterms:W3CDTF">2024-03-19T11:50:45Z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0x0101001C4A1BBDDD226348A85C312E82760F5C</vt:lpwstr>
  </property>
  <property fmtid="{D5CDD505-2E9C-101B-9397-08002B2CF9AE}" pid="3" name="MSIP_Label_e7f2b28d-54cf-44b6-aad9-6a2b7fb652a6_Enabled">
    <vt:lpwstr>true</vt:lpwstr>
  </property>
  <property fmtid="{D5CDD505-2E9C-101B-9397-08002B2CF9AE}" pid="4" name="MSIP_Label_e7f2b28d-54cf-44b6-aad9-6a2b7fb652a6_SetDate">
    <vt:lpwstr>2024-03-19T11:48:02Z</vt:lpwstr>
  </property>
  <property fmtid="{D5CDD505-2E9C-101B-9397-08002B2CF9AE}" pid="5" name="MSIP_Label_e7f2b28d-54cf-44b6-aad9-6a2b7fb652a6_Method">
    <vt:lpwstr>Standard</vt:lpwstr>
  </property>
  <property fmtid="{D5CDD505-2E9C-101B-9397-08002B2CF9AE}" pid="6" name="MSIP_Label_e7f2b28d-54cf-44b6-aad9-6a2b7fb652a6_Name">
    <vt:lpwstr>e7f2b28d-54cf-44b6-aad9-6a2b7fb652a6</vt:lpwstr>
  </property>
  <property fmtid="{D5CDD505-2E9C-101B-9397-08002B2CF9AE}" pid="7" name="MSIP_Label_e7f2b28d-54cf-44b6-aad9-6a2b7fb652a6_SiteId">
    <vt:lpwstr>5cc89a67-fa29-4356-af5d-f436abc7c21b</vt:lpwstr>
  </property>
  <property fmtid="{D5CDD505-2E9C-101B-9397-08002B2CF9AE}" pid="8" name="MSIP_Label_e7f2b28d-54cf-44b6-aad9-6a2b7fb652a6_ActionId">
    <vt:lpwstr>c23db44b-e20a-4797-89e5-f30b3c109d25</vt:lpwstr>
  </property>
  <property fmtid="{D5CDD505-2E9C-101B-9397-08002B2CF9AE}" pid="9" name="MSIP_Label_e7f2b28d-54cf-44b6-aad9-6a2b7fb652a6_ContentBits">
    <vt:lpwstr>0</vt:lpwstr>
  </property>
  <property fmtid="{D5CDD505-2E9C-101B-9397-08002B2CF9AE}" pid="10" name="MediaServiceImageTags">
    <vt:lpwstr/>
  </property>
</Properties>
</file>